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l-GR" smtClean="0"/>
              <a:t>Kλικ για επεξεργασία του τίτλου</a:t>
            </a:r>
            <a:endParaRPr kumimoji="0" lang="en-US"/>
          </a:p>
        </p:txBody>
      </p:sp>
      <p:sp>
        <p:nvSpPr>
          <p:cNvPr id="3" name="2 - Υπότιτλος"/>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l-GR" smtClean="0"/>
              <a:t>Κάντε κλικ για να επεξεργαστείτε τον υπότιτλο του υποδείγματος</a:t>
            </a:r>
            <a:endParaRPr kumimoji="0" lang="en-US"/>
          </a:p>
        </p:txBody>
      </p:sp>
      <p:sp>
        <p:nvSpPr>
          <p:cNvPr id="4" name="3 - Θέση ημερομηνίας"/>
          <p:cNvSpPr>
            <a:spLocks noGrp="1"/>
          </p:cNvSpPr>
          <p:nvPr>
            <p:ph type="dt" sz="half" idx="10"/>
          </p:nvPr>
        </p:nvSpPr>
        <p:spPr/>
        <p:txBody>
          <a:bodyPr/>
          <a:lstStyle/>
          <a:p>
            <a:fld id="{5B9FBFAA-3430-4D12-B3EF-0489DA72C433}" type="datetimeFigureOut">
              <a:rPr lang="el-GR" smtClean="0"/>
              <a:pPr/>
              <a:t>5/3/2015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93EC75B-E602-4BE8-A5A1-DCA5C300868A}" type="slidenum">
              <a:rPr lang="el-GR" smtClean="0"/>
              <a:pPr/>
              <a:t>‹#›</a:t>
            </a:fld>
            <a:endParaRPr lang="el-GR"/>
          </a:p>
        </p:txBody>
      </p:sp>
      <p:sp>
        <p:nvSpPr>
          <p:cNvPr id="10" name="9 - Ορθογώνιο"/>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B9FBFAA-3430-4D12-B3EF-0489DA72C433}" type="datetimeFigureOut">
              <a:rPr lang="el-GR" smtClean="0"/>
              <a:pPr/>
              <a:t>5/3/2015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93EC75B-E602-4BE8-A5A1-DCA5C300868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9" name="8 - Ορθογώνιο"/>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 Ορθογώνιο"/>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Κατακόρυφος τίτλος"/>
          <p:cNvSpPr>
            <a:spLocks noGrp="1"/>
          </p:cNvSpPr>
          <p:nvPr>
            <p:ph type="title" orient="vert"/>
          </p:nvPr>
        </p:nvSpPr>
        <p:spPr>
          <a:xfrm>
            <a:off x="6781800" y="274640"/>
            <a:ext cx="19050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04800"/>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B9FBFAA-3430-4D12-B3EF-0489DA72C433}" type="datetimeFigureOut">
              <a:rPr lang="el-GR" smtClean="0"/>
              <a:pPr/>
              <a:t>5/3/2015</a:t>
            </a:fld>
            <a:endParaRPr lang="el-GR"/>
          </a:p>
        </p:txBody>
      </p:sp>
      <p:sp>
        <p:nvSpPr>
          <p:cNvPr id="5" name="4 - Θέση υποσέλιδου"/>
          <p:cNvSpPr>
            <a:spLocks noGrp="1"/>
          </p:cNvSpPr>
          <p:nvPr>
            <p:ph type="ftr" sz="quarter" idx="11"/>
          </p:nvPr>
        </p:nvSpPr>
        <p:spPr>
          <a:xfrm>
            <a:off x="2640597" y="6377459"/>
            <a:ext cx="3836404" cy="365125"/>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493EC75B-E602-4BE8-A5A1-DCA5C300868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5448"/>
            <a:ext cx="8229600" cy="1252728"/>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B9FBFAA-3430-4D12-B3EF-0489DA72C433}" type="datetimeFigureOut">
              <a:rPr lang="el-GR" smtClean="0"/>
              <a:pPr/>
              <a:t>5/3/2015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93EC75B-E602-4BE8-A5A1-DCA5C300868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 Ορθογώνιο"/>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B9FBFAA-3430-4D12-B3EF-0489DA72C433}" type="datetimeFigureOut">
              <a:rPr lang="el-GR" smtClean="0"/>
              <a:pPr/>
              <a:t>5/3/2015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93EC75B-E602-4BE8-A5A1-DCA5C300868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5B9FBFAA-3430-4D12-B3EF-0489DA72C433}" type="datetimeFigureOut">
              <a:rPr lang="el-GR" smtClean="0"/>
              <a:pPr/>
              <a:t>5/3/2015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93EC75B-E602-4BE8-A5A1-DCA5C300868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κειμένου"/>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5B9FBFAA-3430-4D12-B3EF-0489DA72C433}" type="datetimeFigureOut">
              <a:rPr lang="el-GR" smtClean="0"/>
              <a:pPr/>
              <a:t>5/3/2015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93EC75B-E602-4BE8-A5A1-DCA5C300868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B9FBFAA-3430-4D12-B3EF-0489DA72C433}" type="datetimeFigureOut">
              <a:rPr lang="el-GR" smtClean="0"/>
              <a:pPr/>
              <a:t>5/3/2015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93EC75B-E602-4BE8-A5A1-DCA5C300868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B9FBFAA-3430-4D12-B3EF-0489DA72C433}" type="datetimeFigureOut">
              <a:rPr lang="el-GR" smtClean="0"/>
              <a:pPr/>
              <a:t>5/3/2015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93EC75B-E602-4BE8-A5A1-DCA5C300868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κειμένου"/>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B9FBFAA-3430-4D12-B3EF-0489DA72C433}" type="datetimeFigureOut">
              <a:rPr lang="el-GR" smtClean="0"/>
              <a:pPr/>
              <a:t>5/3/2015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93EC75B-E602-4BE8-A5A1-DCA5C300868A}" type="slidenum">
              <a:rPr lang="el-GR" smtClean="0"/>
              <a:pPr/>
              <a:t>‹#›</a:t>
            </a:fld>
            <a:endParaRPr lang="el-GR"/>
          </a:p>
        </p:txBody>
      </p:sp>
      <p:sp>
        <p:nvSpPr>
          <p:cNvPr id="12" name="11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164592" y="1170432"/>
            <a:ext cx="2523744" cy="201168"/>
          </a:xfrm>
        </p:spPr>
        <p:txBody>
          <a:bodyPr/>
          <a:lstStyle/>
          <a:p>
            <a:fld id="{5B9FBFAA-3430-4D12-B3EF-0489DA72C433}" type="datetimeFigureOut">
              <a:rPr lang="el-GR" smtClean="0"/>
              <a:pPr/>
              <a:t>5/3/2015</a:t>
            </a:fld>
            <a:endParaRPr lang="el-GR"/>
          </a:p>
        </p:txBody>
      </p:sp>
      <p:sp>
        <p:nvSpPr>
          <p:cNvPr id="11" name="10 - Ορθογώνιο"/>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 Θέση υποσέλιδου"/>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l-GR"/>
          </a:p>
        </p:txBody>
      </p:sp>
      <p:sp>
        <p:nvSpPr>
          <p:cNvPr id="7" name="6 - Θέση αριθμού διαφάνειας"/>
          <p:cNvSpPr>
            <a:spLocks noGrp="1"/>
          </p:cNvSpPr>
          <p:nvPr>
            <p:ph type="sldNum" sz="quarter" idx="12"/>
          </p:nvPr>
        </p:nvSpPr>
        <p:spPr>
          <a:xfrm>
            <a:off x="8339328" y="1170432"/>
            <a:ext cx="733864" cy="201168"/>
          </a:xfrm>
        </p:spPr>
        <p:txBody>
          <a:bodyPr/>
          <a:lstStyle/>
          <a:p>
            <a:fld id="{493EC75B-E602-4BE8-A5A1-DCA5C300868A}"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 Ορθογώνιο"/>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 Ορθογώνιο"/>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Θέση τίτλου"/>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4" name="3 - Θέση ημερομηνίας"/>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B9FBFAA-3430-4D12-B3EF-0489DA72C433}" type="datetimeFigureOut">
              <a:rPr lang="el-GR" smtClean="0"/>
              <a:pPr/>
              <a:t>5/3/2015</a:t>
            </a:fld>
            <a:endParaRPr lang="el-GR"/>
          </a:p>
        </p:txBody>
      </p:sp>
      <p:sp>
        <p:nvSpPr>
          <p:cNvPr id="5" name="4 - Θέση υποσέλιδου"/>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l-GR"/>
          </a:p>
        </p:txBody>
      </p:sp>
      <p:sp>
        <p:nvSpPr>
          <p:cNvPr id="6" name="5 - Θέση αριθμού διαφάνειας"/>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93EC75B-E602-4BE8-A5A1-DCA5C300868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kaipatras.gr/skai-events/item/57312-a.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Ντίτριχ </a:t>
            </a:r>
            <a:r>
              <a:rPr lang="el-GR" dirty="0" err="1" smtClean="0"/>
              <a:t>Μπονχέφερ</a:t>
            </a:r>
            <a:endParaRPr lang="el-GR" dirty="0"/>
          </a:p>
        </p:txBody>
      </p:sp>
      <p:sp>
        <p:nvSpPr>
          <p:cNvPr id="3" name="2 - Υπότιτλος"/>
          <p:cNvSpPr>
            <a:spLocks noGrp="1"/>
          </p:cNvSpPr>
          <p:nvPr>
            <p:ph type="subTitle" idx="1"/>
          </p:nvPr>
        </p:nvSpPr>
        <p:spPr/>
        <p:txBody>
          <a:bodyPr>
            <a:normAutofit/>
          </a:bodyPr>
          <a:lstStyle/>
          <a:p>
            <a:r>
              <a:rPr lang="el-GR" dirty="0" smtClean="0"/>
              <a:t>Κουργιτάκου Μιχαέλα</a:t>
            </a:r>
          </a:p>
          <a:p>
            <a:r>
              <a:rPr lang="el-GR" dirty="0" smtClean="0"/>
              <a:t>Γ΄2</a:t>
            </a:r>
          </a:p>
          <a:p>
            <a:r>
              <a:rPr lang="el-GR" dirty="0" smtClean="0"/>
              <a:t>Θρησκευτικά</a:t>
            </a:r>
          </a:p>
          <a:p>
            <a:r>
              <a:rPr lang="el-GR" dirty="0" smtClean="0"/>
              <a:t>ΘΕ3</a:t>
            </a:r>
            <a:endParaRPr lang="el-GR" dirty="0"/>
          </a:p>
        </p:txBody>
      </p:sp>
      <p:pic>
        <p:nvPicPr>
          <p:cNvPr id="20482" name="Picture 2" descr="http://2.bp.blogspot.com/-Fixpnf7jorU/U0UmUoiF7DI/AAAAAAAAIyA/G-H_iKJtx8M/s1600/1012921_649054841808624_5412199088030840738_n.jpg"/>
          <p:cNvPicPr>
            <a:picLocks noChangeAspect="1" noChangeArrowheads="1"/>
          </p:cNvPicPr>
          <p:nvPr/>
        </p:nvPicPr>
        <p:blipFill>
          <a:blip r:embed="rId2"/>
          <a:srcRect/>
          <a:stretch>
            <a:fillRect/>
          </a:stretch>
        </p:blipFill>
        <p:spPr bwMode="auto">
          <a:xfrm>
            <a:off x="6786578" y="785794"/>
            <a:ext cx="1973431" cy="2857457"/>
          </a:xfrm>
          <a:prstGeom prst="rect">
            <a:avLst/>
          </a:prstGeom>
          <a:noFill/>
        </p:spPr>
      </p:pic>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Ο Ντίτριχ </a:t>
            </a:r>
            <a:r>
              <a:rPr lang="el-GR" dirty="0" err="1" smtClean="0"/>
              <a:t>Μπονχέφερ</a:t>
            </a:r>
            <a:r>
              <a:rPr lang="el-GR" dirty="0" smtClean="0"/>
              <a:t> (4 Φεβρουαρίου 1906-9 Απριλίου 1945) ήταν Γερμανός Λουθηρανός ποιμένας και θεολόγος.</a:t>
            </a:r>
          </a:p>
          <a:p>
            <a:pPr algn="just"/>
            <a:r>
              <a:rPr lang="el-GR" dirty="0" smtClean="0"/>
              <a:t>Συμμετείχε στο Γερμανικό κίνημα αντίστασης κατά του Ναζισμού, και ήταν ιδρυτικό μέλος της Ομολογητικής Εκκλησίας, η οποία εκδήλωνε αντίθεση στο Ναζισμό. Η ανάμειξή του σε σχέδια μελών της γερμανικής Στρατιωτικής Υπηρεσίας Πληροφοριών, </a:t>
            </a:r>
            <a:r>
              <a:rPr lang="el-GR" dirty="0" err="1" smtClean="0"/>
              <a:t>Abwehr</a:t>
            </a:r>
            <a:r>
              <a:rPr lang="el-GR" dirty="0" smtClean="0"/>
              <a:t>, για τη δολοφονία του Αδόλφου Χίτλερ, είχε ως αποτέλεσμα τη σύλληψή του, τον Απρίλιο του 1943, και μετέπειτα την εκτέλεσή του με απαγχονισμό τον Απρίλιο του 1945, λίγο πριν τη λήξη του πολέμου. Οι απόψεις του για το ρόλο του Χριστιανισμού στον κόσμο έχουν ασκήσει σημαντική επιρροή στην θεολογική σκέψη.</a:t>
            </a:r>
            <a:endParaRPr lang="el-GR" dirty="0"/>
          </a:p>
          <a:p>
            <a:pPr algn="just"/>
            <a:r>
              <a:rPr lang="el-GR" dirty="0" smtClean="0"/>
              <a:t>Η μνήμη του Ντίτριχ </a:t>
            </a:r>
            <a:r>
              <a:rPr lang="el-GR" dirty="0" err="1" smtClean="0"/>
              <a:t>Μπονχέφερ</a:t>
            </a:r>
            <a:r>
              <a:rPr lang="el-GR" dirty="0" smtClean="0"/>
              <a:t>, ως θεολόγου και μάρτυρα, τιμάται από τις Λουθηρανικές και τις Αγγλικανικές εκκλησίες στις 9 Απριλίου.</a:t>
            </a:r>
          </a:p>
          <a:p>
            <a:endParaRPr lang="el-GR" dirty="0"/>
          </a:p>
        </p:txBody>
      </p:sp>
    </p:spTree>
  </p:cSld>
  <p:clrMapOvr>
    <a:masterClrMapping/>
  </p:clrMapOvr>
  <p:transition>
    <p:cut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r>
              <a:rPr lang="el-GR" dirty="0" smtClean="0"/>
              <a:t>Ο </a:t>
            </a:r>
            <a:r>
              <a:rPr lang="el-GR" dirty="0" smtClean="0"/>
              <a:t>Ντίτριχ </a:t>
            </a:r>
            <a:r>
              <a:rPr lang="el-GR" dirty="0" err="1" smtClean="0"/>
              <a:t>Μπονχέφερ</a:t>
            </a:r>
            <a:r>
              <a:rPr lang="el-GR" dirty="0" smtClean="0"/>
              <a:t> γεννήθηκε στις 4 Φλεβάρη 1906 στο </a:t>
            </a:r>
            <a:r>
              <a:rPr lang="el-GR" dirty="0" err="1" smtClean="0"/>
              <a:t>Μπρεσλάου</a:t>
            </a:r>
            <a:r>
              <a:rPr lang="el-GR" dirty="0" smtClean="0"/>
              <a:t> της Γερμανίας κι ήταν ο μικρότερος μέσα σε εφτά παιδιά. Η οικογένεια του μελετούσε καθημερινά την Αγία Γραφή και προσευχόταν, περισσότερο ίσως από συνήθεια παρά από πνευματική ανάγκη. Στην Εκκλησία πήγαιναν σπάνια.</a:t>
            </a:r>
            <a:br>
              <a:rPr lang="el-GR" dirty="0" smtClean="0"/>
            </a:br>
            <a:endParaRPr lang="el-GR" dirty="0" smtClean="0"/>
          </a:p>
          <a:p>
            <a:r>
              <a:rPr lang="el-GR" dirty="0" smtClean="0"/>
              <a:t>Ένα θλιβερό γεγονός που χτύπησε την οικογένεια του, ήταν η αιτία που ο </a:t>
            </a:r>
            <a:r>
              <a:rPr lang="el-GR" dirty="0" smtClean="0"/>
              <a:t>Ντίτριχ </a:t>
            </a:r>
            <a:r>
              <a:rPr lang="el-GR" dirty="0" smtClean="0"/>
              <a:t>άρχισε να σκέφτεται σοβαρά τι σήμαινε η λέξη «αιωνιότητα». Ήταν ο θάνατος ενός μεγαλύτερου αδελφού του, που έκανε τον </a:t>
            </a:r>
            <a:r>
              <a:rPr lang="el-GR" dirty="0" smtClean="0"/>
              <a:t>Ντίτριχ </a:t>
            </a:r>
            <a:r>
              <a:rPr lang="el-GR" dirty="0" smtClean="0"/>
              <a:t>να μένει ξάγρυπνος τις νύχτες και να προσπαθεί να φανταστεί πώς θα ήταν να ζει κανείς για πάντα. Ποιος ήταν αλήθεια ο Θεός; Πώς μπορούσε κάποιος άνθρωπος να Τον βρει;</a:t>
            </a:r>
            <a:br>
              <a:rPr lang="el-GR" dirty="0" smtClean="0"/>
            </a:br>
            <a:endParaRPr lang="el-GR" dirty="0" smtClean="0"/>
          </a:p>
          <a:p>
            <a:r>
              <a:rPr lang="el-GR" dirty="0" smtClean="0"/>
              <a:t>Όταν έγινε δεκάξι χρόνων, ο </a:t>
            </a:r>
            <a:r>
              <a:rPr lang="el-GR" dirty="0" smtClean="0"/>
              <a:t>Ντίτριχ </a:t>
            </a:r>
            <a:r>
              <a:rPr lang="el-GR" dirty="0" smtClean="0"/>
              <a:t>αποφάσισε να γίνει Ποιμένας ελπίζοντας πως έτσι θα ζούσε πιο κοντά στον Θεό. </a:t>
            </a:r>
            <a:endParaRPr lang="el-GR" dirty="0"/>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buNone/>
            </a:pPr>
            <a:endParaRPr lang="el-GR" dirty="0" smtClean="0"/>
          </a:p>
          <a:p>
            <a:r>
              <a:rPr lang="el-GR" dirty="0" smtClean="0"/>
              <a:t>Μετά από την απαραίτητη θεολογική μελέτη ανέλαβε σαν κήρυκας σε μια εκκλησία. Αργότερα ο ίδιος ομολογούσε:</a:t>
            </a:r>
            <a:br>
              <a:rPr lang="el-GR" dirty="0" smtClean="0"/>
            </a:br>
            <a:r>
              <a:rPr lang="el-GR" dirty="0" smtClean="0"/>
              <a:t/>
            </a:r>
            <a:br>
              <a:rPr lang="el-GR" dirty="0" smtClean="0"/>
            </a:br>
            <a:r>
              <a:rPr lang="el-GR" dirty="0" smtClean="0"/>
              <a:t>— Έκανα συχνά κηρύγματα, όμως δεν είχα νιώσει βαθειά μέσα μου τη σωτήρια χάρη του Χριστού. Η προσευχή μου μπορεί ν' άγγιζε άλλους, όχι όμως εμένα προσωπικά.</a:t>
            </a:r>
            <a:br>
              <a:rPr lang="el-GR" dirty="0" smtClean="0"/>
            </a:br>
            <a:endParaRPr lang="el-GR" dirty="0" smtClean="0"/>
          </a:p>
          <a:p>
            <a:r>
              <a:rPr lang="el-GR" dirty="0" smtClean="0"/>
              <a:t>Μέσα σ' αυτή την άγνοια και τον πνευματικό </a:t>
            </a:r>
            <a:r>
              <a:rPr lang="el-GR" dirty="0" err="1" smtClean="0"/>
              <a:t>τυπικισμό</a:t>
            </a:r>
            <a:r>
              <a:rPr lang="el-GR" dirty="0" smtClean="0"/>
              <a:t>, πέρασαν αρκετά χρόνια, ώσπου κάποια στιγμή ανακάλυψε ότι η προσωπική επικοινωνία με τον Θεό που τόσο καιρό του έλειπε, μπορούσε να γίνει «στα πόδια του σταυρού του Χριστού». </a:t>
            </a:r>
            <a:br>
              <a:rPr lang="el-GR" dirty="0" smtClean="0"/>
            </a:br>
            <a:r>
              <a:rPr lang="el-GR" dirty="0" smtClean="0"/>
              <a:t>Κατάλαβε ότι για να γίνει κάποιος σωστός χριστιανός, χρειάζεται να συναντήσει προσωπικά τον Ιησού Χριστό, που συγχωρεί τις αμαρτίες και χαρίζει καινούργια ζωή. </a:t>
            </a:r>
            <a:br>
              <a:rPr lang="el-GR" dirty="0" smtClean="0"/>
            </a:br>
            <a:r>
              <a:rPr lang="el-GR" dirty="0" smtClean="0"/>
              <a:t>Έτσι </a:t>
            </a:r>
            <a:r>
              <a:rPr lang="el-GR" smtClean="0"/>
              <a:t>ο </a:t>
            </a:r>
            <a:r>
              <a:rPr lang="el-GR" smtClean="0"/>
              <a:t>Ντίτριχ </a:t>
            </a:r>
            <a:r>
              <a:rPr lang="el-GR" dirty="0" smtClean="0"/>
              <a:t>ανταποκρίθηκε σ' αυτό το κάλεσμα κι η ζωή του βρήκε το νόημα και τον σκοπό της. Έγινε ένας πραγματικός χριστιανός και σωστός υπηρέτης του Θεού.</a:t>
            </a:r>
            <a:endParaRPr lang="el-GR" dirty="0"/>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r>
              <a:rPr lang="el-GR" dirty="0" smtClean="0"/>
              <a:t>Με θάρρος, μιλούσε μ' όλη του τη δύναμη μέσα στη Γερμανία, που ζούσε τώρα κάτω από τρομερή δικτατορία. Όταν ο Χίτλερ ανακηρύχτηκε «πνευματικός αρχηγός όλων των εκκλησιών», ο </a:t>
            </a:r>
            <a:r>
              <a:rPr lang="el-GR" dirty="0" err="1" smtClean="0"/>
              <a:t>Μπονχέφερ</a:t>
            </a:r>
            <a:r>
              <a:rPr lang="el-GR" dirty="0" smtClean="0"/>
              <a:t> τόλμησε να προσευχηθεί σ’ ένα κήρυγμα του ως εξής: «Εσταυρωμένε Κύριε, ας είσαι Εσύ ο μόνος μας Αρχηγός και Κύριος».</a:t>
            </a:r>
            <a:br>
              <a:rPr lang="el-GR" dirty="0" smtClean="0"/>
            </a:br>
            <a:endParaRPr lang="el-GR" dirty="0" smtClean="0"/>
          </a:p>
          <a:p>
            <a:r>
              <a:rPr lang="el-GR" dirty="0" smtClean="0"/>
              <a:t>Ο Χίτλερ, όταν το πληροφορήθηκε, σκέφτηκε ότι ήταν καιρός να παραμερίσει τούτον τον ενοχλητικό κήρυκα. Το 1936, ο </a:t>
            </a:r>
            <a:r>
              <a:rPr lang="el-GR" dirty="0" err="1" smtClean="0"/>
              <a:t>Μπονχέφερ</a:t>
            </a:r>
            <a:r>
              <a:rPr lang="el-GR" dirty="0" smtClean="0"/>
              <a:t> καθαιρέθηκε από καθηγητής του Πανεπιστημίου, όπου δίδασκε Θεολογία. Όμως δεν το έβαλε κάτω. Δημιούργησε μια δικιά του Σχολή, την οποία η Γκεστάπο έκλεισε πριν περάσουν μερικοί μήνες.</a:t>
            </a:r>
            <a:br>
              <a:rPr lang="el-GR" dirty="0" smtClean="0"/>
            </a:br>
            <a:endParaRPr lang="el-GR" dirty="0" smtClean="0"/>
          </a:p>
          <a:p>
            <a:r>
              <a:rPr lang="el-GR" dirty="0" smtClean="0"/>
              <a:t>Ο </a:t>
            </a:r>
            <a:r>
              <a:rPr lang="el-GR" dirty="0" smtClean="0"/>
              <a:t>Ντίτριχ </a:t>
            </a:r>
            <a:r>
              <a:rPr lang="el-GR" dirty="0" err="1" smtClean="0"/>
              <a:t>Μπονχέφερ</a:t>
            </a:r>
            <a:r>
              <a:rPr lang="el-GR" dirty="0" smtClean="0"/>
              <a:t>, μαζί με μερικούς ακόμα ιεροκήρυκες κι απλούς χριστιανούς, αντιστάθηκε ζωηρά στην επίσημη εκκλησία που είχε συμβιβαστεί με τις εντολές του Χίτλερ, και που κάθε άλλο παρά χριστιανική ήταν. </a:t>
            </a:r>
            <a:br>
              <a:rPr lang="el-GR" dirty="0" smtClean="0"/>
            </a:br>
            <a:r>
              <a:rPr lang="el-GR" dirty="0" smtClean="0"/>
              <a:t>Το ότι τον αποκήρυξαν από καθηγητή στο Πανεπιστήμιο και του έκλεισαν τη Σχολή, δεν τον αποθάρρυνε. </a:t>
            </a:r>
            <a:br>
              <a:rPr lang="el-GR" dirty="0" smtClean="0"/>
            </a:br>
            <a:r>
              <a:rPr lang="el-GR" dirty="0" smtClean="0"/>
              <a:t>Συνέχιζε να κάνει μαθήματα από τη Βίβλο σε πολλές ομάδες, παρ' όλο που ήταν απαγορευμένο.</a:t>
            </a:r>
            <a:endParaRPr lang="el-GR" dirty="0"/>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r>
              <a:rPr lang="el-GR" dirty="0" smtClean="0"/>
              <a:t>Στις 5 Απριλίου 1943 ο </a:t>
            </a:r>
            <a:r>
              <a:rPr lang="el-GR" dirty="0" err="1" smtClean="0"/>
              <a:t>Ντήτριχ</a:t>
            </a:r>
            <a:r>
              <a:rPr lang="el-GR" dirty="0" smtClean="0"/>
              <a:t> συνελήφθη με την κατηγορία πως μιλά ενάντια στο καθεστώς. Η φυλακή </a:t>
            </a:r>
            <a:r>
              <a:rPr lang="el-GR" dirty="0" err="1" smtClean="0"/>
              <a:t>Τέγκελ</a:t>
            </a:r>
            <a:r>
              <a:rPr lang="el-GR" dirty="0" smtClean="0"/>
              <a:t> κοντά στο Βερολίνο, έγινε το σπίτι του για 18 μήνες.</a:t>
            </a:r>
            <a:br>
              <a:rPr lang="el-GR" dirty="0" smtClean="0"/>
            </a:br>
            <a:endParaRPr lang="el-GR" dirty="0" smtClean="0"/>
          </a:p>
          <a:p>
            <a:r>
              <a:rPr lang="el-GR" dirty="0" smtClean="0"/>
              <a:t>Παράλληλα, ολόκληρος ο κόσμος βρισκόταν σε κατάσταση πολέμου. Οι φυλακισμένοι ήταν σ' άσχημη κατάσταση. Δεν είχαν ούτε μέρος να κρυφτούν όταν άρχιζαν οι βομβαρδισμοί.</a:t>
            </a:r>
            <a:br>
              <a:rPr lang="el-GR" dirty="0" smtClean="0"/>
            </a:br>
            <a:r>
              <a:rPr lang="el-GR" dirty="0" smtClean="0"/>
              <a:t>Ο </a:t>
            </a:r>
            <a:r>
              <a:rPr lang="el-GR" dirty="0" err="1" smtClean="0"/>
              <a:t>Ντήτριχ</a:t>
            </a:r>
            <a:r>
              <a:rPr lang="el-GR" dirty="0" smtClean="0"/>
              <a:t> τους μιλούσε μ' υπομονή κι ευγένεια και τους έδινε το μήνυμα της αγάπης του Θεού. </a:t>
            </a:r>
            <a:br>
              <a:rPr lang="el-GR" dirty="0" smtClean="0"/>
            </a:br>
            <a:r>
              <a:rPr lang="el-GR" dirty="0" smtClean="0"/>
              <a:t>Υπηρετούσε τους αρρώστους και ξόδευε ολόκληρες ώρες σε προσευχή.</a:t>
            </a:r>
            <a:br>
              <a:rPr lang="el-GR" dirty="0" smtClean="0"/>
            </a:br>
            <a:endParaRPr lang="el-GR" dirty="0" smtClean="0"/>
          </a:p>
          <a:p>
            <a:r>
              <a:rPr lang="el-GR" dirty="0" smtClean="0"/>
              <a:t>Όταν πολύ σπάνια μοίραζαν κρέας στους φυλακισμένους, αν έβλεπε ότι κάποιος είχε περισσότερη ανάγκη απ' αυτόν, μοιραζόταν ή του έδινε το δικό του μερίδιο.</a:t>
            </a:r>
            <a:br>
              <a:rPr lang="el-GR" dirty="0" smtClean="0"/>
            </a:br>
            <a:r>
              <a:rPr lang="el-GR" dirty="0" smtClean="0"/>
              <a:t>Πέρασαν 18 ατέλειωτοι μήνες. Η γυναίκα του </a:t>
            </a:r>
            <a:r>
              <a:rPr lang="el-GR" dirty="0" err="1" smtClean="0"/>
              <a:t>Μπονχέφερ</a:t>
            </a:r>
            <a:r>
              <a:rPr lang="el-GR" dirty="0" smtClean="0"/>
              <a:t>, Μαρία, τον περίμενε υπομονετικά. Ο </a:t>
            </a:r>
            <a:r>
              <a:rPr lang="el-GR" dirty="0" err="1" smtClean="0"/>
              <a:t>Ντήτριχ</a:t>
            </a:r>
            <a:r>
              <a:rPr lang="el-GR" dirty="0" smtClean="0"/>
              <a:t> ήξερε πως αν υπέκυπτε στις πιέσεις του Χιτλερικού καθεστώτος, θα ελευθερωνόταν. Όμως αρνήθηκε.</a:t>
            </a:r>
            <a:br>
              <a:rPr lang="el-GR" dirty="0" smtClean="0"/>
            </a:br>
            <a:endParaRPr lang="el-GR" dirty="0" smtClean="0"/>
          </a:p>
          <a:p>
            <a:r>
              <a:rPr lang="el-GR" dirty="0" smtClean="0"/>
              <a:t>Το 1945, τρεις μόνο βδομάδες πριν τον θάνατο του ίδιου του Χίτλερ, ο </a:t>
            </a:r>
            <a:r>
              <a:rPr lang="el-GR" dirty="0" err="1" smtClean="0"/>
              <a:t>Ντήτριχ</a:t>
            </a:r>
            <a:r>
              <a:rPr lang="el-GR" dirty="0" smtClean="0"/>
              <a:t> </a:t>
            </a:r>
            <a:r>
              <a:rPr lang="el-GR" dirty="0" err="1" smtClean="0"/>
              <a:t>Μπονχέφερ</a:t>
            </a:r>
            <a:r>
              <a:rPr lang="el-GR" dirty="0" smtClean="0"/>
              <a:t> μεταφέρθηκε στο </a:t>
            </a:r>
            <a:r>
              <a:rPr lang="el-GR" dirty="0" err="1" smtClean="0"/>
              <a:t>Φλοσενμπουργκ</a:t>
            </a:r>
            <a:r>
              <a:rPr lang="el-GR" dirty="0" smtClean="0"/>
              <a:t>, όπου και τον απαγχόνισαν. </a:t>
            </a:r>
            <a:endParaRPr lang="el-GR" dirty="0"/>
          </a:p>
        </p:txBody>
      </p:sp>
    </p:spTree>
  </p:cSld>
  <p:clrMapOvr>
    <a:masterClrMapping/>
  </p:clrMapOvr>
  <p:transition>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Πηγές</a:t>
            </a:r>
            <a:endParaRPr lang="el-GR" dirty="0"/>
          </a:p>
        </p:txBody>
      </p:sp>
      <p:sp>
        <p:nvSpPr>
          <p:cNvPr id="3" name="2 - Θέση περιεχομένου"/>
          <p:cNvSpPr>
            <a:spLocks noGrp="1"/>
          </p:cNvSpPr>
          <p:nvPr>
            <p:ph idx="1"/>
          </p:nvPr>
        </p:nvSpPr>
        <p:spPr/>
        <p:txBody>
          <a:bodyPr/>
          <a:lstStyle/>
          <a:p>
            <a:r>
              <a:rPr lang="en-US" dirty="0" smtClean="0">
                <a:hlinkClick r:id="rId2"/>
              </a:rPr>
              <a:t>http://www.skaipatras.gr/skai-events/item/57312-a.html</a:t>
            </a:r>
            <a:r>
              <a:rPr lang="el-GR" dirty="0" smtClean="0"/>
              <a:t> </a:t>
            </a:r>
            <a:endParaRPr lang="el-GR" dirty="0"/>
          </a:p>
        </p:txBody>
      </p:sp>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2428868"/>
            <a:ext cx="9286908" cy="2215991"/>
          </a:xfrm>
          <a:prstGeom prst="rect">
            <a:avLst/>
          </a:prstGeom>
          <a:noFill/>
        </p:spPr>
        <p:txBody>
          <a:bodyPr wrap="square" lIns="91440" tIns="45720" rIns="91440" bIns="45720">
            <a:spAutoFit/>
          </a:bodyPr>
          <a:lstStyle/>
          <a:p>
            <a:pPr algn="ctr"/>
            <a:r>
              <a:rPr lang="el-GR" sz="13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sym typeface="Wingdings" pitchFamily="2" charset="2"/>
              </a:rPr>
              <a:t> ΤΕΛΟΣ </a:t>
            </a:r>
            <a:endParaRPr lang="el-GR" sz="13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p:split orient="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Λειτουργική μονάδα">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Λειτουργική μονάδα">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Λειτουργική μονάδ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33</TotalTime>
  <Words>305</Words>
  <Application>Microsoft Office PowerPoint</Application>
  <PresentationFormat>Προβολή στην οθόνη (4:3)</PresentationFormat>
  <Paragraphs>24</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Λειτουργική μονάδα</vt:lpstr>
      <vt:lpstr>Ντίτριχ Μπονχέφερ</vt:lpstr>
      <vt:lpstr>Διαφάνεια 2</vt:lpstr>
      <vt:lpstr>Διαφάνεια 3</vt:lpstr>
      <vt:lpstr>Διαφάνεια 4</vt:lpstr>
      <vt:lpstr>Διαφάνεια 5</vt:lpstr>
      <vt:lpstr>Διαφάνεια 6</vt:lpstr>
      <vt:lpstr>Πηγές</vt:lpstr>
      <vt:lpstr>Διαφάνεια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Ντίντριχ Μπονχέφερ</dc:title>
  <dc:creator>ΜΚΣ</dc:creator>
  <cp:lastModifiedBy>ΜΚΣ</cp:lastModifiedBy>
  <cp:revision>5</cp:revision>
  <dcterms:created xsi:type="dcterms:W3CDTF">2015-03-05T16:42:21Z</dcterms:created>
  <dcterms:modified xsi:type="dcterms:W3CDTF">2015-03-05T18:54:10Z</dcterms:modified>
</cp:coreProperties>
</file>