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68" r:id="rId3"/>
    <p:sldId id="267" r:id="rId4"/>
    <p:sldId id="265" r:id="rId5"/>
    <p:sldId id="269" r:id="rId6"/>
    <p:sldId id="261" r:id="rId7"/>
    <p:sldId id="270" r:id="rId8"/>
    <p:sldId id="271"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2FDD2F92-BF81-4A08-82A1-9201EE712735}" type="datetimeFigureOut">
              <a:rPr lang="el-GR" smtClean="0"/>
              <a:pPr/>
              <a:t>6/3/2015</a:t>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4BFFA45-7B94-468A-9DE6-E2338368A9A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DD2F92-BF81-4A08-82A1-9201EE712735}" type="datetimeFigureOut">
              <a:rPr lang="el-GR" smtClean="0"/>
              <a:pPr/>
              <a:t>6/3/2015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DD2F92-BF81-4A08-82A1-9201EE712735}" type="datetimeFigureOut">
              <a:rPr lang="el-GR" smtClean="0"/>
              <a:pPr/>
              <a:t>6/3/2015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FDD2F92-BF81-4A08-82A1-9201EE712735}" type="datetimeFigureOut">
              <a:rPr lang="el-GR" smtClean="0"/>
              <a:pPr/>
              <a:t>6/3/2015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2FDD2F92-BF81-4A08-82A1-9201EE712735}" type="datetimeFigureOut">
              <a:rPr lang="el-GR" smtClean="0"/>
              <a:pPr/>
              <a:t>6/3/2015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FDD2F92-BF81-4A08-82A1-9201EE712735}" type="datetimeFigureOut">
              <a:rPr lang="el-GR" smtClean="0"/>
              <a:pPr/>
              <a:t>6/3/2015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2FDD2F92-BF81-4A08-82A1-9201EE712735}" type="datetimeFigureOut">
              <a:rPr lang="el-GR" smtClean="0"/>
              <a:pPr/>
              <a:t>6/3/2015</a:t>
            </a:fld>
            <a:endParaRPr lang="el-GR"/>
          </a:p>
        </p:txBody>
      </p:sp>
      <p:sp>
        <p:nvSpPr>
          <p:cNvPr id="27" name="Θέση αριθμού διαφάνειας 26"/>
          <p:cNvSpPr>
            <a:spLocks noGrp="1"/>
          </p:cNvSpPr>
          <p:nvPr>
            <p:ph type="sldNum" sz="quarter" idx="11"/>
          </p:nvPr>
        </p:nvSpPr>
        <p:spPr/>
        <p:txBody>
          <a:bodyPr rtlCol="0"/>
          <a:lstStyle/>
          <a:p>
            <a:fld id="{E4BFFA45-7B94-468A-9DE6-E2338368A9AF}" type="slidenum">
              <a:rPr lang="el-GR" smtClean="0"/>
              <a:pPr/>
              <a:t>‹#›</a:t>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2FDD2F92-BF81-4A08-82A1-9201EE712735}" type="datetimeFigureOut">
              <a:rPr lang="el-GR" smtClean="0"/>
              <a:pPr/>
              <a:t>6/3/2015</a:t>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E4BFFA45-7B94-468A-9DE6-E2338368A9A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FDD2F92-BF81-4A08-82A1-9201EE712735}" type="datetimeFigureOut">
              <a:rPr lang="el-GR" smtClean="0"/>
              <a:pPr/>
              <a:t>6/3/2015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FDD2F92-BF81-4A08-82A1-9201EE712735}" type="datetimeFigureOut">
              <a:rPr lang="el-GR" smtClean="0"/>
              <a:pPr/>
              <a:t>6/3/2015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2FDD2F92-BF81-4A08-82A1-9201EE712735}" type="datetimeFigureOut">
              <a:rPr lang="el-GR" smtClean="0"/>
              <a:pPr/>
              <a:t>6/3/2015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FDD2F92-BF81-4A08-82A1-9201EE712735}" type="datetimeFigureOut">
              <a:rPr lang="el-GR" smtClean="0"/>
              <a:pPr/>
              <a:t>6/3/2015</a:t>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4BFFA45-7B94-468A-9DE6-E2338368A9A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ki/%CE%9D%CF%84%CE%AD%CF%83%CE%BC%CE%BF%CE%BD%CF%84_%CE%A4%CE%BF%CF%8D%CF%84%CE%BF%CF%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sz="6000" dirty="0" smtClean="0"/>
              <a:t>Ντεσμοντ </a:t>
            </a:r>
            <a:r>
              <a:rPr lang="el-GR" sz="6000" dirty="0" smtClean="0"/>
              <a:t>Τουτου</a:t>
            </a:r>
            <a:endParaRPr lang="el-GR" sz="6000" dirty="0"/>
          </a:p>
        </p:txBody>
      </p:sp>
      <p:sp>
        <p:nvSpPr>
          <p:cNvPr id="3" name="2 - Θέση περιεχομένου"/>
          <p:cNvSpPr>
            <a:spLocks noGrp="1"/>
          </p:cNvSpPr>
          <p:nvPr>
            <p:ph type="subTitle" idx="1"/>
          </p:nvPr>
        </p:nvSpPr>
        <p:spPr/>
        <p:txBody>
          <a:bodyPr>
            <a:normAutofit/>
          </a:bodyPr>
          <a:lstStyle/>
          <a:p>
            <a:pPr>
              <a:buNone/>
            </a:pPr>
            <a:r>
              <a:rPr lang="el-GR" dirty="0" smtClean="0"/>
              <a:t>Κυριάκος Κυριακίδης</a:t>
            </a: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1080120"/>
          </a:xfrm>
        </p:spPr>
        <p:txBody>
          <a:bodyPr>
            <a:normAutofit/>
          </a:bodyPr>
          <a:lstStyle/>
          <a:p>
            <a:pPr algn="ctr"/>
            <a:r>
              <a:rPr lang="el-GR" dirty="0" smtClean="0"/>
              <a:t>Ντεσμοντ </a:t>
            </a:r>
            <a:r>
              <a:rPr lang="el-GR" dirty="0" smtClean="0"/>
              <a:t>Τουτου</a:t>
            </a:r>
            <a:endParaRPr lang="el-GR" dirty="0"/>
          </a:p>
        </p:txBody>
      </p:sp>
      <p:sp>
        <p:nvSpPr>
          <p:cNvPr id="4" name="1 - Τίτλος"/>
          <p:cNvSpPr>
            <a:spLocks noGrp="1"/>
          </p:cNvSpPr>
          <p:nvPr>
            <p:ph idx="1"/>
          </p:nvPr>
        </p:nvSpPr>
        <p:spPr>
          <a:xfrm>
            <a:off x="0" y="1196752"/>
            <a:ext cx="9144000" cy="5184576"/>
          </a:xfrm>
        </p:spPr>
        <p:txBody>
          <a:bodyPr>
            <a:noAutofit/>
          </a:bodyPr>
          <a:lstStyle/>
          <a:p>
            <a:pPr marL="109728" indent="0">
              <a:buNone/>
            </a:pPr>
            <a:r>
              <a:rPr lang="el-GR" sz="2400" cap="none" dirty="0" smtClean="0">
                <a:solidFill>
                  <a:schemeClr val="tx1"/>
                </a:solidFill>
                <a:latin typeface="Arial" pitchFamily="34" charset="0"/>
                <a:cs typeface="Arial" pitchFamily="34" charset="0"/>
              </a:rPr>
              <a:t>	</a:t>
            </a:r>
            <a:r>
              <a:rPr lang="el-GR" sz="2000" cap="none" dirty="0" smtClean="0">
                <a:solidFill>
                  <a:schemeClr val="tx1"/>
                </a:solidFill>
                <a:latin typeface="Arial" pitchFamily="34" charset="0"/>
                <a:cs typeface="Arial" pitchFamily="34" charset="0"/>
              </a:rPr>
              <a:t>Ο</a:t>
            </a:r>
            <a:r>
              <a:rPr lang="el-GR" sz="2000" cap="none" dirty="0" smtClean="0">
                <a:solidFill>
                  <a:schemeClr val="tx1"/>
                </a:solidFill>
                <a:latin typeface="Arial" pitchFamily="34" charset="0"/>
                <a:cs typeface="Arial" pitchFamily="34" charset="0"/>
              </a:rPr>
              <a:t> </a:t>
            </a:r>
            <a:r>
              <a:rPr lang="el-GR" sz="2000" cap="none" dirty="0" smtClean="0">
                <a:solidFill>
                  <a:schemeClr val="tx1"/>
                </a:solidFill>
                <a:latin typeface="Arial" pitchFamily="34" charset="0"/>
                <a:cs typeface="Arial" pitchFamily="34" charset="0"/>
              </a:rPr>
              <a:t>Ντέσμοντ Τούτου</a:t>
            </a:r>
            <a:r>
              <a:rPr lang="el-GR" sz="2000" cap="none" dirty="0" smtClean="0">
                <a:solidFill>
                  <a:schemeClr val="tx1"/>
                </a:solidFill>
                <a:latin typeface="Arial" pitchFamily="34" charset="0"/>
                <a:cs typeface="Arial" pitchFamily="34" charset="0"/>
              </a:rPr>
              <a:t> είναι Νοτιοαφρικανικός αγγλικανός κληρικός, φανατικός πολέμιος του απαρτχάιντ.</a:t>
            </a:r>
            <a:br>
              <a:rPr lang="el-GR" sz="2000" cap="none" dirty="0" smtClean="0">
                <a:solidFill>
                  <a:schemeClr val="tx1"/>
                </a:solidFill>
                <a:latin typeface="Arial" pitchFamily="34" charset="0"/>
                <a:cs typeface="Arial" pitchFamily="34" charset="0"/>
              </a:rPr>
            </a:br>
            <a:r>
              <a:rPr lang="el-GR" sz="2000" cap="none" dirty="0" smtClean="0">
                <a:solidFill>
                  <a:schemeClr val="tx1"/>
                </a:solidFill>
                <a:latin typeface="Arial" pitchFamily="34" charset="0"/>
                <a:cs typeface="Arial" pitchFamily="34" charset="0"/>
              </a:rPr>
              <a:t>Η Νότια Αφρική αναφέρεται συχνά ως Έθνος Ουράνιο Τόξο, όρος που επινοήθηκε από τον Τούτου και χρησιμοποιήθηκε από τον Νέλσον Μαντέλα ως μεταφορά για την περιγραφή της πολυπολιτισμικής απάντησης στον ρατσισμό και την ξενοφοβία της ιδεολογίας του απαρτχάιντ.</a:t>
            </a:r>
            <a:endParaRPr lang="el-GR" sz="2000" cap="none" dirty="0" smtClean="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60648"/>
            <a:ext cx="8686800" cy="720080"/>
          </a:xfrm>
        </p:spPr>
        <p:txBody>
          <a:bodyPr/>
          <a:lstStyle/>
          <a:p>
            <a:pPr algn="ctr"/>
            <a:r>
              <a:rPr lang="el-GR" dirty="0"/>
              <a:t>Β</a:t>
            </a:r>
            <a:r>
              <a:rPr lang="el-GR" dirty="0" smtClean="0"/>
              <a:t>ιογραφια</a:t>
            </a:r>
            <a:endParaRPr lang="el-GR" dirty="0"/>
          </a:p>
        </p:txBody>
      </p:sp>
      <p:sp>
        <p:nvSpPr>
          <p:cNvPr id="3" name="2 - Θέση περιεχομένου"/>
          <p:cNvSpPr>
            <a:spLocks noGrp="1"/>
          </p:cNvSpPr>
          <p:nvPr>
            <p:ph sz="half" idx="1"/>
          </p:nvPr>
        </p:nvSpPr>
        <p:spPr>
          <a:xfrm>
            <a:off x="0" y="908720"/>
            <a:ext cx="9144000" cy="5949280"/>
          </a:xfrm>
        </p:spPr>
        <p:txBody>
          <a:bodyPr wrap="square">
            <a:normAutofit/>
          </a:bodyPr>
          <a:lstStyle/>
          <a:p>
            <a:pPr marL="109728" indent="0">
              <a:buNone/>
            </a:pPr>
            <a:r>
              <a:rPr lang="el-GR" sz="1400" dirty="0" smtClean="0">
                <a:latin typeface="Arial" pitchFamily="34" charset="0"/>
                <a:cs typeface="Arial" pitchFamily="34" charset="0"/>
              </a:rPr>
              <a:t>	</a:t>
            </a:r>
            <a:r>
              <a:rPr lang="el-GR" sz="1600" dirty="0" smtClean="0">
                <a:latin typeface="Arial" pitchFamily="34" charset="0"/>
                <a:cs typeface="Arial" pitchFamily="34" charset="0"/>
              </a:rPr>
              <a:t>Γεννήθηκε στις 7 Οκτωβρίου 1931 στο Κλέρκσντορπ του Τρανσβάαλ της Νότιας Αφρικής, μια πόλη με χρυσωρυχεία δυτικά του Γιοχάνεσμπουργκ. Οι γονείς του ανήκαν στις φυλές Ξόσα και Τσουάνα. Σε ηλικία 12 ετών, η οικογένειά του μετακομίζει στο Γιοχάνεσμπουργκ. Λόγω οικονομικών στενοτήτων της οικογένειάς του, αναγκάζεται να εργάζεται και να πηγαίνει ταυτόχρονα σχολείο, στο Λύκειο Μπαντού του Γιοχάνεσμπουργκ. Αν και αρχικό του όνειρο ήταν η ιατρική, αποφασίζει να γίνει δάσκαλος, όπως και ο πατέρας του.</a:t>
            </a:r>
          </a:p>
          <a:p>
            <a:pPr marL="109728" indent="0">
              <a:buNone/>
            </a:pPr>
            <a:endParaRPr lang="el-GR" sz="1200" dirty="0"/>
          </a:p>
        </p:txBody>
      </p:sp>
      <p:sp>
        <p:nvSpPr>
          <p:cNvPr id="5" name="4 - TextBox"/>
          <p:cNvSpPr txBox="1"/>
          <p:nvPr/>
        </p:nvSpPr>
        <p:spPr>
          <a:xfrm>
            <a:off x="3995936" y="2060848"/>
            <a:ext cx="3131840" cy="369332"/>
          </a:xfrm>
          <a:prstGeom prst="rect">
            <a:avLst/>
          </a:prstGeom>
          <a:noFill/>
        </p:spPr>
        <p:txBody>
          <a:bodyPr wrap="square" rtlCol="0">
            <a:spAutoFit/>
          </a:bodyPr>
          <a:lstStyle/>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188640"/>
            <a:ext cx="8686800" cy="5891485"/>
          </a:xfrm>
        </p:spPr>
        <p:txBody>
          <a:bodyPr>
            <a:normAutofit fontScale="70000" lnSpcReduction="20000"/>
          </a:bodyPr>
          <a:lstStyle/>
          <a:p>
            <a:pPr>
              <a:buFont typeface="Wingdings" pitchFamily="2" charset="2"/>
              <a:buChar char="q"/>
            </a:pPr>
            <a:endParaRPr lang="en-US" sz="2900" dirty="0" smtClean="0">
              <a:latin typeface="Arial" pitchFamily="34" charset="0"/>
              <a:cs typeface="Arial" pitchFamily="34" charset="0"/>
            </a:endParaRPr>
          </a:p>
          <a:p>
            <a:pPr>
              <a:buFont typeface="Wingdings" pitchFamily="2" charset="2"/>
              <a:buChar char="q"/>
            </a:pPr>
            <a:r>
              <a:rPr lang="el-GR" sz="2900" dirty="0" smtClean="0">
                <a:latin typeface="Arial" pitchFamily="34" charset="0"/>
                <a:cs typeface="Arial" pitchFamily="34" charset="0"/>
              </a:rPr>
              <a:t>Από το 1976 ως το 1978 διατελεί επίσκοπος του Λεσότο. Αμέσως μετά αποδέχεται τον διορισμό του στη θέση του γενικού γραμματέα του Νοτιοαφρικανικού Συμβουλίου Εκκλησιών και από αυτή τη θέση (μέχρι το 1985) διακρίνεται σε εμβληματική εθνική και παγκόσμια φιγούρα για τα δικαιώματα των Μαύρων της Νότιας Αφρικής. Αν και ήταν ήδη αναγνωρίσιμη και σεβαστή εκκλησιαστική φυσιογνωμία πριν την εξέγερση του 1976 στις επαρχίες των μαύρων, τους μήνες λίγο πριν την εξέγερση του </a:t>
            </a:r>
            <a:r>
              <a:rPr lang="el-GR" sz="2900" dirty="0" err="1" smtClean="0">
                <a:latin typeface="Arial" pitchFamily="34" charset="0"/>
                <a:cs typeface="Arial" pitchFamily="34" charset="0"/>
              </a:rPr>
              <a:t>Σοβέτο</a:t>
            </a:r>
            <a:r>
              <a:rPr lang="el-GR" sz="2900" dirty="0" smtClean="0">
                <a:latin typeface="Arial" pitchFamily="34" charset="0"/>
                <a:cs typeface="Arial" pitchFamily="34" charset="0"/>
              </a:rPr>
              <a:t> άρχισε να γίνεται γνωστός στους λευκούς Νοτιοαφρικανούς για τις μεταρρυθμιστικές του ιδέες. Ο Τούτου διακηρύσσει μια μάχιμη πολιτική μη βίας, οραματίζεται «μια δημοκρατική και δίκαιη κοινωνία χωρίς φυλετικές διαφορές», ενθαρρύνει την επιβολή οικονομικών κυρώσεων στην κυβέρνηση της Πραιτώρια από τις χώρες που διατηρούν εμπορικές σχέσεις μαζί της, ενώ στα κηρύγματά του τονίζει ορισμένα κύρια σημεία:</a:t>
            </a:r>
            <a:endParaRPr lang="en-US" sz="2900" dirty="0" smtClean="0">
              <a:latin typeface="Arial" pitchFamily="34" charset="0"/>
              <a:cs typeface="Arial" pitchFamily="34" charset="0"/>
            </a:endParaRPr>
          </a:p>
          <a:p>
            <a:pPr>
              <a:buFont typeface="Wingdings" pitchFamily="2" charset="2"/>
              <a:buChar char="q"/>
            </a:pPr>
            <a:endParaRPr lang="el-GR" sz="2900" dirty="0" smtClean="0">
              <a:latin typeface="Arial" pitchFamily="34" charset="0"/>
              <a:cs typeface="Arial" pitchFamily="34" charset="0"/>
            </a:endParaRPr>
          </a:p>
          <a:p>
            <a:pPr>
              <a:buFont typeface="Wingdings" pitchFamily="2" charset="2"/>
              <a:buChar char="q"/>
            </a:pPr>
            <a:r>
              <a:rPr lang="el-GR" sz="2900" dirty="0" smtClean="0">
                <a:latin typeface="Arial" pitchFamily="34" charset="0"/>
                <a:cs typeface="Arial" pitchFamily="34" charset="0"/>
              </a:rPr>
              <a:t>Ίσα πολιτικά δικαιώματα για όλους</a:t>
            </a:r>
          </a:p>
          <a:p>
            <a:pPr>
              <a:buFont typeface="Wingdings" pitchFamily="2" charset="2"/>
              <a:buChar char="q"/>
            </a:pPr>
            <a:r>
              <a:rPr lang="el-GR" sz="2900" dirty="0" smtClean="0">
                <a:latin typeface="Arial" pitchFamily="34" charset="0"/>
                <a:cs typeface="Arial" pitchFamily="34" charset="0"/>
              </a:rPr>
              <a:t>Κατάργηση των νόμων της Νοτίου Αφρικής περί διαβατηρίων</a:t>
            </a:r>
          </a:p>
          <a:p>
            <a:pPr>
              <a:buFont typeface="Wingdings" pitchFamily="2" charset="2"/>
              <a:buChar char="q"/>
            </a:pPr>
            <a:r>
              <a:rPr lang="el-GR" sz="2900" dirty="0" smtClean="0">
                <a:latin typeface="Arial" pitchFamily="34" charset="0"/>
                <a:cs typeface="Arial" pitchFamily="34" charset="0"/>
              </a:rPr>
              <a:t>Κοινό σύστημα εκπαίδευσης (κατάργηση εκπαίδευσης Μπαντού)</a:t>
            </a:r>
          </a:p>
          <a:p>
            <a:pPr>
              <a:buFont typeface="Wingdings" pitchFamily="2" charset="2"/>
              <a:buChar char="q"/>
            </a:pPr>
            <a:r>
              <a:rPr lang="el-GR" sz="2900" dirty="0" smtClean="0">
                <a:latin typeface="Arial" pitchFamily="34" charset="0"/>
                <a:cs typeface="Arial" pitchFamily="34" charset="0"/>
              </a:rPr>
              <a:t>Παύση της αναγκαστικής απέλασης από τη Νότια Αφρική στα λεγόμενα μπαντουστάν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92696"/>
            <a:ext cx="8229600" cy="5904656"/>
          </a:xfrm>
        </p:spPr>
        <p:txBody>
          <a:bodyPr>
            <a:normAutofit fontScale="77500" lnSpcReduction="20000"/>
          </a:bodyPr>
          <a:lstStyle/>
          <a:p>
            <a:pPr marL="109728" indent="0">
              <a:buNone/>
            </a:pPr>
            <a:r>
              <a:rPr lang="el-GR" dirty="0" smtClean="0"/>
              <a:t>	Η </a:t>
            </a:r>
            <a:r>
              <a:rPr lang="el-GR" dirty="0" smtClean="0"/>
              <a:t>νοτιοαφρικανική κυβέρνηση για αρκετά χρόνια αρνείται να του χορηγήσει διαβατήριο, παρεμποδίζοντας την επικοινωνία του με τη διεθνή κοινότητα. Το 1984, ο Ντέσμοντ Τούτου βραβεύεται με το Νόμπελ Ειρήνης, "για τη συνεισφορά του στην αντιμετώπιση του απαρτχάιντ".</a:t>
            </a:r>
            <a:r>
              <a:rPr lang="en-US" baseline="30000" dirty="0" smtClean="0"/>
              <a:t> </a:t>
            </a:r>
            <a:r>
              <a:rPr lang="el-GR" dirty="0" smtClean="0"/>
              <a:t>Έπειτα από μια βραχύχρονη θητεία ως Επίσκοπος του Γιοχάνεσμπουργκ, το 1986 εκλέγεται αρχιεπίσκοπος του Κέιπ Τάουν, αξίωμα που διατήρησε μέχρι το 1996.</a:t>
            </a:r>
          </a:p>
          <a:p>
            <a:pPr marL="109728" indent="0">
              <a:buNone/>
            </a:pPr>
            <a:r>
              <a:rPr lang="el-GR" dirty="0" smtClean="0"/>
              <a:t>	Ο </a:t>
            </a:r>
            <a:r>
              <a:rPr lang="el-GR" dirty="0" smtClean="0"/>
              <a:t>Τούτου δέχτηκε θερμά τις φιλελεύθερες μεταρρυθμίσεις που ανήγγειλε ο Πρόεδρος Φρεντερίκ Ντε Κλερκ μετά την εκλογή του το 1989. Οι ρυθμίσεις αυτές περιλάμβαναν την άρση της απαγόρευσης λειτουργίας του Αφρικανικού Εθνικού Κογκρέσου και την απελευθέρωση του Νέλσον Μαντέλα από τη φυλακή.</a:t>
            </a:r>
          </a:p>
          <a:p>
            <a:pPr marL="109728" indent="0">
              <a:buNone/>
            </a:pPr>
            <a:r>
              <a:rPr lang="el-GR" dirty="0" smtClean="0"/>
              <a:t>	Τα </a:t>
            </a:r>
            <a:r>
              <a:rPr lang="el-GR" dirty="0" smtClean="0"/>
              <a:t>τελευταία χρόνια χτυπημένος από καρκίνο του προστάτη έχει αποσυρθεί από την ενεργό δράση.</a:t>
            </a:r>
            <a:r>
              <a:rPr lang="en-US" baseline="30000" dirty="0" smtClean="0"/>
              <a:t> </a:t>
            </a:r>
            <a:r>
              <a:rPr lang="el-GR" dirty="0" smtClean="0"/>
              <a:t>Έχει γράψει διάφορα βιβλία, το τελευταίο από τα οποία με τίτλο "Ο Θεός έχει ένα Όνειρο" (</a:t>
            </a:r>
            <a:r>
              <a:rPr lang="el-GR" dirty="0" err="1" smtClean="0"/>
              <a:t>God</a:t>
            </a:r>
            <a:r>
              <a:rPr lang="el-GR" dirty="0" smtClean="0"/>
              <a:t> </a:t>
            </a:r>
            <a:r>
              <a:rPr lang="el-GR" dirty="0" err="1" smtClean="0"/>
              <a:t>Has</a:t>
            </a:r>
            <a:r>
              <a:rPr lang="el-GR" dirty="0" smtClean="0"/>
              <a:t> a </a:t>
            </a:r>
            <a:r>
              <a:rPr lang="el-GR" dirty="0" err="1" smtClean="0"/>
              <a:t>Dream</a:t>
            </a:r>
            <a:r>
              <a:rPr lang="el-GR" dirty="0" smtClean="0"/>
              <a:t>). Διατηρεί ένα ιδιωτικό γραφείο κοντά στην κατοικία του στο Μίλνερτον του Κέιπ Τάουν.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err="1" smtClean="0"/>
              <a:t>Πολιτικη</a:t>
            </a:r>
            <a:r>
              <a:rPr lang="el-GR" sz="3200" dirty="0" smtClean="0"/>
              <a:t> - </a:t>
            </a:r>
            <a:r>
              <a:rPr lang="el-GR" sz="3200" dirty="0" err="1" smtClean="0"/>
              <a:t>Ακτιβισμος</a:t>
            </a: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Αναπόφευκτα, οι εκκλήσεις του Τούτου για δικαιοσύνη και συμφιλίωση στη Νότια Αφρική τον έθεσαν εντός της πολιτικής σκηνής, αλλά πάντοτε υποστήριζε ότι τα κίνητρα του ήταν θρησκευτικά και όχι πολιτικά. Αν και πολλοί από όσους ασκούσαν κριτική στον Τούτου προέβλεπαν ότι θα λάμβανε μέρος στην πολιτική σκηνή, όντας μέλος της κυβέρνησης, κάτι τέτοιο δεν έγινε. Αντιθέτως, αποτέλεσε κυρίαρχο διαμεσολαβητή στη μετάβαση προς τη δημοκρατία. Το 1996, ο Νέλσον Μαντέλα τον κάλεσε να συμμετέχει στην Επιτροπή Αλήθειας και Συμφιλίωσης, ένα σώμα που ιδρύθηκε για να καταγράψει την καταπάτηση των ανθρωπίνων δικαιωμάτων και να διαλευκάνει τα εγκλήματα και τις πολιτικές που ακολουθήθηκαν είτε από την κυβέρνηση είτε από τα απελευθερωτικά κινήματα κατά τη διάρκεια του απαρτχάιντ.</a:t>
            </a: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953848"/>
          </a:xfrm>
        </p:spPr>
        <p:txBody>
          <a:bodyPr>
            <a:normAutofit fontScale="85000" lnSpcReduction="20000"/>
          </a:bodyPr>
          <a:lstStyle/>
          <a:p>
            <a:pPr marL="109728" indent="0">
              <a:buNone/>
            </a:pPr>
            <a:r>
              <a:rPr lang="el-GR" dirty="0" smtClean="0"/>
              <a:t>	Ο </a:t>
            </a:r>
            <a:r>
              <a:rPr lang="el-GR" dirty="0" smtClean="0"/>
              <a:t>Τούτου δέχτηκε κριτική κατά την περίοδο που ήταν μέλος της Επιτροπής: παρόλο που έρευνα διεξήχθη και για τις δυο πλευρές και η αναφορά της έγινε αποδεκτή από την κυβέρνηση, ασκήθηκε κριτική από αυτούς που πίστευαν ότι δεν είχε επιτελέσει σωστά το σκοπό της και μεροληπτούσε σε ορισμένες περιπτώσεις, όπως στην υπόθεση της Γουίνι Μαντέλα, για παράδειγμα, οπότε και ο Ντέσμοντ Τούτου κατηγορήθηκε ότι έδειξε ελαστικότητα ενώπιον κατηγοριών για σοβαρά </a:t>
            </a:r>
            <a:r>
              <a:rPr lang="el-GR" dirty="0" smtClean="0"/>
              <a:t>εγκλήματα.</a:t>
            </a:r>
          </a:p>
          <a:p>
            <a:pPr marL="109728" indent="0">
              <a:buNone/>
            </a:pPr>
            <a:r>
              <a:rPr lang="el-GR" dirty="0"/>
              <a:t>	</a:t>
            </a:r>
            <a:r>
              <a:rPr lang="el-GR" dirty="0" smtClean="0"/>
              <a:t>Ο </a:t>
            </a:r>
            <a:r>
              <a:rPr lang="el-GR" dirty="0" smtClean="0"/>
              <a:t>πρόεδρος της Ζιμπάμπουε Ρόμπερτ Μουγκάμπε τον έχει χαρακτηρίσει "μοχθηρό", καθώς ο Τούτου έχει ασκήσει έντονη κριτική για την θητεία του και τον έχει καλέσει να παραιτηθεί ή να έρθει ενώπιον του Διεθνούς Δικαστηρίου της Χάγης, ωστόσο πρόκειται γενικά για μια προσωπικότητα που απολαμβάνει την αποδοχή και το σεβασμό σε όλο τον κόσμο.</a:t>
            </a:r>
            <a:r>
              <a:rPr lang="el-GR" baseline="30000" dirty="0" smtClean="0">
                <a:hlinkClick r:id="rId2"/>
              </a:rPr>
              <a:t>[3]</a:t>
            </a:r>
            <a:r>
              <a:rPr lang="el-GR" dirty="0" smtClean="0"/>
              <a:t> Συχνά καλείται λόγω της εμπειρίας του για την επίλυση μακροχρόνιων αντιπαραθέσεων ανά τον κόσμο.</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404664"/>
            <a:ext cx="8686800" cy="5904656"/>
          </a:xfrm>
        </p:spPr>
        <p:txBody>
          <a:bodyPr>
            <a:normAutofit fontScale="62500" lnSpcReduction="20000"/>
          </a:bodyPr>
          <a:lstStyle/>
          <a:p>
            <a:pPr marL="109728" indent="0">
              <a:buNone/>
            </a:pPr>
            <a:r>
              <a:rPr lang="el-GR" dirty="0" smtClean="0"/>
              <a:t>	Παραμένει </a:t>
            </a:r>
            <a:r>
              <a:rPr lang="el-GR" dirty="0" smtClean="0"/>
              <a:t>ακτιβιστής για την ειρήνη και τα ανθρώπινα δικαιώματα, τον αγώνα κατά του AIDS,</a:t>
            </a:r>
            <a:r>
              <a:rPr lang="en-US" baseline="30000" dirty="0" smtClean="0"/>
              <a:t> </a:t>
            </a:r>
            <a:r>
              <a:rPr lang="el-GR" dirty="0" smtClean="0"/>
              <a:t>της φτώχειας και του ρατσισμού. Πιο συγκεκριμένα, έχει υπάρξει σύμβουλος για ΜΚΟ που επιθυμούν συμφιλίωση στη Βόρεια Ιρλανδία και προσκλήθηκε στα Νησιά Σολομώντα για να βοηθήσει στην ίδρυση τοπικής Επιτροπής Αλήθειας και Συμφιλίωσης. Αποτέλεσε τμήμα των διεθνών προσπαθειών για ειρήνευση της πολιτικής κρίσης στην Κένυα μετά τις εκλογές του 2006, ενώ τον Οκτώβριο του 2008, ταξίδεψε στην διαιρεμένη Κύπρο, όπου ενθάρρυνε και την ελληνοκυπριακή και την τουρκοκυπριακή πλευρά, Δημήτρη Χριστόφια και Μεχμέτ Αλί Ταλάτ, να στηρίξουν τις συνομιλίες διαπραγμάτευσης για την επανένωση του νησιού.</a:t>
            </a:r>
            <a:r>
              <a:rPr lang="en-US" baseline="30000" dirty="0" smtClean="0"/>
              <a:t> </a:t>
            </a:r>
            <a:r>
              <a:rPr lang="el-GR" dirty="0" smtClean="0"/>
              <a:t>Επιπρόσθετα, έχει κατηγορήσει το Ισραήλ ότι ασκεί πρακτικές απαρτχάιντ εναντίον των Παλαιστινίων</a:t>
            </a:r>
            <a:r>
              <a:rPr lang="en-US" dirty="0" smtClean="0"/>
              <a:t> </a:t>
            </a:r>
            <a:r>
              <a:rPr lang="el-GR" dirty="0" smtClean="0"/>
              <a:t>στη Λωρίδα της Γάζας.</a:t>
            </a:r>
            <a:r>
              <a:rPr lang="en-US" baseline="30000" dirty="0" smtClean="0"/>
              <a:t> </a:t>
            </a:r>
            <a:r>
              <a:rPr lang="el-GR" dirty="0" smtClean="0"/>
              <a:t>Ο πρώην πρόεδρος των ΗΠΑ Τζορτζ Μπους (νεότερος) και ο πρώην Βρετανός πρωθυπουργός Τόνι Μπλερ έχουν δεχτεί τα βέλη του Αρχιεπισκόπου Τούτου, ο οποίος τους ώθησε να παραδεχτούν ότι έσφαλαν, στηρίζοντας έναν "ανήθικο" πόλεμο στο Ιράκ, ενώ άσκησε κριτική και στην διπλωματική υποστήριξη που προσέφερε η κυβέρνηση της Νοτίου Αφρικής στη χούντα της Μιανμάρ.</a:t>
            </a:r>
          </a:p>
          <a:p>
            <a:pPr marL="109728" indent="0">
              <a:buNone/>
            </a:pPr>
            <a:r>
              <a:rPr lang="el-GR" dirty="0" smtClean="0"/>
              <a:t>	Πέρα </a:t>
            </a:r>
            <a:r>
              <a:rPr lang="el-GR" dirty="0" smtClean="0"/>
              <a:t>από το Νόμπελ Ειρήνης, έχει λάβει το βραβείο Άλμπερτ Σβάιτσερ για τον Ανθρωπισμό, το βραβείο Ειρήνης Γκάντι, το Βραβείο του Ιδρύματος Ωνάση το 1981</a:t>
            </a:r>
            <a:r>
              <a:rPr lang="en-US" dirty="0" smtClean="0"/>
              <a:t> </a:t>
            </a:r>
            <a:r>
              <a:rPr lang="el-GR" dirty="0" smtClean="0"/>
              <a:t>και είναι ο πρώτος επίτιμος ηγέτης του Ιδρύματος Ειρήνης Πυρηνικής Εποχής. Επίσης, είναι πρόεδρος της Νοτιοαφρικανικής Επιτροπής για την αλήθεια και τη συμφιλίωση, μέλος της επίτιμης επιτροπής της Διεθνούς συντονιστικής επιτροπής για την Δεκαετία για ένα πολιτισμό της Μη Βίας, Πρόεδρος των Πρεσβυτέρων και μέλος του συμβουλίου του Ιδρύματος Ειρήνης Πυρηνικής Εποχής.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313</TotalTime>
  <Words>30</Words>
  <Application>Microsoft Office PowerPoint</Application>
  <PresentationFormat>Προβολή στην οθόνη (4:3)</PresentationFormat>
  <Paragraphs>22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Αστικό</vt:lpstr>
      <vt:lpstr>Ντεσμοντ Τουτου</vt:lpstr>
      <vt:lpstr>Ντεσμοντ Τουτου</vt:lpstr>
      <vt:lpstr>Βιογραφια</vt:lpstr>
      <vt:lpstr>Παρουσίαση του PowerPoint</vt:lpstr>
      <vt:lpstr>Παρουσίαση του PowerPoint</vt:lpstr>
      <vt:lpstr>Πολιτικη - Ακτιβισμος</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ΔΕΣΠΟΙΝΑ</cp:lastModifiedBy>
  <cp:revision>84</cp:revision>
  <dcterms:created xsi:type="dcterms:W3CDTF">2014-11-27T15:24:58Z</dcterms:created>
  <dcterms:modified xsi:type="dcterms:W3CDTF">2015-03-05T23:21:25Z</dcterms:modified>
</cp:coreProperties>
</file>