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l.wikipedia.org/wiki/%CE%9C%CE%BF%CE%BD%CE%AE_%CE%A6%CE%B9%CE%BB%CE%BF%CE%B8%CE%AD%CE%BF%CF%85" TargetMode="External"/><Relationship Id="rId3" Type="http://schemas.openxmlformats.org/officeDocument/2006/relationships/hyperlink" Target="http://el.wikipedia.org/wiki/1749" TargetMode="External"/><Relationship Id="rId7" Type="http://schemas.openxmlformats.org/officeDocument/2006/relationships/hyperlink" Target="http://el.wikipedia.org/wiki/%CE%A6%CE%B9%CE%BB%CE%BF%CF%83%CE%BF%CF%86%CE%AF%CE%B1" TargetMode="External"/><Relationship Id="rId2" Type="http://schemas.openxmlformats.org/officeDocument/2006/relationships/hyperlink" Target="http://el.wikipedia.org/wiki/%CE%9D%CE%B1%CF%85%CF%80%CE%B1%CE%BA%CF%84%CE%AF%CE%B1" TargetMode="External"/><Relationship Id="rId1" Type="http://schemas.openxmlformats.org/officeDocument/2006/relationships/slideLayout" Target="../slideLayouts/slideLayout2.xml"/><Relationship Id="rId6" Type="http://schemas.openxmlformats.org/officeDocument/2006/relationships/hyperlink" Target="http://el.wikipedia.org/wiki/%CE%98%CE%B5%CE%BF%CE%BB%CE%BF%CE%B3%CE%AF%CE%B1" TargetMode="External"/><Relationship Id="rId11" Type="http://schemas.openxmlformats.org/officeDocument/2006/relationships/hyperlink" Target="http://el.wikipedia.org/wiki/%CE%95%CE%BB%CE%BB%CE%AC%CE%B4%CE%B1" TargetMode="External"/><Relationship Id="rId5" Type="http://schemas.openxmlformats.org/officeDocument/2006/relationships/hyperlink" Target="http://el.wikipedia.org/wiki/%CE%86%CE%B3%CE%B9%CE%BF_%CE%8C%CF%81%CE%BF%CF%82" TargetMode="External"/><Relationship Id="rId10" Type="http://schemas.openxmlformats.org/officeDocument/2006/relationships/hyperlink" Target="http://el.wikipedia.org/wiki/%CE%A3%CE%B5%CF%81%CE%B1%CF%86%CE%B5%CE%AF%CE%BC_%CE%92%CE%84" TargetMode="External"/><Relationship Id="rId4" Type="http://schemas.openxmlformats.org/officeDocument/2006/relationships/hyperlink" Target="http://el.wikipedia.org/wiki/%CE%91%CE%B8%CF%89%CE%BD%CE%B9%CE%AC%CE%B4%CE%B1_%CE%A3%CF%87%CE%BF%CE%BB%CE%AE" TargetMode="External"/><Relationship Id="rId9" Type="http://schemas.openxmlformats.org/officeDocument/2006/relationships/hyperlink" Target="http://el.wikipedia.org/wiki/175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l.wikipedia.org/wiki/%CE%95%CE%BB%CE%BB%CE%B7%CE%BD%CE%B9%CE%BA%CE%AE_%CE%B3%CE%BB%CF%8E%CF%83%CF%83%CE%B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l.wikipedia.org/wiki/1779" TargetMode="External"/><Relationship Id="rId2" Type="http://schemas.openxmlformats.org/officeDocument/2006/relationships/hyperlink" Target="http://el.wikipedia.org/wiki/24_%CE%91%CF%85%CE%B3%CE%BF%CF%8D%CF%83%CF%84%CE%BF%CF%85" TargetMode="External"/><Relationship Id="rId1" Type="http://schemas.openxmlformats.org/officeDocument/2006/relationships/slideLayout" Target="../slideLayouts/slideLayout2.xml"/><Relationship Id="rId5" Type="http://schemas.openxmlformats.org/officeDocument/2006/relationships/hyperlink" Target="http://el.wikipedia.org/wiki/%CE%91%CE%BB%CE%B2%CE%B1%CE%BD%CE%AF%CE%B1" TargetMode="External"/><Relationship Id="rId4" Type="http://schemas.openxmlformats.org/officeDocument/2006/relationships/hyperlink" Target="http://el.wikipedia.org/wiki/%CE%92%CE%B5%CF%81%CE%AC%CF%84%CE%B9%CE%B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l.wikipedia.org/wiki/%CE%A3%CE%B5%CF%81%CE%B2%CE%AF%CE%B1" TargetMode="External"/><Relationship Id="rId13" Type="http://schemas.openxmlformats.org/officeDocument/2006/relationships/hyperlink" Target="http://el.wikipedia.org/wiki/%CE%9F%CF%85%CE%BA%CF%81%CE%B1%CE%BD%CE%AF%CE%B1" TargetMode="External"/><Relationship Id="rId3" Type="http://schemas.openxmlformats.org/officeDocument/2006/relationships/hyperlink" Target="http://el.wikipedia.org/wiki/%CE%9F%CE%B9%CE%BA%CE%BF%CF%85%CE%BC%CE%B5%CE%BD%CE%B9%CE%BA%CF%8C_%CE%A0%CE%B1%CF%84%CF%81%CE%B9%CE%B1%CF%81%CF%87%CE%B5%CE%AF%CE%BF" TargetMode="External"/><Relationship Id="rId7" Type="http://schemas.openxmlformats.org/officeDocument/2006/relationships/hyperlink" Target="http://el.wikipedia.org/wiki/%CE%A1%CF%89%CF%83%CE%AF%CE%B1" TargetMode="External"/><Relationship Id="rId12" Type="http://schemas.openxmlformats.org/officeDocument/2006/relationships/hyperlink" Target="http://el.wikipedia.org/wiki/%CE%9A%CF%8D%CF%80%CF%81%CE%BF" TargetMode="External"/><Relationship Id="rId2" Type="http://schemas.openxmlformats.org/officeDocument/2006/relationships/hyperlink" Target="http://el.wikipedia.org/wiki/%CE%86%CE%B3%CE%B9%CE%BF%CF%82" TargetMode="External"/><Relationship Id="rId16" Type="http://schemas.openxmlformats.org/officeDocument/2006/relationships/hyperlink" Target="http://el.wikipedia.org/wiki/%CE%A0%CF%81%CF%8E%CE%B7%CE%BD_%CE%93%CE%B9%CE%BF%CF%85%CE%B3%CE%BA%CE%BF%CF%83%CE%BB%CE%B1%CE%B2%CE%B9%CE%BA%CE%AE_%CE%94%CE%B7%CE%BC%CE%BF%CE%BA%CF%81%CE%B1%CF%84%CE%AF%CE%B1_%CF%84%CE%B7%CF%82_%CE%9C%CE%B1%CE%BA%CE%B5%CE%B4%CE%BF%CE%BD%CE%AF%CE%B1%CF%82" TargetMode="External"/><Relationship Id="rId1" Type="http://schemas.openxmlformats.org/officeDocument/2006/relationships/slideLayout" Target="../slideLayouts/slideLayout2.xml"/><Relationship Id="rId6" Type="http://schemas.openxmlformats.org/officeDocument/2006/relationships/hyperlink" Target="http://el.wikipedia.org/wiki/24_%CE%91%CF%85%CE%B3%CE%BF%CF%8D%CF%83%CF%84%CE%BF%CF%85" TargetMode="External"/><Relationship Id="rId11" Type="http://schemas.openxmlformats.org/officeDocument/2006/relationships/hyperlink" Target="http://el.wikipedia.org/wiki/%CE%97%CE%BD%CF%89%CE%BC%CE%AD%CE%BD%CE%B5%CF%82_%CE%A0%CE%BF%CE%BB%CE%B9%CF%84%CE%B5%CE%AF%CE%B5%CF%82_%CF%84%CE%B7%CF%82_%CE%91%CE%BC%CE%B5%CF%81%CE%B9%CE%BA%CE%AE%CF%82" TargetMode="External"/><Relationship Id="rId5" Type="http://schemas.openxmlformats.org/officeDocument/2006/relationships/hyperlink" Target="http://el.wikipedia.org/wiki/1961" TargetMode="External"/><Relationship Id="rId15" Type="http://schemas.openxmlformats.org/officeDocument/2006/relationships/hyperlink" Target="http://el.wikipedia.org/wiki/%CE%9C%CE%B1%CF%85%CF%81%CE%BF%CE%B2%CE%BF%CF%8D%CE%BD%CE%B9%CE%BF" TargetMode="External"/><Relationship Id="rId10" Type="http://schemas.openxmlformats.org/officeDocument/2006/relationships/hyperlink" Target="http://el.wikipedia.org/wiki/%CE%91%CF%81%CE%BC%CE%B5%CE%BD%CE%AF%CE%B1" TargetMode="External"/><Relationship Id="rId4" Type="http://schemas.openxmlformats.org/officeDocument/2006/relationships/hyperlink" Target="http://el.wikipedia.org/wiki/20_%CE%91%CF%80%CF%81%CE%B9%CE%BB%CE%AF%CE%BF%CF%85" TargetMode="External"/><Relationship Id="rId9" Type="http://schemas.openxmlformats.org/officeDocument/2006/relationships/hyperlink" Target="http://el.wikipedia.org/wiki/%CE%92%CE%BF%CF%85%CE%BB%CE%B3%CE%B1%CF%81%CE%AF%CE%B1" TargetMode="External"/><Relationship Id="rId14" Type="http://schemas.openxmlformats.org/officeDocument/2006/relationships/hyperlink" Target="http://el.wikipedia.org/wiki/%CE%A1%CE%BF%CF%85%CE%BC%CE%B1%CE%BD%CE%AF%CE%B1"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matia.gr/7/72/7203/7203_1_13.html" TargetMode="External"/><Relationship Id="rId2" Type="http://schemas.openxmlformats.org/officeDocument/2006/relationships/hyperlink" Target="http://el.wikipedia.org/wiki/%CE%9A%CE%BF%CF%83%CE%BC%CE%AC%CF%82_%CE%BF_%CE%91%CE%B9%CF%84%CF%89%CE%BB%CF%8C%CF%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89212" y="632012"/>
            <a:ext cx="8792379" cy="2262781"/>
          </a:xfrm>
        </p:spPr>
        <p:txBody>
          <a:bodyPr>
            <a:normAutofit fontScale="90000"/>
          </a:bodyPr>
          <a:lstStyle/>
          <a:p>
            <a:r>
              <a:rPr lang="el-GR" dirty="0" smtClean="0"/>
              <a:t>Πρότυπο Πειραματικό Γυμνάσιο Ευαγγελικής Σχολής Σμύρνης</a:t>
            </a:r>
            <a:endParaRPr lang="el-GR" dirty="0"/>
          </a:p>
        </p:txBody>
      </p:sp>
      <p:sp>
        <p:nvSpPr>
          <p:cNvPr id="3" name="Υπότιτλος 2"/>
          <p:cNvSpPr>
            <a:spLocks noGrp="1"/>
          </p:cNvSpPr>
          <p:nvPr>
            <p:ph type="subTitle" idx="1"/>
          </p:nvPr>
        </p:nvSpPr>
        <p:spPr>
          <a:xfrm>
            <a:off x="2589213" y="3840481"/>
            <a:ext cx="8915399" cy="2063182"/>
          </a:xfrm>
        </p:spPr>
        <p:txBody>
          <a:bodyPr>
            <a:normAutofit/>
          </a:bodyPr>
          <a:lstStyle/>
          <a:p>
            <a:r>
              <a:rPr lang="el-GR" sz="2400" dirty="0" smtClean="0"/>
              <a:t>Εργασία: Ιωαννίδου Χριστίνα</a:t>
            </a:r>
          </a:p>
          <a:p>
            <a:r>
              <a:rPr lang="el-GR" sz="2400" dirty="0" smtClean="0"/>
              <a:t>Τμήμα: Β΄1</a:t>
            </a:r>
          </a:p>
          <a:p>
            <a:r>
              <a:rPr lang="el-GR" sz="2400" dirty="0" smtClean="0"/>
              <a:t>Μάθημα: Θρησκευτικά</a:t>
            </a:r>
          </a:p>
          <a:p>
            <a:r>
              <a:rPr lang="el-GR" sz="2400" dirty="0" smtClean="0"/>
              <a:t>Υ. Κ.: κος Καπετανάκης</a:t>
            </a:r>
            <a:endParaRPr lang="el-GR" sz="2400" dirty="0"/>
          </a:p>
        </p:txBody>
      </p:sp>
    </p:spTree>
    <p:extLst>
      <p:ext uri="{BB962C8B-B14F-4D97-AF65-F5344CB8AC3E}">
        <p14:creationId xmlns:p14="http://schemas.microsoft.com/office/powerpoint/2010/main" val="25998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dirty="0" smtClean="0"/>
              <a:t>Κοσμάς ο Αιτωλός</a:t>
            </a:r>
            <a:endParaRPr lang="el-GR" sz="4800" dirty="0"/>
          </a:p>
        </p:txBody>
      </p:sp>
      <p:sp>
        <p:nvSpPr>
          <p:cNvPr id="3" name="Θέση περιεχομένου 2"/>
          <p:cNvSpPr>
            <a:spLocks noGrp="1"/>
          </p:cNvSpPr>
          <p:nvPr>
            <p:ph idx="1"/>
          </p:nvPr>
        </p:nvSpPr>
        <p:spPr/>
        <p:txBody>
          <a:bodyPr>
            <a:normAutofit/>
          </a:bodyPr>
          <a:lstStyle/>
          <a:p>
            <a:r>
              <a:rPr lang="el-GR" sz="2800" dirty="0" smtClean="0"/>
              <a:t>Λίγα Λόγια:</a:t>
            </a:r>
          </a:p>
          <a:p>
            <a:r>
              <a:rPr lang="el-GR" sz="2800" dirty="0" smtClean="0"/>
              <a:t>Ο Άγιος Κοσμάς ο Αιτωλός (ή </a:t>
            </a:r>
            <a:r>
              <a:rPr lang="el-GR" sz="2800" dirty="0" err="1" smtClean="0"/>
              <a:t>Πατροκοσμάς</a:t>
            </a:r>
            <a:r>
              <a:rPr lang="el-GR" sz="2800" dirty="0" smtClean="0"/>
              <a:t>) γεννήθηκε στο Μέγα Δένδρο το 1714. Είναι ιδιαίτερα γνωστός για τις προφητείες του, το </a:t>
            </a:r>
            <a:r>
              <a:rPr lang="el-GR" sz="2800" dirty="0" err="1" smtClean="0"/>
              <a:t>εθνεγερτικό</a:t>
            </a:r>
            <a:r>
              <a:rPr lang="el-GR" sz="2800" dirty="0" smtClean="0"/>
              <a:t> του έργο και τις περιοδείες του, που είχαν σαν αποτέλεσμα να του αποδοθεί και ο τίτλος ισαπόστολος.</a:t>
            </a:r>
            <a:endParaRPr lang="el-GR" sz="2800" dirty="0"/>
          </a:p>
        </p:txBody>
      </p:sp>
    </p:spTree>
    <p:extLst>
      <p:ext uri="{BB962C8B-B14F-4D97-AF65-F5344CB8AC3E}">
        <p14:creationId xmlns:p14="http://schemas.microsoft.com/office/powerpoint/2010/main" val="1487824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dirty="0" smtClean="0"/>
              <a:t>Το έργο του</a:t>
            </a:r>
            <a:endParaRPr lang="el-GR" sz="4800" dirty="0"/>
          </a:p>
        </p:txBody>
      </p:sp>
      <p:sp>
        <p:nvSpPr>
          <p:cNvPr id="3" name="Θέση περιεχομένου 2"/>
          <p:cNvSpPr>
            <a:spLocks noGrp="1"/>
          </p:cNvSpPr>
          <p:nvPr>
            <p:ph idx="1"/>
          </p:nvPr>
        </p:nvSpPr>
        <p:spPr>
          <a:xfrm>
            <a:off x="2589212" y="1807285"/>
            <a:ext cx="8915400" cy="4518211"/>
          </a:xfrm>
        </p:spPr>
        <p:txBody>
          <a:bodyPr>
            <a:noAutofit/>
          </a:bodyPr>
          <a:lstStyle/>
          <a:p>
            <a:r>
              <a:rPr lang="el-GR" sz="2000" dirty="0"/>
              <a:t>Μαθήτευσε στα διδασκαλεία της Παρνασσίδας και της </a:t>
            </a:r>
            <a:r>
              <a:rPr lang="el-GR" sz="2000" dirty="0">
                <a:hlinkClick r:id="rId2" tooltip="Ναυπακτία"/>
              </a:rPr>
              <a:t>Ναυπακτίας</a:t>
            </a:r>
            <a:r>
              <a:rPr lang="el-GR" sz="2000" dirty="0"/>
              <a:t> πλάι σε ονομαστούς ιεροδιδασκάλους: τα στοιχειώδη γράμματα τα έμαθε από τον ιεροδιάκονο Γεράσιμο Λύτσικα, ενώ γύρω στα είκοσι, τα </a:t>
            </a:r>
            <a:r>
              <a:rPr lang="el-GR" sz="2000" i="1" dirty="0"/>
              <a:t>γραμματικά</a:t>
            </a:r>
            <a:r>
              <a:rPr lang="el-GR" sz="2000" dirty="0"/>
              <a:t>, δηλαδή την εγκύκλιο παιδεία την έλαβε από τον ιεροδιάκονο </a:t>
            </a:r>
            <a:r>
              <a:rPr lang="el-GR" sz="2000" dirty="0" smtClean="0"/>
              <a:t>Ανανία, </a:t>
            </a:r>
            <a:r>
              <a:rPr lang="el-GR" sz="2000" dirty="0"/>
              <a:t>ενώ δίδασκε συγχρόνως και ως </a:t>
            </a:r>
            <a:r>
              <a:rPr lang="el-GR" sz="2000" i="1" dirty="0" smtClean="0"/>
              <a:t>υποδιδάσκαλος</a:t>
            </a:r>
            <a:r>
              <a:rPr lang="el-GR" sz="2000" dirty="0" smtClean="0"/>
              <a:t>.</a:t>
            </a:r>
            <a:r>
              <a:rPr lang="el-GR" sz="2000" dirty="0"/>
              <a:t> Το </a:t>
            </a:r>
            <a:r>
              <a:rPr lang="el-GR" sz="2000" dirty="0">
                <a:hlinkClick r:id="rId3" tooltip="1749"/>
              </a:rPr>
              <a:t>1749</a:t>
            </a:r>
            <a:r>
              <a:rPr lang="el-GR" sz="2000" dirty="0"/>
              <a:t> πήγε στην</a:t>
            </a:r>
            <a:r>
              <a:rPr lang="el-GR" sz="2000" dirty="0">
                <a:hlinkClick r:id="rId4" tooltip="Αθωνιάδα Σχολή"/>
              </a:rPr>
              <a:t>Αθωνιάδα Σχολή</a:t>
            </a:r>
            <a:r>
              <a:rPr lang="el-GR" sz="2000" dirty="0"/>
              <a:t> του </a:t>
            </a:r>
            <a:r>
              <a:rPr lang="el-GR" sz="2000" dirty="0">
                <a:hlinkClick r:id="rId5" tooltip="Άγιο Όρος"/>
              </a:rPr>
              <a:t>Αγίου </a:t>
            </a:r>
            <a:r>
              <a:rPr lang="el-GR" sz="2000" dirty="0" smtClean="0">
                <a:hlinkClick r:id="rId5" tooltip="Άγιο Όρος"/>
              </a:rPr>
              <a:t>Όρους</a:t>
            </a:r>
            <a:r>
              <a:rPr lang="el-GR" sz="2000" dirty="0" smtClean="0"/>
              <a:t>, </a:t>
            </a:r>
            <a:r>
              <a:rPr lang="el-GR" sz="2000" dirty="0"/>
              <a:t>όπου έκανε σπουδές ανωτέρου επιπέδου στη </a:t>
            </a:r>
            <a:r>
              <a:rPr lang="el-GR" sz="2000" dirty="0">
                <a:hlinkClick r:id="rId6" tooltip="Θεολογία"/>
              </a:rPr>
              <a:t>θεολογία</a:t>
            </a:r>
            <a:r>
              <a:rPr lang="el-GR" sz="2000" dirty="0"/>
              <a:t> και </a:t>
            </a:r>
            <a:r>
              <a:rPr lang="el-GR" sz="2000" dirty="0" smtClean="0"/>
              <a:t>τη </a:t>
            </a:r>
            <a:r>
              <a:rPr lang="el-GR" sz="2000" dirty="0" smtClean="0">
                <a:hlinkClick r:id="rId7" tooltip="Φιλοσοφία"/>
              </a:rPr>
              <a:t>φιλοσοφία</a:t>
            </a:r>
            <a:r>
              <a:rPr lang="el-GR" sz="2000" dirty="0"/>
              <a:t>. Εκεί υπήρξε μοναχός για δύο περίπου χρόνια στη </a:t>
            </a:r>
            <a:r>
              <a:rPr lang="el-GR" sz="2000" dirty="0">
                <a:hlinkClick r:id="rId8" tooltip="Μονή Φιλοθέου"/>
              </a:rPr>
              <a:t>μονή </a:t>
            </a:r>
            <a:r>
              <a:rPr lang="el-GR" sz="2000" dirty="0" err="1">
                <a:hlinkClick r:id="rId8" tooltip="Μονή Φιλοθέου"/>
              </a:rPr>
              <a:t>Φιλοθέου</a:t>
            </a:r>
            <a:r>
              <a:rPr lang="el-GR" sz="2000" dirty="0"/>
              <a:t> του Αγίου Όρους. Στα </a:t>
            </a:r>
            <a:r>
              <a:rPr lang="el-GR" sz="2000" dirty="0">
                <a:hlinkClick r:id="rId9" tooltip="1759"/>
              </a:rPr>
              <a:t>1759</a:t>
            </a:r>
            <a:r>
              <a:rPr lang="el-GR" sz="2000" dirty="0"/>
              <a:t> εγκατέλειψε το μοναστήρι και με εντολή του </a:t>
            </a:r>
            <a:r>
              <a:rPr lang="el-GR" sz="2000" dirty="0">
                <a:hlinkClick r:id="rId10" tooltip="Σεραφείμ Β΄"/>
              </a:rPr>
              <a:t>Πατριάρχη Σεραφείμ</a:t>
            </a:r>
            <a:r>
              <a:rPr lang="el-GR" sz="2000" dirty="0"/>
              <a:t> ξεκίνησε τις περιοδείες του στη Δυτική και Βόρεια </a:t>
            </a:r>
            <a:r>
              <a:rPr lang="el-GR" sz="2000" dirty="0">
                <a:hlinkClick r:id="rId11" tooltip="Ελλάδα"/>
              </a:rPr>
              <a:t>Ελλάδα</a:t>
            </a:r>
            <a:r>
              <a:rPr lang="el-GR" sz="2000" dirty="0"/>
              <a:t> και την Ήπειρο προκειμένου να αντιμετωπίσει τον αυξανόμενο τότε εξισλαμισμό των </a:t>
            </a:r>
            <a:r>
              <a:rPr lang="el-GR" sz="2000" dirty="0" smtClean="0"/>
              <a:t>Χριστιανών. </a:t>
            </a:r>
            <a:endParaRPr lang="el-GR" sz="2000" dirty="0"/>
          </a:p>
        </p:txBody>
      </p:sp>
    </p:spTree>
    <p:extLst>
      <p:ext uri="{BB962C8B-B14F-4D97-AF65-F5344CB8AC3E}">
        <p14:creationId xmlns:p14="http://schemas.microsoft.com/office/powerpoint/2010/main" val="3250724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9212" y="796066"/>
            <a:ext cx="8915400" cy="5115156"/>
          </a:xfrm>
        </p:spPr>
        <p:txBody>
          <a:bodyPr/>
          <a:lstStyle/>
          <a:p>
            <a:r>
              <a:rPr lang="el-GR" sz="2400" dirty="0"/>
              <a:t>Παρακινούσε με θέρμη τους Ορθοδόξους Χριστιανούς να ιδρύσουν σχολεία που θα διδάσκουν την ορθοδοξία. Το σχολείο αντιμετωπίζεται από τον Κοσμά σαν απαραίτητη προϋπόθεση για την προώθηση της ορθοδοξίας και η εκπαίδευση σαν ένα εργαλείο κατήχησης στην </a:t>
            </a:r>
            <a:r>
              <a:rPr lang="el-GR" sz="2400" dirty="0" smtClean="0"/>
              <a:t>ορθοδοξία.</a:t>
            </a:r>
          </a:p>
          <a:p>
            <a:r>
              <a:rPr lang="el-GR" sz="2400" dirty="0" smtClean="0"/>
              <a:t>Εκτός </a:t>
            </a:r>
            <a:r>
              <a:rPr lang="el-GR" sz="2400" dirty="0"/>
              <a:t>από τη σημασία της Ελληνικής γλώσσας αναφέρεται συχνά και στο "ποθούμενο" που ήταν η απελευθέρωση του γένους. Η αποδοχή του κηρύγματός του συνδέεται με την αναβίωση των χιλιαστικών δοξασιών στα μέσα του 18ου αιώνα. Ένα από τα χαρακτηριστικά του είναι η απόλυτη αφιλοχρηματία. Έλεγε επί λέξει: «</a:t>
            </a:r>
            <a:r>
              <a:rPr lang="el-GR" sz="2400" i="1" dirty="0"/>
              <a:t>Δεν έχω άλλο ράσο από αυτό που φορώ</a:t>
            </a:r>
            <a:r>
              <a:rPr lang="el-GR" sz="2400" dirty="0" smtClean="0"/>
              <a:t>».</a:t>
            </a:r>
          </a:p>
          <a:p>
            <a:endParaRPr lang="el-GR" dirty="0"/>
          </a:p>
        </p:txBody>
      </p:sp>
    </p:spTree>
    <p:extLst>
      <p:ext uri="{BB962C8B-B14F-4D97-AF65-F5344CB8AC3E}">
        <p14:creationId xmlns:p14="http://schemas.microsoft.com/office/powerpoint/2010/main" val="88069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9212" y="860612"/>
            <a:ext cx="8915400" cy="5050610"/>
          </a:xfrm>
        </p:spPr>
        <p:txBody>
          <a:bodyPr>
            <a:normAutofit/>
          </a:bodyPr>
          <a:lstStyle/>
          <a:p>
            <a:endParaRPr lang="el-GR" dirty="0" smtClean="0"/>
          </a:p>
          <a:p>
            <a:r>
              <a:rPr lang="el-GR" sz="2400" dirty="0"/>
              <a:t>Μέσα σε 16 χρόνια ίδρυσε περίπου 200 σχολεία. Στις Διδαχές του παρότρυνε τους γονείς να σπουδάζουν τα παιδιά τους </a:t>
            </a:r>
            <a:r>
              <a:rPr lang="el-GR" sz="2400" dirty="0">
                <a:hlinkClick r:id="rId2" tooltip="Ελληνική γλώσσα"/>
              </a:rPr>
              <a:t>Ελληνικά</a:t>
            </a:r>
            <a:r>
              <a:rPr lang="el-GR" sz="2400" dirty="0"/>
              <a:t>, τα οποία είναι η «γλώσσα της Εκκλησίας</a:t>
            </a:r>
            <a:r>
              <a:rPr lang="el-GR" sz="2400" dirty="0" smtClean="0"/>
              <a:t>»: </a:t>
            </a:r>
          </a:p>
          <a:p>
            <a:r>
              <a:rPr lang="el-GR" sz="2400" dirty="0" smtClean="0"/>
              <a:t>«Να </a:t>
            </a:r>
            <a:r>
              <a:rPr lang="el-GR" sz="2400" dirty="0"/>
              <a:t>σπουδάζετε και εσείς, αδελφοί μου, να μανθάνετε γράμματα όσον ημπορείτε. Και αν δεν </a:t>
            </a:r>
            <a:r>
              <a:rPr lang="el-GR" sz="2400" dirty="0" err="1"/>
              <a:t>εμάθετε</a:t>
            </a:r>
            <a:r>
              <a:rPr lang="el-GR" sz="2400" dirty="0"/>
              <a:t> οι πατέρες, να σπουδάζετε τα παιδιά σας, να μανθάνουν τα ελληνικά, διότι και η Εκκλησία μας </a:t>
            </a:r>
            <a:r>
              <a:rPr lang="el-GR" sz="2400" dirty="0" err="1"/>
              <a:t>είνε</a:t>
            </a:r>
            <a:r>
              <a:rPr lang="el-GR" sz="2400" dirty="0"/>
              <a:t> εις την ελληνικήν. Και αν δεν σπουδάσεις τα ελληνικά, αδελφέ μου, δεν ημπορείς να </a:t>
            </a:r>
            <a:r>
              <a:rPr lang="el-GR" sz="2400" dirty="0" smtClean="0"/>
              <a:t>καταλάβεις </a:t>
            </a:r>
            <a:r>
              <a:rPr lang="el-GR" sz="2400" dirty="0"/>
              <a:t>εκείνα οπού ομολογεί η Εκκλησία μας».</a:t>
            </a:r>
          </a:p>
          <a:p>
            <a:endParaRPr lang="el-GR" sz="2400" dirty="0"/>
          </a:p>
        </p:txBody>
      </p:sp>
    </p:spTree>
    <p:extLst>
      <p:ext uri="{BB962C8B-B14F-4D97-AF65-F5344CB8AC3E}">
        <p14:creationId xmlns:p14="http://schemas.microsoft.com/office/powerpoint/2010/main" val="2663882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774717"/>
            <a:ext cx="8911687" cy="1280890"/>
          </a:xfrm>
        </p:spPr>
        <p:txBody>
          <a:bodyPr>
            <a:normAutofit/>
          </a:bodyPr>
          <a:lstStyle/>
          <a:p>
            <a:r>
              <a:rPr lang="el-GR" sz="4800" dirty="0" smtClean="0"/>
              <a:t>Οι εχθροί και οι φίλοι του</a:t>
            </a:r>
            <a:endParaRPr lang="el-GR" sz="4800" dirty="0"/>
          </a:p>
        </p:txBody>
      </p:sp>
      <p:sp>
        <p:nvSpPr>
          <p:cNvPr id="3" name="Θέση περιεχομένου 2"/>
          <p:cNvSpPr>
            <a:spLocks noGrp="1"/>
          </p:cNvSpPr>
          <p:nvPr>
            <p:ph idx="1"/>
          </p:nvPr>
        </p:nvSpPr>
        <p:spPr>
          <a:xfrm>
            <a:off x="2592925" y="2055607"/>
            <a:ext cx="8915400" cy="4442012"/>
          </a:xfrm>
        </p:spPr>
        <p:txBody>
          <a:bodyPr>
            <a:noAutofit/>
          </a:bodyPr>
          <a:lstStyle/>
          <a:p>
            <a:r>
              <a:rPr lang="el-GR" sz="2400" dirty="0"/>
              <a:t>Τελικά συνελήφθη και εκτελέστηκε στις </a:t>
            </a:r>
            <a:r>
              <a:rPr lang="el-GR" sz="2400" dirty="0">
                <a:hlinkClick r:id="rId2" tooltip="24 Αυγούστου"/>
              </a:rPr>
              <a:t>24 </a:t>
            </a:r>
            <a:r>
              <a:rPr lang="el-GR" sz="2400" dirty="0" err="1">
                <a:hlinkClick r:id="rId2" tooltip="24 Αυγούστου"/>
              </a:rPr>
              <a:t>Αυγούστου</a:t>
            </a:r>
            <a:r>
              <a:rPr lang="el-GR" sz="2400" dirty="0" err="1"/>
              <a:t>,ημέρα</a:t>
            </a:r>
            <a:r>
              <a:rPr lang="el-GR" sz="2400" dirty="0"/>
              <a:t> Σάββατο του </a:t>
            </a:r>
            <a:r>
              <a:rPr lang="el-GR" sz="2400" dirty="0">
                <a:hlinkClick r:id="rId3" tooltip="1779"/>
              </a:rPr>
              <a:t>1779</a:t>
            </a:r>
            <a:r>
              <a:rPr lang="el-GR" sz="2400" dirty="0"/>
              <a:t> στο χωριό </a:t>
            </a:r>
            <a:r>
              <a:rPr lang="el-GR" sz="2400" i="1" dirty="0" err="1"/>
              <a:t>Κολικόντασι</a:t>
            </a:r>
            <a:r>
              <a:rPr lang="el-GR" sz="2400" dirty="0" err="1"/>
              <a:t>κοντά</a:t>
            </a:r>
            <a:r>
              <a:rPr lang="el-GR" sz="2400" dirty="0"/>
              <a:t> στην πόλη του </a:t>
            </a:r>
            <a:r>
              <a:rPr lang="el-GR" sz="2400" dirty="0" err="1">
                <a:hlinkClick r:id="rId4" tooltip="Βεράτιο"/>
              </a:rPr>
              <a:t>Βερατίου</a:t>
            </a:r>
            <a:r>
              <a:rPr lang="el-GR" sz="2400" dirty="0"/>
              <a:t> στην σημερινή </a:t>
            </a:r>
            <a:r>
              <a:rPr lang="el-GR" sz="2400" dirty="0" err="1" smtClean="0">
                <a:hlinkClick r:id="rId5" tooltip="Αλβανία"/>
              </a:rPr>
              <a:t>Αλβανία</a:t>
            </a:r>
            <a:r>
              <a:rPr lang="el-GR" sz="2400" dirty="0" err="1" smtClean="0"/>
              <a:t>.Ο</a:t>
            </a:r>
            <a:r>
              <a:rPr lang="el-GR" sz="2400" dirty="0" smtClean="0"/>
              <a:t> </a:t>
            </a:r>
            <a:r>
              <a:rPr lang="el-GR" sz="2400" dirty="0"/>
              <a:t>Άγιος συχνά αναφερόταν στα κηρύγματά του αρνητικά για τους Εβραίους, πάντως σε κήρυγμά του είχε πει </a:t>
            </a:r>
            <a:r>
              <a:rPr lang="el-GR" sz="2400" dirty="0" err="1"/>
              <a:t>ρητά:«</a:t>
            </a:r>
            <a:r>
              <a:rPr lang="el-GR" sz="2400" i="1" dirty="0" err="1"/>
              <a:t>Όσοι</a:t>
            </a:r>
            <a:r>
              <a:rPr lang="el-GR" sz="2400" i="1" dirty="0"/>
              <a:t> αδικήσατε χριστιανούς ή Εβραίους ή Τούρκους, να δώσετε το άδικον οπίσω</a:t>
            </a:r>
            <a:r>
              <a:rPr lang="el-GR" sz="2400" dirty="0"/>
              <a:t>». </a:t>
            </a:r>
            <a:endParaRPr lang="el-GR" sz="2400" dirty="0"/>
          </a:p>
        </p:txBody>
      </p:sp>
    </p:spTree>
    <p:extLst>
      <p:ext uri="{BB962C8B-B14F-4D97-AF65-F5344CB8AC3E}">
        <p14:creationId xmlns:p14="http://schemas.microsoft.com/office/powerpoint/2010/main" val="7398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03151" y="1509657"/>
            <a:ext cx="8915400" cy="3777622"/>
          </a:xfrm>
        </p:spPr>
        <p:txBody>
          <a:bodyPr>
            <a:normAutofit/>
          </a:bodyPr>
          <a:lstStyle/>
          <a:p>
            <a:r>
              <a:rPr lang="el-GR" sz="2400" dirty="0"/>
              <a:t>Εναντίον του υπήρξαν επίσης οι Ενετοί, οι </a:t>
            </a:r>
            <a:r>
              <a:rPr lang="el-GR" sz="2400" dirty="0" err="1"/>
              <a:t>κοτσαμπάσηδες</a:t>
            </a:r>
            <a:r>
              <a:rPr lang="el-GR" sz="2400" dirty="0"/>
              <a:t>, οι πλούσιοι και άλλοι ισχυροί οι οποίοι θεωρούσαν ότι θίγονται. </a:t>
            </a:r>
            <a:r>
              <a:rPr lang="el-GR" sz="2400" dirty="0" smtClean="0"/>
              <a:t>Αντίθετα</a:t>
            </a:r>
            <a:r>
              <a:rPr lang="el-GR" sz="2400" dirty="0"/>
              <a:t>, ο Κοσμάς είχε τη λαϊκή στήριξη από Χριστιανούς και ακόμα και από Τούρκους. Δεν υπήρξε καμία επίσημη κατηγορία εναντίον του ούτε δικάστηκε πριν τον θάνατό του. Για την καχυποψία των Ενετών απέναντί του σώζονται μέχρι σήμερα αναφορές κατασκόπου τους για το πρόσωπό του στα ενετικά αρχεία.</a:t>
            </a:r>
          </a:p>
          <a:p>
            <a:pPr marL="0" indent="0">
              <a:buNone/>
            </a:pPr>
            <a:endParaRPr lang="el-GR" dirty="0"/>
          </a:p>
        </p:txBody>
      </p:sp>
    </p:spTree>
    <p:extLst>
      <p:ext uri="{BB962C8B-B14F-4D97-AF65-F5344CB8AC3E}">
        <p14:creationId xmlns:p14="http://schemas.microsoft.com/office/powerpoint/2010/main" val="3171684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dirty="0" smtClean="0"/>
              <a:t>Πότε γιορτάζουμε</a:t>
            </a:r>
            <a:endParaRPr lang="el-GR" sz="4800" dirty="0"/>
          </a:p>
        </p:txBody>
      </p:sp>
      <p:sp>
        <p:nvSpPr>
          <p:cNvPr id="3" name="Θέση περιεχομένου 2"/>
          <p:cNvSpPr>
            <a:spLocks noGrp="1"/>
          </p:cNvSpPr>
          <p:nvPr>
            <p:ph idx="1"/>
          </p:nvPr>
        </p:nvSpPr>
        <p:spPr/>
        <p:txBody>
          <a:bodyPr>
            <a:normAutofit/>
          </a:bodyPr>
          <a:lstStyle/>
          <a:p>
            <a:r>
              <a:rPr lang="el-GR" sz="2400" dirty="0"/>
              <a:t>Ανακηρύχθηκε επίσημα </a:t>
            </a:r>
            <a:r>
              <a:rPr lang="el-GR" sz="2400" dirty="0">
                <a:hlinkClick r:id="rId2" tooltip="Άγιος"/>
              </a:rPr>
              <a:t>άγιος</a:t>
            </a:r>
            <a:r>
              <a:rPr lang="el-GR" sz="2400" dirty="0"/>
              <a:t> από το </a:t>
            </a:r>
            <a:r>
              <a:rPr lang="el-GR" sz="2400" dirty="0">
                <a:hlinkClick r:id="rId3" tooltip="Οικουμενικό Πατριαρχείο"/>
              </a:rPr>
              <a:t>Πατριαρχείο Κωνσταντινουπόλεως</a:t>
            </a:r>
            <a:r>
              <a:rPr lang="el-GR" sz="2400" dirty="0"/>
              <a:t> στις </a:t>
            </a:r>
            <a:r>
              <a:rPr lang="el-GR" sz="2400" dirty="0">
                <a:hlinkClick r:id="rId4" tooltip="20 Απριλίου"/>
              </a:rPr>
              <a:t>20 Απριλίου</a:t>
            </a:r>
            <a:r>
              <a:rPr lang="el-GR" sz="2400" dirty="0"/>
              <a:t> </a:t>
            </a:r>
            <a:r>
              <a:rPr lang="el-GR" sz="2400" dirty="0">
                <a:hlinkClick r:id="rId5" tooltip="1961"/>
              </a:rPr>
              <a:t>1961</a:t>
            </a:r>
            <a:r>
              <a:rPr lang="el-GR" sz="2400" dirty="0"/>
              <a:t> και η μνήμη του τιμάται στις </a:t>
            </a:r>
            <a:r>
              <a:rPr lang="el-GR" sz="2400" dirty="0">
                <a:hlinkClick r:id="rId6" tooltip="24 Αυγούστου"/>
              </a:rPr>
              <a:t>24 Αυγούστου</a:t>
            </a:r>
            <a:r>
              <a:rPr lang="el-GR" sz="2400" dirty="0"/>
              <a:t>. Επίσης, εκτός από την Ελλάδα τιμάται αρκετές φορές και από την </a:t>
            </a:r>
            <a:r>
              <a:rPr lang="el-GR" sz="2400" dirty="0">
                <a:hlinkClick r:id="rId7" tooltip="Ρωσία"/>
              </a:rPr>
              <a:t>Ρωσία</a:t>
            </a:r>
            <a:r>
              <a:rPr lang="el-GR" sz="2400" dirty="0"/>
              <a:t>, την </a:t>
            </a:r>
            <a:r>
              <a:rPr lang="el-GR" sz="2400" dirty="0">
                <a:hlinkClick r:id="rId8" tooltip="Σερβία"/>
              </a:rPr>
              <a:t>Σερβία</a:t>
            </a:r>
            <a:r>
              <a:rPr lang="el-GR" sz="2400" dirty="0"/>
              <a:t>, την </a:t>
            </a:r>
            <a:r>
              <a:rPr lang="el-GR" sz="2400" dirty="0">
                <a:hlinkClick r:id="rId9" tooltip="Βουλγαρία"/>
              </a:rPr>
              <a:t>Βουλγαρία</a:t>
            </a:r>
            <a:r>
              <a:rPr lang="el-GR" sz="2400" dirty="0"/>
              <a:t>, την </a:t>
            </a:r>
            <a:r>
              <a:rPr lang="el-GR" sz="2400" dirty="0">
                <a:hlinkClick r:id="rId10" tooltip="Αρμενία"/>
              </a:rPr>
              <a:t>Αρμενία</a:t>
            </a:r>
            <a:r>
              <a:rPr lang="el-GR" sz="2400" dirty="0"/>
              <a:t>, τις </a:t>
            </a:r>
            <a:r>
              <a:rPr lang="el-GR" sz="2400" dirty="0">
                <a:hlinkClick r:id="rId11" tooltip="Ηνωμένες Πολιτείες της Αμερικής"/>
              </a:rPr>
              <a:t>ΗΠΑ</a:t>
            </a:r>
            <a:r>
              <a:rPr lang="el-GR" sz="2400" dirty="0"/>
              <a:t>, την </a:t>
            </a:r>
            <a:r>
              <a:rPr lang="el-GR" sz="2400" dirty="0">
                <a:hlinkClick r:id="rId12" tooltip="Κύπρο"/>
              </a:rPr>
              <a:t>Κύπρο</a:t>
            </a:r>
            <a:r>
              <a:rPr lang="el-GR" sz="2400" dirty="0"/>
              <a:t>, την </a:t>
            </a:r>
            <a:r>
              <a:rPr lang="el-GR" sz="2400" dirty="0">
                <a:hlinkClick r:id="rId13" tooltip="Ουκρανία"/>
              </a:rPr>
              <a:t>Ουκρανία</a:t>
            </a:r>
            <a:r>
              <a:rPr lang="el-GR" sz="2400" dirty="0"/>
              <a:t>, την </a:t>
            </a:r>
            <a:r>
              <a:rPr lang="el-GR" sz="2400" dirty="0">
                <a:hlinkClick r:id="rId14" tooltip="Ρουμανία"/>
              </a:rPr>
              <a:t>Ρουμανία</a:t>
            </a:r>
            <a:r>
              <a:rPr lang="el-GR" sz="2400" dirty="0"/>
              <a:t>, το </a:t>
            </a:r>
            <a:r>
              <a:rPr lang="el-GR" sz="2400" dirty="0">
                <a:hlinkClick r:id="rId15" tooltip="Μαυροβούνιο"/>
              </a:rPr>
              <a:t>Μαυροβούνιο</a:t>
            </a:r>
            <a:r>
              <a:rPr lang="el-GR" sz="2400" dirty="0"/>
              <a:t> και την </a:t>
            </a:r>
            <a:r>
              <a:rPr lang="el-GR" sz="2400" dirty="0">
                <a:hlinkClick r:id="rId16" tooltip="Πρώην Γιουγκοσλαβική Δημοκρατία της Μακεδονίας"/>
              </a:rPr>
              <a:t>ΠΓΔΜ</a:t>
            </a:r>
            <a:r>
              <a:rPr lang="el-GR" sz="2400" dirty="0"/>
              <a:t>.</a:t>
            </a:r>
            <a:endParaRPr lang="el-GR" sz="2400" dirty="0"/>
          </a:p>
        </p:txBody>
      </p:sp>
    </p:spTree>
    <p:extLst>
      <p:ext uri="{BB962C8B-B14F-4D97-AF65-F5344CB8AC3E}">
        <p14:creationId xmlns:p14="http://schemas.microsoft.com/office/powerpoint/2010/main" val="117276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800" dirty="0" smtClean="0"/>
              <a:t>Βιβλιογραφία</a:t>
            </a:r>
            <a:br>
              <a:rPr lang="el-GR" sz="4800" dirty="0" smtClean="0"/>
            </a:br>
            <a:endParaRPr lang="el-GR" sz="4800" dirty="0"/>
          </a:p>
        </p:txBody>
      </p:sp>
      <p:sp>
        <p:nvSpPr>
          <p:cNvPr id="3" name="Θέση περιεχομένου 2"/>
          <p:cNvSpPr>
            <a:spLocks noGrp="1"/>
          </p:cNvSpPr>
          <p:nvPr>
            <p:ph idx="1"/>
          </p:nvPr>
        </p:nvSpPr>
        <p:spPr/>
        <p:txBody>
          <a:bodyPr/>
          <a:lstStyle/>
          <a:p>
            <a:r>
              <a:rPr lang="en-US" dirty="0">
                <a:hlinkClick r:id="rId2"/>
              </a:rPr>
              <a:t>http://el.wikipedia.org/wiki/%CE%9A%CE%BF%CF%83%CE%BC%CE%AC%CF%82_%CE%BF_%</a:t>
            </a:r>
            <a:r>
              <a:rPr lang="en-US" dirty="0" smtClean="0">
                <a:hlinkClick r:id="rId2"/>
              </a:rPr>
              <a:t>CE%91%CE%B9%CF%84%CF%89%CE%BB%CF%8C%CF%82</a:t>
            </a:r>
            <a:endParaRPr lang="el-GR" dirty="0" smtClean="0"/>
          </a:p>
          <a:p>
            <a:r>
              <a:rPr lang="en-US" dirty="0">
                <a:hlinkClick r:id="rId3"/>
              </a:rPr>
              <a:t>http://</a:t>
            </a:r>
            <a:r>
              <a:rPr lang="en-US" dirty="0" smtClean="0">
                <a:hlinkClick r:id="rId3"/>
              </a:rPr>
              <a:t>www.matia.gr/7/72/7203/7203_1_13.html</a:t>
            </a:r>
            <a:endParaRPr lang="el-GR" dirty="0" smtClean="0"/>
          </a:p>
          <a:p>
            <a:pPr marL="0" indent="0">
              <a:buNone/>
            </a:pPr>
            <a:endParaRPr lang="el-GR" dirty="0"/>
          </a:p>
        </p:txBody>
      </p:sp>
    </p:spTree>
    <p:extLst>
      <p:ext uri="{BB962C8B-B14F-4D97-AF65-F5344CB8AC3E}">
        <p14:creationId xmlns:p14="http://schemas.microsoft.com/office/powerpoint/2010/main" val="230726595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42</TotalTime>
  <Words>265</Words>
  <Application>Microsoft Office PowerPoint</Application>
  <PresentationFormat>Ευρεία οθόνη</PresentationFormat>
  <Paragraphs>23</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Century Gothic</vt:lpstr>
      <vt:lpstr>Wingdings 3</vt:lpstr>
      <vt:lpstr>Wisp</vt:lpstr>
      <vt:lpstr>Πρότυπο Πειραματικό Γυμνάσιο Ευαγγελικής Σχολής Σμύρνης</vt:lpstr>
      <vt:lpstr>Κοσμάς ο Αιτωλός</vt:lpstr>
      <vt:lpstr>Το έργο του</vt:lpstr>
      <vt:lpstr>Παρουσίαση του PowerPoint</vt:lpstr>
      <vt:lpstr>Παρουσίαση του PowerPoint</vt:lpstr>
      <vt:lpstr>Οι εχθροί και οι φίλοι του</vt:lpstr>
      <vt:lpstr>Παρουσίαση του PowerPoint</vt:lpstr>
      <vt:lpstr>Πότε γιορτάζουμε</vt:lpstr>
      <vt:lpstr>Βιβλιογραφία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Πρότυπο Πειραματικό Γυμνάσιο Ευαγγελικής Σχολής Σμύρνης</dc:title>
  <dc:creator>Kids</dc:creator>
  <cp:lastModifiedBy>Kids</cp:lastModifiedBy>
  <cp:revision>6</cp:revision>
  <dcterms:created xsi:type="dcterms:W3CDTF">2015-02-02T15:47:47Z</dcterms:created>
  <dcterms:modified xsi:type="dcterms:W3CDTF">2015-02-02T16:30:35Z</dcterms:modified>
</cp:coreProperties>
</file>