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4" r:id="rId4"/>
    <p:sldId id="265" r:id="rId5"/>
    <p:sldId id="258" r:id="rId6"/>
    <p:sldId id="259" r:id="rId7"/>
    <p:sldId id="260" r:id="rId8"/>
    <p:sldId id="261" r:id="rId9"/>
    <p:sldId id="262" r:id="rId10"/>
    <p:sldId id="263" r:id="rId11"/>
    <p:sldId id="266" r:id="rId1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72" y="-21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1">
        <a:schemeClr val="bg1"/>
      </p:bgRef>
    </p:bg>
    <p:spTree>
      <p:nvGrpSpPr>
        <p:cNvPr id="1" name=""/>
        <p:cNvGrpSpPr/>
        <p:nvPr/>
      </p:nvGrpSpPr>
      <p:grpSpPr>
        <a:xfrm>
          <a:off x="0" y="0"/>
          <a:ext cx="0" cy="0"/>
          <a:chOff x="0" y="0"/>
          <a:chExt cx="0" cy="0"/>
        </a:xfrm>
      </p:grpSpPr>
      <p:sp>
        <p:nvSpPr>
          <p:cNvPr id="8" name="7 - Τίτλος"/>
          <p:cNvSpPr>
            <a:spLocks noGrp="1"/>
          </p:cNvSpPr>
          <p:nvPr>
            <p:ph type="ctrTitle"/>
          </p:nvPr>
        </p:nvSpPr>
        <p:spPr>
          <a:xfrm>
            <a:off x="2286000" y="3124200"/>
            <a:ext cx="6172200" cy="1894362"/>
          </a:xfrm>
        </p:spPr>
        <p:txBody>
          <a:bodyPr/>
          <a:lstStyle>
            <a:lvl1pPr>
              <a:defRPr b="1"/>
            </a:lvl1pPr>
          </a:lstStyle>
          <a:p>
            <a:r>
              <a:rPr kumimoji="0" lang="el-GR" smtClean="0"/>
              <a:t>Kλικ για επεξεργασία του τίτλου</a:t>
            </a:r>
            <a:endParaRPr kumimoji="0" lang="en-US"/>
          </a:p>
        </p:txBody>
      </p:sp>
      <p:sp>
        <p:nvSpPr>
          <p:cNvPr id="9" name="8 - Υπότιτλος"/>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
        <p:nvSpPr>
          <p:cNvPr id="28" name="27 - Θέση ημερομηνίας"/>
          <p:cNvSpPr>
            <a:spLocks noGrp="1"/>
          </p:cNvSpPr>
          <p:nvPr>
            <p:ph type="dt" sz="half" idx="10"/>
          </p:nvPr>
        </p:nvSpPr>
        <p:spPr bwMode="auto">
          <a:xfrm rot="5400000">
            <a:off x="7764621" y="1174097"/>
            <a:ext cx="2286000" cy="381000"/>
          </a:xfrm>
        </p:spPr>
        <p:txBody>
          <a:bodyPr/>
          <a:lstStyle/>
          <a:p>
            <a:fld id="{E70AB2B0-98AC-43E3-8DD9-E06F8E67DE9C}" type="datetimeFigureOut">
              <a:rPr lang="el-GR" smtClean="0"/>
              <a:t>10/3/2015</a:t>
            </a:fld>
            <a:endParaRPr lang="el-GR"/>
          </a:p>
        </p:txBody>
      </p:sp>
      <p:sp>
        <p:nvSpPr>
          <p:cNvPr id="17" name="16 - Θέση υποσέλιδου"/>
          <p:cNvSpPr>
            <a:spLocks noGrp="1"/>
          </p:cNvSpPr>
          <p:nvPr>
            <p:ph type="ftr" sz="quarter" idx="11"/>
          </p:nvPr>
        </p:nvSpPr>
        <p:spPr bwMode="auto">
          <a:xfrm rot="5400000">
            <a:off x="7077269" y="4181669"/>
            <a:ext cx="3657600" cy="384048"/>
          </a:xfrm>
        </p:spPr>
        <p:txBody>
          <a:bodyPr/>
          <a:lstStyle/>
          <a:p>
            <a:endParaRPr lang="el-GR"/>
          </a:p>
        </p:txBody>
      </p:sp>
      <p:sp>
        <p:nvSpPr>
          <p:cNvPr id="10" name="9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 Ευθεία γραμμή σύνδεσης"/>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Έλλειψη"/>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 Έλλειψη"/>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 Θέση αριθμού διαφάνειας"/>
          <p:cNvSpPr>
            <a:spLocks noGrp="1"/>
          </p:cNvSpPr>
          <p:nvPr>
            <p:ph type="sldNum" sz="quarter" idx="12"/>
          </p:nvPr>
        </p:nvSpPr>
        <p:spPr bwMode="auto">
          <a:xfrm>
            <a:off x="1325544" y="4928702"/>
            <a:ext cx="609600" cy="517524"/>
          </a:xfrm>
        </p:spPr>
        <p:txBody>
          <a:bodyPr/>
          <a:lstStyle/>
          <a:p>
            <a:fld id="{27F03CCD-516B-4F5B-99F8-1AC31B1B3701}" type="slidenum">
              <a:rPr lang="el-GR" smtClean="0"/>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70AB2B0-98AC-43E3-8DD9-E06F8E67DE9C}" type="datetimeFigureOut">
              <a:rPr lang="el-GR" smtClean="0"/>
              <a:t>10/3/2015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03CCD-516B-4F5B-99F8-1AC31B1B3701}"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9"/>
            <a:ext cx="1676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E70AB2B0-98AC-43E3-8DD9-E06F8E67DE9C}" type="datetimeFigureOut">
              <a:rPr lang="el-GR" smtClean="0"/>
              <a:t>10/3/2015</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27F03CCD-516B-4F5B-99F8-1AC31B1B3701}"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8" name="7 - Θέση περιεχομένου"/>
          <p:cNvSpPr>
            <a:spLocks noGrp="1"/>
          </p:cNvSpPr>
          <p:nvPr>
            <p:ph sz="quarter" idx="1"/>
          </p:nvPr>
        </p:nvSpPr>
        <p:spPr>
          <a:xfrm>
            <a:off x="457200" y="1600200"/>
            <a:ext cx="7467600" cy="4873752"/>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4"/>
          </p:nvPr>
        </p:nvSpPr>
        <p:spPr/>
        <p:txBody>
          <a:bodyPr rtlCol="0"/>
          <a:lstStyle/>
          <a:p>
            <a:fld id="{E70AB2B0-98AC-43E3-8DD9-E06F8E67DE9C}" type="datetimeFigureOut">
              <a:rPr lang="el-GR" smtClean="0"/>
              <a:t>10/3/2015</a:t>
            </a:fld>
            <a:endParaRPr lang="el-GR"/>
          </a:p>
        </p:txBody>
      </p:sp>
      <p:sp>
        <p:nvSpPr>
          <p:cNvPr id="9" name="8 - Θέση αριθμού διαφάνειας"/>
          <p:cNvSpPr>
            <a:spLocks noGrp="1"/>
          </p:cNvSpPr>
          <p:nvPr>
            <p:ph type="sldNum" sz="quarter" idx="15"/>
          </p:nvPr>
        </p:nvSpPr>
        <p:spPr/>
        <p:txBody>
          <a:bodyPr rtlCol="0"/>
          <a:lstStyle/>
          <a:p>
            <a:fld id="{27F03CCD-516B-4F5B-99F8-1AC31B1B3701}" type="slidenum">
              <a:rPr lang="el-GR" smtClean="0"/>
              <a:t>‹#›</a:t>
            </a:fld>
            <a:endParaRPr lang="el-GR"/>
          </a:p>
        </p:txBody>
      </p:sp>
      <p:sp>
        <p:nvSpPr>
          <p:cNvPr id="10" name="9 - Θέση υποσέλιδου"/>
          <p:cNvSpPr>
            <a:spLocks noGrp="1"/>
          </p:cNvSpPr>
          <p:nvPr>
            <p:ph type="ftr" sz="quarter" idx="16"/>
          </p:nvPr>
        </p:nvSpPr>
        <p:spPr/>
        <p:txBody>
          <a:bodyPr rtlCol="0"/>
          <a:lstStyle/>
          <a:p>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1">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2895600"/>
            <a:ext cx="6172200" cy="2053590"/>
          </a:xfrm>
        </p:spPr>
        <p:txBody>
          <a:bodyPr/>
          <a:lstStyle>
            <a:lvl1pPr algn="l">
              <a:buNone/>
              <a:defRPr sz="3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bwMode="auto">
          <a:xfrm rot="5400000">
            <a:off x="7763256" y="1170432"/>
            <a:ext cx="2286000" cy="381000"/>
          </a:xfrm>
        </p:spPr>
        <p:txBody>
          <a:bodyPr/>
          <a:lstStyle/>
          <a:p>
            <a:fld id="{E70AB2B0-98AC-43E3-8DD9-E06F8E67DE9C}" type="datetimeFigureOut">
              <a:rPr lang="el-GR" smtClean="0"/>
              <a:t>10/3/2015</a:t>
            </a:fld>
            <a:endParaRPr lang="el-GR"/>
          </a:p>
        </p:txBody>
      </p:sp>
      <p:sp>
        <p:nvSpPr>
          <p:cNvPr id="5" name="4 - Θέση υποσέλιδου"/>
          <p:cNvSpPr>
            <a:spLocks noGrp="1"/>
          </p:cNvSpPr>
          <p:nvPr>
            <p:ph type="ftr" sz="quarter" idx="11"/>
          </p:nvPr>
        </p:nvSpPr>
        <p:spPr bwMode="auto">
          <a:xfrm rot="5400000">
            <a:off x="7077456" y="4178808"/>
            <a:ext cx="3657600" cy="384048"/>
          </a:xfrm>
        </p:spPr>
        <p:txBody>
          <a:bodyPr/>
          <a:lstStyle/>
          <a:p>
            <a:endParaRPr lang="el-GR"/>
          </a:p>
        </p:txBody>
      </p:sp>
      <p:sp>
        <p:nvSpPr>
          <p:cNvPr id="9" name="8 - Ορθογώνιο"/>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 Ορθογώνιο"/>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Ορθογώνιο"/>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Ορθογώνιο"/>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Ευθεία γραμμή σύνδεσης"/>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 Ευθεία γραμμή σύνδεσης"/>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 Ευθεία γραμμή σύνδεσης"/>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 Ευθεία γραμμή σύνδεσης"/>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 Ορθογώνιο"/>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 Έλλειψη"/>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 Έλλειψη"/>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 Έλλειψη"/>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 Έλλειψη"/>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Έλλειψη"/>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 Ευθεία γραμμή σύνδεσης"/>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 Θέση αριθμού διαφάνειας"/>
          <p:cNvSpPr>
            <a:spLocks noGrp="1"/>
          </p:cNvSpPr>
          <p:nvPr>
            <p:ph type="sldNum" sz="quarter" idx="12"/>
          </p:nvPr>
        </p:nvSpPr>
        <p:spPr bwMode="auto">
          <a:xfrm>
            <a:off x="1340616" y="4928702"/>
            <a:ext cx="609600" cy="517524"/>
          </a:xfrm>
        </p:spPr>
        <p:txBody>
          <a:bodyPr/>
          <a:lstStyle/>
          <a:p>
            <a:fld id="{27F03CCD-516B-4F5B-99F8-1AC31B1B3701}" type="slidenum">
              <a:rPr lang="el-GR" smtClean="0"/>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5" name="4 - Θέση ημερομηνίας"/>
          <p:cNvSpPr>
            <a:spLocks noGrp="1"/>
          </p:cNvSpPr>
          <p:nvPr>
            <p:ph type="dt" sz="half" idx="10"/>
          </p:nvPr>
        </p:nvSpPr>
        <p:spPr/>
        <p:txBody>
          <a:bodyPr/>
          <a:lstStyle/>
          <a:p>
            <a:fld id="{E70AB2B0-98AC-43E3-8DD9-E06F8E67DE9C}" type="datetimeFigureOut">
              <a:rPr lang="el-GR" smtClean="0"/>
              <a:t>10/3/2015</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27F03CCD-516B-4F5B-99F8-1AC31B1B3701}" type="slidenum">
              <a:rPr lang="el-GR" smtClean="0"/>
              <a:t>‹#›</a:t>
            </a:fld>
            <a:endParaRPr lang="el-GR"/>
          </a:p>
        </p:txBody>
      </p:sp>
      <p:sp>
        <p:nvSpPr>
          <p:cNvPr id="9" name="8 - Θέση περιεχομένου"/>
          <p:cNvSpPr>
            <a:spLocks noGrp="1"/>
          </p:cNvSpPr>
          <p:nvPr>
            <p:ph sz="quarter" idx="1"/>
          </p:nvPr>
        </p:nvSpPr>
        <p:spPr>
          <a:xfrm>
            <a:off x="457200"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1" name="10 - Θέση περιεχομένου"/>
          <p:cNvSpPr>
            <a:spLocks noGrp="1"/>
          </p:cNvSpPr>
          <p:nvPr>
            <p:ph sz="quarter" idx="2"/>
          </p:nvPr>
        </p:nvSpPr>
        <p:spPr>
          <a:xfrm>
            <a:off x="4270248" y="1600200"/>
            <a:ext cx="3657600" cy="45720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7543800" cy="1143000"/>
          </a:xfrm>
        </p:spPr>
        <p:txBody>
          <a:bodyPr anchor="b"/>
          <a:lstStyle>
            <a:lvl1pPr>
              <a:defRPr/>
            </a:lvl1pPr>
          </a:lstStyle>
          <a:p>
            <a:r>
              <a:rPr kumimoji="0" lang="el-GR" smtClean="0"/>
              <a:t>Kλικ για επεξεργασία του τίτλου</a:t>
            </a:r>
            <a:endParaRPr kumimoji="0" lang="en-US"/>
          </a:p>
        </p:txBody>
      </p:sp>
      <p:sp>
        <p:nvSpPr>
          <p:cNvPr id="7" name="6 - Θέση ημερομηνίας"/>
          <p:cNvSpPr>
            <a:spLocks noGrp="1"/>
          </p:cNvSpPr>
          <p:nvPr>
            <p:ph type="dt" sz="half" idx="10"/>
          </p:nvPr>
        </p:nvSpPr>
        <p:spPr/>
        <p:txBody>
          <a:bodyPr/>
          <a:lstStyle/>
          <a:p>
            <a:fld id="{E70AB2B0-98AC-43E3-8DD9-E06F8E67DE9C}" type="datetimeFigureOut">
              <a:rPr lang="el-GR" smtClean="0"/>
              <a:t>10/3/2015</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27F03CCD-516B-4F5B-99F8-1AC31B1B3701}" type="slidenum">
              <a:rPr lang="el-GR" smtClean="0"/>
              <a:t>‹#›</a:t>
            </a:fld>
            <a:endParaRPr lang="el-GR"/>
          </a:p>
        </p:txBody>
      </p:sp>
      <p:sp>
        <p:nvSpPr>
          <p:cNvPr id="11" name="10 - Θέση περιεχομένου"/>
          <p:cNvSpPr>
            <a:spLocks noGrp="1"/>
          </p:cNvSpPr>
          <p:nvPr>
            <p:ph sz="quarter" idx="2"/>
          </p:nvPr>
        </p:nvSpPr>
        <p:spPr>
          <a:xfrm>
            <a:off x="457200"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3" name="12 - Θέση περιεχομένου"/>
          <p:cNvSpPr>
            <a:spLocks noGrp="1"/>
          </p:cNvSpPr>
          <p:nvPr>
            <p:ph sz="quarter" idx="4"/>
          </p:nvPr>
        </p:nvSpPr>
        <p:spPr>
          <a:xfrm>
            <a:off x="4371975" y="2362200"/>
            <a:ext cx="3657600" cy="3886200"/>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12" name="11 - Θέση κειμένου"/>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
        <p:nvSpPr>
          <p:cNvPr id="14" name="13 - Θέση κειμένου"/>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l-GR" smtClean="0"/>
              <a:t>Kλικ για επεξεργασία των στυλ του υποδείγματος</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6" name="5 - Θέση ημερομηνίας"/>
          <p:cNvSpPr>
            <a:spLocks noGrp="1"/>
          </p:cNvSpPr>
          <p:nvPr>
            <p:ph type="dt" sz="half" idx="10"/>
          </p:nvPr>
        </p:nvSpPr>
        <p:spPr/>
        <p:txBody>
          <a:bodyPr rtlCol="0"/>
          <a:lstStyle/>
          <a:p>
            <a:fld id="{E70AB2B0-98AC-43E3-8DD9-E06F8E67DE9C}" type="datetimeFigureOut">
              <a:rPr lang="el-GR" smtClean="0"/>
              <a:t>10/3/2015</a:t>
            </a:fld>
            <a:endParaRPr lang="el-GR"/>
          </a:p>
        </p:txBody>
      </p:sp>
      <p:sp>
        <p:nvSpPr>
          <p:cNvPr id="7" name="6 - Θέση αριθμού διαφάνειας"/>
          <p:cNvSpPr>
            <a:spLocks noGrp="1"/>
          </p:cNvSpPr>
          <p:nvPr>
            <p:ph type="sldNum" sz="quarter" idx="11"/>
          </p:nvPr>
        </p:nvSpPr>
        <p:spPr/>
        <p:txBody>
          <a:bodyPr rtlCol="0"/>
          <a:lstStyle/>
          <a:p>
            <a:fld id="{27F03CCD-516B-4F5B-99F8-1AC31B1B3701}" type="slidenum">
              <a:rPr lang="el-GR" smtClean="0"/>
              <a:t>‹#›</a:t>
            </a:fld>
            <a:endParaRPr lang="el-GR"/>
          </a:p>
        </p:txBody>
      </p:sp>
      <p:sp>
        <p:nvSpPr>
          <p:cNvPr id="8" name="7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70AB2B0-98AC-43E3-8DD9-E06F8E67DE9C}" type="datetimeFigureOut">
              <a:rPr lang="el-GR" smtClean="0"/>
              <a:t>10/3/2015</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27F03CCD-516B-4F5B-99F8-1AC31B1B3701}"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1">
        <a:schemeClr val="bg1"/>
      </p:bgRef>
    </p:bg>
    <p:spTree>
      <p:nvGrpSpPr>
        <p:cNvPr id="1" name=""/>
        <p:cNvGrpSpPr/>
        <p:nvPr/>
      </p:nvGrpSpPr>
      <p:grpSpPr>
        <a:xfrm>
          <a:off x="0" y="0"/>
          <a:ext cx="0" cy="0"/>
          <a:chOff x="0" y="0"/>
          <a:chExt cx="0" cy="0"/>
        </a:xfrm>
      </p:grpSpPr>
      <p:sp>
        <p:nvSpPr>
          <p:cNvPr id="10" name="9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 Τίτλος"/>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8" name="7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 Θέση περιεχομένου"/>
          <p:cNvSpPr>
            <a:spLocks noGrp="1"/>
          </p:cNvSpPr>
          <p:nvPr>
            <p:ph sz="quarter" idx="1"/>
          </p:nvPr>
        </p:nvSpPr>
        <p:spPr>
          <a:xfrm>
            <a:off x="304800" y="274320"/>
            <a:ext cx="5638800" cy="6327648"/>
          </a:xfrm>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21" name="20 - Θέση ημερομηνίας"/>
          <p:cNvSpPr>
            <a:spLocks noGrp="1"/>
          </p:cNvSpPr>
          <p:nvPr>
            <p:ph type="dt" sz="half" idx="14"/>
          </p:nvPr>
        </p:nvSpPr>
        <p:spPr/>
        <p:txBody>
          <a:bodyPr rtlCol="0"/>
          <a:lstStyle/>
          <a:p>
            <a:fld id="{E70AB2B0-98AC-43E3-8DD9-E06F8E67DE9C}" type="datetimeFigureOut">
              <a:rPr lang="el-GR" smtClean="0"/>
              <a:t>10/3/2015</a:t>
            </a:fld>
            <a:endParaRPr lang="el-GR"/>
          </a:p>
        </p:txBody>
      </p:sp>
      <p:sp>
        <p:nvSpPr>
          <p:cNvPr id="22" name="21 - Θέση αριθμού διαφάνειας"/>
          <p:cNvSpPr>
            <a:spLocks noGrp="1"/>
          </p:cNvSpPr>
          <p:nvPr>
            <p:ph type="sldNum" sz="quarter" idx="15"/>
          </p:nvPr>
        </p:nvSpPr>
        <p:spPr/>
        <p:txBody>
          <a:bodyPr rtlCol="0"/>
          <a:lstStyle/>
          <a:p>
            <a:fld id="{27F03CCD-516B-4F5B-99F8-1AC31B1B3701}" type="slidenum">
              <a:rPr lang="el-GR" smtClean="0"/>
              <a:t>‹#›</a:t>
            </a:fld>
            <a:endParaRPr lang="el-GR"/>
          </a:p>
        </p:txBody>
      </p:sp>
      <p:sp>
        <p:nvSpPr>
          <p:cNvPr id="23" name="22 - Θέση υποσέλιδου"/>
          <p:cNvSpPr>
            <a:spLocks noGrp="1"/>
          </p:cNvSpPr>
          <p:nvPr>
            <p:ph type="ftr" sz="quarter" idx="16"/>
          </p:nvPr>
        </p:nvSpPr>
        <p:spPr/>
        <p:txBody>
          <a:bodyPr rtlCol="0"/>
          <a:lstStyle/>
          <a:p>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8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 Τίτλος"/>
          <p:cNvSpPr>
            <a:spLocks noGrp="1"/>
          </p:cNvSpPr>
          <p:nvPr>
            <p:ph type="title"/>
          </p:nvPr>
        </p:nvSpPr>
        <p:spPr>
          <a:xfrm rot="5400000">
            <a:off x="3350133" y="3200400"/>
            <a:ext cx="6309360" cy="457200"/>
          </a:xfrm>
        </p:spPr>
        <p:txBody>
          <a:bodyPr anchor="b"/>
          <a:lstStyle>
            <a:lvl1pPr algn="l">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l-GR" smtClean="0"/>
              <a:t>Κάντε κλικ στο εικονίδιο για να προσθέσετε μια εικόνα</a:t>
            </a:r>
            <a:endParaRPr kumimoji="0" lang="en-US" dirty="0"/>
          </a:p>
        </p:txBody>
      </p:sp>
      <p:sp>
        <p:nvSpPr>
          <p:cNvPr id="4" name="3 - Θέση κειμένου"/>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10" name="9 - Ευθεία γραμμή σύνδεσης"/>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Ορθογώνιο"/>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 Ευθεία γραμμή σύνδεσης"/>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 Ευθεία γραμμή σύνδεσης"/>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 Θέση ημερομηνίας"/>
          <p:cNvSpPr>
            <a:spLocks noGrp="1"/>
          </p:cNvSpPr>
          <p:nvPr>
            <p:ph type="dt" sz="half" idx="10"/>
          </p:nvPr>
        </p:nvSpPr>
        <p:spPr/>
        <p:txBody>
          <a:bodyPr rtlCol="0"/>
          <a:lstStyle/>
          <a:p>
            <a:fld id="{E70AB2B0-98AC-43E3-8DD9-E06F8E67DE9C}" type="datetimeFigureOut">
              <a:rPr lang="el-GR" smtClean="0"/>
              <a:t>10/3/2015</a:t>
            </a:fld>
            <a:endParaRPr lang="el-GR"/>
          </a:p>
        </p:txBody>
      </p:sp>
      <p:sp>
        <p:nvSpPr>
          <p:cNvPr id="18" name="17 - Θέση αριθμού διαφάνειας"/>
          <p:cNvSpPr>
            <a:spLocks noGrp="1"/>
          </p:cNvSpPr>
          <p:nvPr>
            <p:ph type="sldNum" sz="quarter" idx="11"/>
          </p:nvPr>
        </p:nvSpPr>
        <p:spPr/>
        <p:txBody>
          <a:bodyPr rtlCol="0"/>
          <a:lstStyle/>
          <a:p>
            <a:fld id="{27F03CCD-516B-4F5B-99F8-1AC31B1B3701}" type="slidenum">
              <a:rPr lang="el-GR" smtClean="0"/>
              <a:t>‹#›</a:t>
            </a:fld>
            <a:endParaRPr lang="el-GR"/>
          </a:p>
        </p:txBody>
      </p:sp>
      <p:sp>
        <p:nvSpPr>
          <p:cNvPr id="21" name="20 - Θέση υποσέλιδου"/>
          <p:cNvSpPr>
            <a:spLocks noGrp="1"/>
          </p:cNvSpPr>
          <p:nvPr>
            <p:ph type="ftr" sz="quarter" idx="12"/>
          </p:nvPr>
        </p:nvSpPr>
        <p:spPr/>
        <p:txBody>
          <a:bodyPr rtlCol="0"/>
          <a:lstStyle/>
          <a:p>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 Ευθεία γραμμή σύνδεσης"/>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 Θέση τίτλου"/>
          <p:cNvSpPr>
            <a:spLocks noGrp="1"/>
          </p:cNvSpPr>
          <p:nvPr>
            <p:ph type="title"/>
          </p:nvPr>
        </p:nvSpPr>
        <p:spPr>
          <a:xfrm>
            <a:off x="457200" y="274638"/>
            <a:ext cx="7467600" cy="1143000"/>
          </a:xfrm>
          <a:prstGeom prst="rect">
            <a:avLst/>
          </a:prstGeom>
        </p:spPr>
        <p:txBody>
          <a:bodyPr vert="horz" anchor="b">
            <a:normAutofit/>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E70AB2B0-98AC-43E3-8DD9-E06F8E67DE9C}" type="datetimeFigureOut">
              <a:rPr lang="el-GR" smtClean="0"/>
              <a:t>10/3/2015</a:t>
            </a:fld>
            <a:endParaRPr lang="el-GR"/>
          </a:p>
        </p:txBody>
      </p:sp>
      <p:sp>
        <p:nvSpPr>
          <p:cNvPr id="3" name="2 - Θέση υποσέλιδου"/>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l-GR"/>
          </a:p>
        </p:txBody>
      </p:sp>
      <p:sp>
        <p:nvSpPr>
          <p:cNvPr id="7" name="6 - Ευθεία γραμμή σύνδεσης"/>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υθεία γραμμή σύνδεσης"/>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 Ευθεία γραμμή σύνδεσης"/>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Έλλειψη"/>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 Θέση αριθμού διαφάνειας"/>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7F03CCD-516B-4F5B-99F8-1AC31B1B3701}"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0.xml"/><Relationship Id="rId3" Type="http://schemas.openxmlformats.org/officeDocument/2006/relationships/slide" Target="slide5.xml"/><Relationship Id="rId7" Type="http://schemas.openxmlformats.org/officeDocument/2006/relationships/slide" Target="slide9.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slide" Target="slide2.xml"/><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1981200"/>
            <a:ext cx="7772400" cy="1470025"/>
          </a:xfrm>
        </p:spPr>
        <p:txBody>
          <a:bodyPr>
            <a:noAutofit/>
            <a:scene3d>
              <a:camera prst="orthographicFront"/>
              <a:lightRig rig="flat" dir="tl">
                <a:rot lat="0" lon="0" rev="6600000"/>
              </a:lightRig>
            </a:scene3d>
            <a:sp3d extrusionH="25400" contourW="8890">
              <a:bevelT w="38100" h="31750" prst="angle"/>
              <a:contourClr>
                <a:schemeClr val="accent2">
                  <a:shade val="75000"/>
                </a:schemeClr>
              </a:contourClr>
            </a:sp3d>
          </a:bodyPr>
          <a:lstStyle/>
          <a:p>
            <a:pPr algn="ctr"/>
            <a:r>
              <a:rPr lang="el-GR" sz="6000" cap="none" dirty="0" smtClean="0">
                <a:ln w="11430">
                  <a:solidFill>
                    <a:sysClr val="windowText" lastClr="000000"/>
                  </a:solidFill>
                </a:ln>
                <a:solidFill>
                  <a:schemeClr val="accent1">
                    <a:lumMod val="75000"/>
                  </a:schemeClr>
                </a:solidFill>
                <a:effectLst>
                  <a:outerShdw blurRad="50800" dist="39000" dir="5460000" algn="tl">
                    <a:srgbClr val="000000">
                      <a:alpha val="38000"/>
                    </a:srgbClr>
                  </a:outerShdw>
                </a:effectLst>
                <a:latin typeface="Georgia" pitchFamily="18" charset="0"/>
              </a:rPr>
              <a:t>Η σχέση των προφητών με τον Θεό</a:t>
            </a:r>
            <a:endParaRPr lang="el-GR" sz="6000" cap="none" dirty="0">
              <a:ln w="11430">
                <a:solidFill>
                  <a:sysClr val="windowText" lastClr="000000"/>
                </a:solidFill>
              </a:ln>
              <a:solidFill>
                <a:schemeClr val="accent1">
                  <a:lumMod val="75000"/>
                </a:schemeClr>
              </a:solidFill>
              <a:effectLst>
                <a:outerShdw blurRad="50800" dist="39000" dir="5460000" algn="tl">
                  <a:srgbClr val="000000">
                    <a:alpha val="38000"/>
                  </a:srgbClr>
                </a:outerShdw>
              </a:effectLst>
              <a:latin typeface="Georgia" pitchFamily="18" charset="0"/>
            </a:endParaRPr>
          </a:p>
        </p:txBody>
      </p:sp>
      <p:sp>
        <p:nvSpPr>
          <p:cNvPr id="3" name="2 - Υπότιτλος"/>
          <p:cNvSpPr>
            <a:spLocks noGrp="1"/>
          </p:cNvSpPr>
          <p:nvPr>
            <p:ph type="subTitle" idx="1"/>
          </p:nvPr>
        </p:nvSpPr>
        <p:spPr>
          <a:xfrm>
            <a:off x="2133600" y="4191000"/>
            <a:ext cx="6400800" cy="2362200"/>
          </a:xfrm>
        </p:spPr>
        <p:txBody>
          <a:bodyPr>
            <a:normAutofit/>
          </a:bodyPr>
          <a:lstStyle/>
          <a:p>
            <a:pPr algn="r"/>
            <a:r>
              <a:rPr lang="el-GR" sz="2000" dirty="0" smtClean="0">
                <a:solidFill>
                  <a:schemeClr val="tx1"/>
                </a:solidFill>
              </a:rPr>
              <a:t>Ομάδα: Η Αγία Πεντάδα</a:t>
            </a:r>
          </a:p>
          <a:p>
            <a:pPr algn="r"/>
            <a:r>
              <a:rPr lang="el-GR" sz="2000" dirty="0" smtClean="0">
                <a:solidFill>
                  <a:schemeClr val="tx1"/>
                </a:solidFill>
              </a:rPr>
              <a:t>Τμήμα: Α’1</a:t>
            </a:r>
          </a:p>
          <a:p>
            <a:pPr algn="r"/>
            <a:r>
              <a:rPr lang="el-GR" sz="2000" dirty="0" smtClean="0">
                <a:solidFill>
                  <a:schemeClr val="tx1"/>
                </a:solidFill>
              </a:rPr>
              <a:t>Υπεύθυνος καθηγητής: Γ. Καπετανάκης</a:t>
            </a:r>
          </a:p>
          <a:p>
            <a:pPr algn="r"/>
            <a:r>
              <a:rPr lang="el-GR" sz="2000" dirty="0" smtClean="0">
                <a:solidFill>
                  <a:schemeClr val="tx1"/>
                </a:solidFill>
              </a:rPr>
              <a:t>Σχολείο: Πρότυπο Πειραματικό Γυμνάσιο Ευαγγελικής Σχολής Σμύρνης</a:t>
            </a:r>
          </a:p>
          <a:p>
            <a:endParaRPr lang="el-GR" sz="2000"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50" presetClass="entr" presetSubtype="0" decel="10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l-GR" sz="4000" b="1" cap="none" dirty="0" smtClean="0">
                <a:ln w="11430">
                  <a:solidFill>
                    <a:schemeClr val="tx1"/>
                  </a:solidFill>
                </a:ln>
                <a:solidFill>
                  <a:schemeClr val="accent1">
                    <a:lumMod val="75000"/>
                  </a:schemeClr>
                </a:solidFill>
                <a:effectLst>
                  <a:outerShdw blurRad="50800" dist="39000" dir="5460000" algn="tl">
                    <a:srgbClr val="000000">
                      <a:alpha val="38000"/>
                    </a:srgbClr>
                  </a:outerShdw>
                </a:effectLst>
              </a:rPr>
              <a:t>Πηγές</a:t>
            </a:r>
            <a:endParaRPr lang="el-GR" sz="4000" b="1" cap="none" dirty="0">
              <a:ln w="11430">
                <a:solidFill>
                  <a:schemeClr val="tx1"/>
                </a:solidFill>
              </a:ln>
              <a:solidFill>
                <a:schemeClr val="accent1">
                  <a:lumMod val="75000"/>
                </a:schemeClr>
              </a:solidFill>
              <a:effectLst>
                <a:outerShdw blurRad="50800" dist="39000" dir="5460000" algn="tl">
                  <a:srgbClr val="000000">
                    <a:alpha val="38000"/>
                  </a:srgbClr>
                </a:outerShdw>
              </a:effectLst>
            </a:endParaRPr>
          </a:p>
        </p:txBody>
      </p:sp>
      <p:sp>
        <p:nvSpPr>
          <p:cNvPr id="3" name="2 - Θέση περιεχομένου"/>
          <p:cNvSpPr>
            <a:spLocks noGrp="1"/>
          </p:cNvSpPr>
          <p:nvPr>
            <p:ph sz="quarter" idx="1"/>
          </p:nvPr>
        </p:nvSpPr>
        <p:spPr/>
        <p:txBody>
          <a:bodyPr>
            <a:normAutofit/>
          </a:bodyPr>
          <a:lstStyle/>
          <a:p>
            <a:r>
              <a:rPr lang="el-GR" sz="3200" dirty="0" smtClean="0"/>
              <a:t>Βιβλίο Θρησκευτικών Α’ Γυμνασίου</a:t>
            </a:r>
          </a:p>
          <a:p>
            <a:r>
              <a:rPr lang="el-GR" sz="3200" dirty="0" smtClean="0"/>
              <a:t>Βικιπαίδεια</a:t>
            </a:r>
            <a:endParaRPr lang="el-GR"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50" presetClass="entr" presetSubtype="0" decel="10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par>
                          <p:cTn id="17" fill="hold">
                            <p:stCondLst>
                              <p:cond delay="3000"/>
                            </p:stCondLst>
                            <p:childTnLst>
                              <p:par>
                                <p:cTn id="18" presetID="50" presetClass="entr" presetSubtype="0" decel="10000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Documents and Settings\Stathis.COMPUTER_1\Local Settings\Temporary Internet Files\Content.IE5\P14CZQDS\the-end[1].jpg"/>
          <p:cNvPicPr>
            <a:picLocks noChangeAspect="1" noChangeArrowheads="1"/>
          </p:cNvPicPr>
          <p:nvPr/>
        </p:nvPicPr>
        <p:blipFill>
          <a:blip r:embed="rId3" cstate="print"/>
          <a:srcRect/>
          <a:stretch>
            <a:fillRect/>
          </a:stretch>
        </p:blipFill>
        <p:spPr bwMode="auto">
          <a:xfrm>
            <a:off x="0" y="0"/>
            <a:ext cx="9144000" cy="6858000"/>
          </a:xfrm>
          <a:prstGeom prst="rect">
            <a:avLst/>
          </a:prstGeom>
          <a:noFill/>
        </p:spPr>
      </p:pic>
    </p:spTree>
  </p:cSld>
  <p:clrMapOvr>
    <a:masterClrMapping/>
  </p:clrMapOvr>
  <p:transition spd="slow">
    <p:newsflash/>
    <p:sndAc>
      <p:stSnd>
        <p:snd r:embed="rId2"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l-GR" sz="5400" b="1" cap="none" dirty="0" smtClean="0">
                <a:ln w="11430">
                  <a:solidFill>
                    <a:sysClr val="windowText" lastClr="000000"/>
                  </a:solidFill>
                </a:ln>
                <a:solidFill>
                  <a:schemeClr val="accent1">
                    <a:lumMod val="75000"/>
                  </a:schemeClr>
                </a:solidFill>
                <a:effectLst>
                  <a:outerShdw blurRad="50800" dist="39000" dir="5460000" algn="tl">
                    <a:srgbClr val="000000">
                      <a:alpha val="38000"/>
                    </a:srgbClr>
                  </a:outerShdw>
                </a:effectLst>
              </a:rPr>
              <a:t>Περιεχόμενα</a:t>
            </a:r>
            <a:endParaRPr lang="el-GR" sz="5400" b="1" cap="none" dirty="0">
              <a:ln w="11430">
                <a:solidFill>
                  <a:sysClr val="windowText" lastClr="000000"/>
                </a:solidFill>
              </a:ln>
              <a:solidFill>
                <a:schemeClr val="accent1">
                  <a:lumMod val="75000"/>
                </a:schemeClr>
              </a:solidFill>
              <a:effectLst>
                <a:outerShdw blurRad="50800" dist="39000" dir="5460000" algn="tl">
                  <a:srgbClr val="000000">
                    <a:alpha val="38000"/>
                  </a:srgbClr>
                </a:outerShdw>
              </a:effectLst>
            </a:endParaRPr>
          </a:p>
        </p:txBody>
      </p:sp>
      <p:sp>
        <p:nvSpPr>
          <p:cNvPr id="3" name="2 - Θέση περιεχομένου"/>
          <p:cNvSpPr>
            <a:spLocks noGrp="1"/>
          </p:cNvSpPr>
          <p:nvPr>
            <p:ph sz="quarter" idx="1"/>
          </p:nvPr>
        </p:nvSpPr>
        <p:spPr>
          <a:xfrm>
            <a:off x="457200" y="1600200"/>
            <a:ext cx="7772400" cy="4873752"/>
          </a:xfrm>
        </p:spPr>
        <p:txBody>
          <a:bodyPr>
            <a:normAutofit/>
          </a:bodyPr>
          <a:lstStyle/>
          <a:p>
            <a:r>
              <a:rPr lang="el-GR" dirty="0" smtClean="0"/>
              <a:t>Ο προφήτης Ηλίας </a:t>
            </a:r>
            <a:r>
              <a:rPr lang="el-GR" dirty="0" smtClean="0">
                <a:sym typeface="Webdings"/>
                <a:hlinkClick r:id="rId2" action="ppaction://hlinksldjump"/>
              </a:rPr>
              <a:t></a:t>
            </a:r>
            <a:endParaRPr lang="el-GR" dirty="0" smtClean="0"/>
          </a:p>
          <a:p>
            <a:r>
              <a:rPr lang="el-GR" dirty="0" smtClean="0"/>
              <a:t>Εκφώνηση άσκησης </a:t>
            </a:r>
            <a:r>
              <a:rPr lang="el-GR" dirty="0" smtClean="0">
                <a:sym typeface="Webdings"/>
                <a:hlinkClick r:id="rId3" action="ppaction://hlinksldjump"/>
              </a:rPr>
              <a:t></a:t>
            </a:r>
            <a:endParaRPr lang="el-GR" dirty="0" smtClean="0"/>
          </a:p>
          <a:p>
            <a:r>
              <a:rPr lang="el-GR" dirty="0" smtClean="0"/>
              <a:t>Πώς αισθάνεται τον Θεό ο προφήτης;</a:t>
            </a:r>
            <a:r>
              <a:rPr lang="el-GR" dirty="0" smtClean="0">
                <a:sym typeface="Webdings"/>
              </a:rPr>
              <a:t> </a:t>
            </a:r>
            <a:r>
              <a:rPr lang="el-GR" dirty="0" smtClean="0">
                <a:sym typeface="Webdings"/>
                <a:hlinkClick r:id="rId4" action="ppaction://hlinksldjump"/>
              </a:rPr>
              <a:t></a:t>
            </a:r>
            <a:endParaRPr lang="el-GR" dirty="0" smtClean="0"/>
          </a:p>
          <a:p>
            <a:r>
              <a:rPr lang="el-GR" dirty="0" smtClean="0"/>
              <a:t>Τι δείχνουν τα αισθήματα του προφήτη προς τον Θεό;</a:t>
            </a:r>
            <a:r>
              <a:rPr lang="el-GR" dirty="0" smtClean="0">
                <a:sym typeface="Webdings"/>
              </a:rPr>
              <a:t> </a:t>
            </a:r>
            <a:r>
              <a:rPr lang="el-GR" dirty="0" smtClean="0">
                <a:sym typeface="Webdings"/>
                <a:hlinkClick r:id="rId5" action="ppaction://hlinksldjump"/>
              </a:rPr>
              <a:t></a:t>
            </a:r>
            <a:endParaRPr lang="el-GR" dirty="0" smtClean="0"/>
          </a:p>
          <a:p>
            <a:r>
              <a:rPr lang="el-GR" dirty="0" smtClean="0"/>
              <a:t>Τι συναισθήματα μας εμπνέει η παραπάνω σχέση;</a:t>
            </a:r>
            <a:r>
              <a:rPr lang="el-GR" dirty="0" smtClean="0">
                <a:sym typeface="Webdings"/>
              </a:rPr>
              <a:t> </a:t>
            </a:r>
            <a:r>
              <a:rPr lang="el-GR" dirty="0" smtClean="0">
                <a:sym typeface="Webdings"/>
                <a:hlinkClick r:id="rId6" action="ppaction://hlinksldjump"/>
              </a:rPr>
              <a:t></a:t>
            </a:r>
            <a:endParaRPr lang="el-GR" dirty="0" smtClean="0"/>
          </a:p>
          <a:p>
            <a:r>
              <a:rPr lang="el-GR" dirty="0" smtClean="0"/>
              <a:t>Εικόνες</a:t>
            </a:r>
            <a:r>
              <a:rPr lang="el-GR" dirty="0" smtClean="0">
                <a:sym typeface="Webdings"/>
              </a:rPr>
              <a:t> </a:t>
            </a:r>
            <a:r>
              <a:rPr lang="el-GR" dirty="0" smtClean="0">
                <a:sym typeface="Webdings"/>
                <a:hlinkClick r:id="rId7" action="ppaction://hlinksldjump"/>
              </a:rPr>
              <a:t></a:t>
            </a:r>
            <a:endParaRPr lang="el-GR" dirty="0" smtClean="0"/>
          </a:p>
          <a:p>
            <a:r>
              <a:rPr lang="el-GR" dirty="0" smtClean="0"/>
              <a:t>Πηγές</a:t>
            </a:r>
            <a:r>
              <a:rPr lang="el-GR" dirty="0" smtClean="0">
                <a:sym typeface="Webdings"/>
              </a:rPr>
              <a:t> </a:t>
            </a:r>
            <a:r>
              <a:rPr lang="el-GR" dirty="0" smtClean="0">
                <a:sym typeface="Webdings"/>
                <a:hlinkClick r:id="rId8" action="ppaction://hlinksldjump"/>
              </a:rPr>
              <a:t></a:t>
            </a:r>
            <a:endParaRPr lang="el-G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50" presetClass="entr" presetSubtype="0" decel="10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par>
                          <p:cTn id="17" fill="hold">
                            <p:stCondLst>
                              <p:cond delay="3000"/>
                            </p:stCondLst>
                            <p:childTnLst>
                              <p:par>
                                <p:cTn id="18" presetID="50" presetClass="entr" presetSubtype="0" decel="100000" fill="hold" grpId="0" nodeType="after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1"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2" dur="1000"/>
                                        <p:tgtEl>
                                          <p:spTgt spid="3">
                                            <p:txEl>
                                              <p:pRg st="1" end="1"/>
                                            </p:txEl>
                                          </p:spTgt>
                                        </p:tgtEl>
                                      </p:cBhvr>
                                    </p:animEffect>
                                  </p:childTnLst>
                                </p:cTn>
                              </p:par>
                            </p:childTnLst>
                          </p:cTn>
                        </p:par>
                        <p:par>
                          <p:cTn id="23" fill="hold">
                            <p:stCondLst>
                              <p:cond delay="4000"/>
                            </p:stCondLst>
                            <p:childTnLst>
                              <p:par>
                                <p:cTn id="24" presetID="50" presetClass="entr" presetSubtype="0" decel="100000" fill="hold" grpId="0" nodeType="after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 calcmode="lin" valueType="num">
                                      <p:cBhvr>
                                        <p:cTn id="26"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7"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8" dur="1000"/>
                                        <p:tgtEl>
                                          <p:spTgt spid="3">
                                            <p:txEl>
                                              <p:pRg st="2" end="2"/>
                                            </p:txEl>
                                          </p:spTgt>
                                        </p:tgtEl>
                                      </p:cBhvr>
                                    </p:animEffect>
                                  </p:childTnLst>
                                </p:cTn>
                              </p:par>
                            </p:childTnLst>
                          </p:cTn>
                        </p:par>
                        <p:par>
                          <p:cTn id="29" fill="hold">
                            <p:stCondLst>
                              <p:cond delay="5000"/>
                            </p:stCondLst>
                            <p:childTnLst>
                              <p:par>
                                <p:cTn id="30" presetID="50" presetClass="entr" presetSubtype="0" decel="100000" fill="hold" grpId="0" nodeType="after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 calcmode="lin" valueType="num">
                                      <p:cBhvr>
                                        <p:cTn id="32"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3" end="3"/>
                                            </p:txEl>
                                          </p:spTgt>
                                        </p:tgtEl>
                                      </p:cBhvr>
                                    </p:animEffect>
                                  </p:childTnLst>
                                </p:cTn>
                              </p:par>
                            </p:childTnLst>
                          </p:cTn>
                        </p:par>
                        <p:par>
                          <p:cTn id="35" fill="hold">
                            <p:stCondLst>
                              <p:cond delay="6000"/>
                            </p:stCondLst>
                            <p:childTnLst>
                              <p:par>
                                <p:cTn id="36" presetID="50" presetClass="entr" presetSubtype="0" decel="100000" fill="hold" grpId="0" nodeType="afterEffect">
                                  <p:stCondLst>
                                    <p:cond delay="0"/>
                                  </p:stCondLst>
                                  <p:childTnLst>
                                    <p:set>
                                      <p:cBhvr>
                                        <p:cTn id="37" dur="1" fill="hold">
                                          <p:stCondLst>
                                            <p:cond delay="0"/>
                                          </p:stCondLst>
                                        </p:cTn>
                                        <p:tgtEl>
                                          <p:spTgt spid="3">
                                            <p:txEl>
                                              <p:pRg st="4" end="4"/>
                                            </p:txEl>
                                          </p:spTgt>
                                        </p:tgtEl>
                                        <p:attrNameLst>
                                          <p:attrName>style.visibility</p:attrName>
                                        </p:attrNameLst>
                                      </p:cBhvr>
                                      <p:to>
                                        <p:strVal val="visible"/>
                                      </p:to>
                                    </p:set>
                                    <p:anim calcmode="lin" valueType="num">
                                      <p:cBhvr>
                                        <p:cTn id="38"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9"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40" dur="1000"/>
                                        <p:tgtEl>
                                          <p:spTgt spid="3">
                                            <p:txEl>
                                              <p:pRg st="4" end="4"/>
                                            </p:txEl>
                                          </p:spTgt>
                                        </p:tgtEl>
                                      </p:cBhvr>
                                    </p:animEffect>
                                  </p:childTnLst>
                                </p:cTn>
                              </p:par>
                            </p:childTnLst>
                          </p:cTn>
                        </p:par>
                        <p:par>
                          <p:cTn id="41" fill="hold">
                            <p:stCondLst>
                              <p:cond delay="7000"/>
                            </p:stCondLst>
                            <p:childTnLst>
                              <p:par>
                                <p:cTn id="42" presetID="50" presetClass="entr" presetSubtype="0" decel="100000" fill="hold" grpId="0" nodeType="afterEffect">
                                  <p:stCondLst>
                                    <p:cond delay="0"/>
                                  </p:stCondLst>
                                  <p:childTnLst>
                                    <p:set>
                                      <p:cBhvr>
                                        <p:cTn id="43" dur="1" fill="hold">
                                          <p:stCondLst>
                                            <p:cond delay="0"/>
                                          </p:stCondLst>
                                        </p:cTn>
                                        <p:tgtEl>
                                          <p:spTgt spid="3">
                                            <p:txEl>
                                              <p:pRg st="5" end="5"/>
                                            </p:txEl>
                                          </p:spTgt>
                                        </p:tgtEl>
                                        <p:attrNameLst>
                                          <p:attrName>style.visibility</p:attrName>
                                        </p:attrNameLst>
                                      </p:cBhvr>
                                      <p:to>
                                        <p:strVal val="visible"/>
                                      </p:to>
                                    </p:set>
                                    <p:anim calcmode="lin" valueType="num">
                                      <p:cBhvr>
                                        <p:cTn id="44" dur="1000" fill="hold"/>
                                        <p:tgtEl>
                                          <p:spTgt spid="3">
                                            <p:txEl>
                                              <p:pRg st="5" end="5"/>
                                            </p:txEl>
                                          </p:spTgt>
                                        </p:tgtEl>
                                        <p:attrNameLst>
                                          <p:attrName>ppt_w</p:attrName>
                                        </p:attrNameLst>
                                      </p:cBhvr>
                                      <p:tavLst>
                                        <p:tav tm="0">
                                          <p:val>
                                            <p:strVal val="#ppt_w+.3"/>
                                          </p:val>
                                        </p:tav>
                                        <p:tav tm="100000">
                                          <p:val>
                                            <p:strVal val="#ppt_w"/>
                                          </p:val>
                                        </p:tav>
                                      </p:tavLst>
                                    </p:anim>
                                    <p:anim calcmode="lin" valueType="num">
                                      <p:cBhvr>
                                        <p:cTn id="45"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46" dur="1000"/>
                                        <p:tgtEl>
                                          <p:spTgt spid="3">
                                            <p:txEl>
                                              <p:pRg st="5" end="5"/>
                                            </p:txEl>
                                          </p:spTgt>
                                        </p:tgtEl>
                                      </p:cBhvr>
                                    </p:animEffect>
                                  </p:childTnLst>
                                </p:cTn>
                              </p:par>
                            </p:childTnLst>
                          </p:cTn>
                        </p:par>
                        <p:par>
                          <p:cTn id="47" fill="hold">
                            <p:stCondLst>
                              <p:cond delay="8000"/>
                            </p:stCondLst>
                            <p:childTnLst>
                              <p:par>
                                <p:cTn id="48" presetID="50" presetClass="entr" presetSubtype="0" decel="100000" fill="hold" grpId="0" nodeType="afterEffect">
                                  <p:stCondLst>
                                    <p:cond delay="0"/>
                                  </p:stCondLst>
                                  <p:childTnLst>
                                    <p:set>
                                      <p:cBhvr>
                                        <p:cTn id="49" dur="1" fill="hold">
                                          <p:stCondLst>
                                            <p:cond delay="0"/>
                                          </p:stCondLst>
                                        </p:cTn>
                                        <p:tgtEl>
                                          <p:spTgt spid="3">
                                            <p:txEl>
                                              <p:pRg st="6" end="6"/>
                                            </p:txEl>
                                          </p:spTgt>
                                        </p:tgtEl>
                                        <p:attrNameLst>
                                          <p:attrName>style.visibility</p:attrName>
                                        </p:attrNameLst>
                                      </p:cBhvr>
                                      <p:to>
                                        <p:strVal val="visible"/>
                                      </p:to>
                                    </p:set>
                                    <p:anim calcmode="lin" valueType="num">
                                      <p:cBhvr>
                                        <p:cTn id="50" dur="1000" fill="hold"/>
                                        <p:tgtEl>
                                          <p:spTgt spid="3">
                                            <p:txEl>
                                              <p:pRg st="6" end="6"/>
                                            </p:txEl>
                                          </p:spTgt>
                                        </p:tgtEl>
                                        <p:attrNameLst>
                                          <p:attrName>ppt_w</p:attrName>
                                        </p:attrNameLst>
                                      </p:cBhvr>
                                      <p:tavLst>
                                        <p:tav tm="0">
                                          <p:val>
                                            <p:strVal val="#ppt_w+.3"/>
                                          </p:val>
                                        </p:tav>
                                        <p:tav tm="100000">
                                          <p:val>
                                            <p:strVal val="#ppt_w"/>
                                          </p:val>
                                        </p:tav>
                                      </p:tavLst>
                                    </p:anim>
                                    <p:anim calcmode="lin" valueType="num">
                                      <p:cBhvr>
                                        <p:cTn id="51"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52" dur="10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2286000" y="0"/>
            <a:ext cx="8229600" cy="11430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l-GR" sz="4000" b="1" cap="none" dirty="0" smtClean="0">
                <a:ln w="11430">
                  <a:solidFill>
                    <a:sysClr val="windowText" lastClr="000000"/>
                  </a:solidFill>
                </a:ln>
                <a:solidFill>
                  <a:schemeClr val="accent1">
                    <a:lumMod val="75000"/>
                  </a:schemeClr>
                </a:solidFill>
                <a:effectLst>
                  <a:outerShdw blurRad="50800" dist="39000" dir="5460000" algn="tl">
                    <a:srgbClr val="000000">
                      <a:alpha val="38000"/>
                    </a:srgbClr>
                  </a:outerShdw>
                </a:effectLst>
              </a:rPr>
              <a:t>Ο προφήτης Ηλίας</a:t>
            </a:r>
            <a:endParaRPr lang="el-GR" sz="4000" b="1" cap="none" dirty="0" smtClean="0">
              <a:ln w="11430">
                <a:solidFill>
                  <a:sysClr val="windowText" lastClr="000000"/>
                </a:solidFill>
              </a:ln>
              <a:solidFill>
                <a:schemeClr val="accent1">
                  <a:lumMod val="75000"/>
                </a:schemeClr>
              </a:solidFill>
              <a:effectLst>
                <a:outerShdw blurRad="50800" dist="39000" dir="5460000" algn="tl">
                  <a:srgbClr val="000000">
                    <a:alpha val="38000"/>
                  </a:srgbClr>
                </a:outerShdw>
              </a:effectLst>
            </a:endParaRPr>
          </a:p>
        </p:txBody>
      </p:sp>
      <p:sp>
        <p:nvSpPr>
          <p:cNvPr id="3" name="2 - Θέση περιεχομένου"/>
          <p:cNvSpPr>
            <a:spLocks noGrp="1"/>
          </p:cNvSpPr>
          <p:nvPr>
            <p:ph sz="quarter" idx="1"/>
          </p:nvPr>
        </p:nvSpPr>
        <p:spPr>
          <a:xfrm>
            <a:off x="228600" y="1295400"/>
            <a:ext cx="8305800" cy="5562600"/>
          </a:xfrm>
        </p:spPr>
        <p:txBody>
          <a:bodyPr>
            <a:noAutofit/>
          </a:bodyPr>
          <a:lstStyle/>
          <a:p>
            <a:pPr algn="ctr">
              <a:buNone/>
            </a:pPr>
            <a:r>
              <a:rPr lang="el-GR" sz="1800" dirty="0" smtClean="0"/>
              <a:t>       Ο </a:t>
            </a:r>
            <a:r>
              <a:rPr lang="el-GR" sz="1800" b="1" dirty="0" smtClean="0"/>
              <a:t>Ηλίας ο Θεσβίτης</a:t>
            </a:r>
            <a:r>
              <a:rPr lang="el-GR" sz="1800" dirty="0" smtClean="0"/>
              <a:t> ήταν ένας Ισραηλίτης προφήτης του Θεού. Ήταν γιος του Σάβωκ και καταγόταν από ένα χωριό της ευρύτερης περιοχής της Γαλαάδ που πιθανόν ονομαζόταν Θέσβη. Κατοικούσε στη γη Γαλαάδ και έδρασε στα χρόνια του βασιλιά Αχαάβ, κατά τον 9ο-10ο αιώνα </a:t>
            </a:r>
            <a:r>
              <a:rPr lang="el-GR" sz="1800" dirty="0" err="1" smtClean="0"/>
              <a:t>π.Χ.</a:t>
            </a:r>
            <a:r>
              <a:rPr lang="el-GR" sz="1800" dirty="0" smtClean="0"/>
              <a:t>. Το όνομα </a:t>
            </a:r>
            <a:r>
              <a:rPr lang="el-GR" sz="1800" i="1" dirty="0" smtClean="0"/>
              <a:t>Ηλίας</a:t>
            </a:r>
            <a:r>
              <a:rPr lang="el-GR" sz="1800" dirty="0" smtClean="0"/>
              <a:t> αποτελεί ελληνική μεταφορά του αντίστοιχου εβραϊκού ονόματος </a:t>
            </a:r>
            <a:r>
              <a:rPr lang="el-GR" sz="1800" i="1" dirty="0" smtClean="0"/>
              <a:t>Ελιγιαχού</a:t>
            </a:r>
            <a:r>
              <a:rPr lang="el-GR" sz="1800" dirty="0" smtClean="0"/>
              <a:t> (το οποίο σημαίνει «Ο Θεός μου είναι ο Ιεχωβά»). Αναφορές στον Ηλία περιέχονται και στο Κοράνιο. Ο βασιλιάς Αχαάβ, κατά τη βασιλεία του οποίου έζησε ο Προφήτης Ηλίας, καταδίωξε την πατρώα θρησκεία. Ο Προφήτης Ηλίας ήταν πιστός στον Γιαχβέ, και μάλιστα έδειχνε τέτοιο ζήλο, που θανάτωσε και όλους τους ιερείς του Βάαλ, χωρίς να δείξει έλεος, γι΄αυτό και η γυναίκα του Αχαάβ, Ιεζάβελ, ήθελε να τον σκοτώσει. Ο Προφήτης Ηλίας επειδή φοβήθηκε την Ιεζάβελ, έφυγε με τα πόδια μέσα στην έρημο από το Κάρμηλο όρος, και έφτασε μέχρι το όρος Χωρήβ στη χερσόνησο του Σινά. Εκεί κρύφτηκε σε ένα σπήλαιο. Στον προφήτη Ηλία, αποδίδονται ορισμένα θαύματα. Κατά την Βίβλο κατέβασε τρεις φορές φωτιά από τον ουρανό. Κατά το ίδιο βιβλίο, ο Ηλίας με τη γλώσσα του εμπόδισε τη βροχή και δεν έβρεξε ο ουρανός για τρεισήμισι χρόνια. Επίσης του αποδίδεται η ανάσταση τον νεκρό γιου της Σεραφθίας χήρας. Αναφέρεται ότι στο όρος Χωρήβ είδε τον Θεό…</a:t>
            </a:r>
          </a:p>
          <a:p>
            <a:pPr algn="ctr">
              <a:buNone/>
            </a:pPr>
            <a:endParaRPr lang="el-GR" sz="1800" dirty="0" smtClean="0"/>
          </a:p>
          <a:p>
            <a:pPr algn="ctr"/>
            <a:endParaRPr lang="el-GR"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50" presetClass="entr" presetSubtype="0" decel="10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sz="quarter" idx="1"/>
          </p:nvPr>
        </p:nvSpPr>
        <p:spPr>
          <a:xfrm>
            <a:off x="0" y="228600"/>
            <a:ext cx="8305800" cy="5440363"/>
          </a:xfrm>
        </p:spPr>
        <p:txBody>
          <a:bodyPr>
            <a:noAutofit/>
          </a:bodyPr>
          <a:lstStyle/>
          <a:p>
            <a:pPr algn="ctr">
              <a:buNone/>
            </a:pPr>
            <a:r>
              <a:rPr lang="el-GR" sz="2200" dirty="0" smtClean="0"/>
              <a:t>      …Η παράδοση θέλει τον Ηλία να μην έχει πεθάνει, αλλά να έχει ανεληφθεί με πύρινη άμαξα στον ουρανό, αφού άφησε συνεχιστή του έργου του το μαθητή του, Ελισαίο. Τέλος, στη Μεταμόρφωση του Ιησού, κατά την Βίβλο, στάθηκε δίπλα του μαζί με τον Μωυσή. Στις 20 Ιουλίου, κατά την ορθόδοξη παράδοση, εορτάζεται η μνήμη του προφήτου. Οι ορθόδοξοι δεν εορτάζουν την κοίμηση του, αλλά την ανάληψή του. Από την άλλη, ο απόστολος Παύλος αναφέρει ότι ο Προφήτης Ηλίας δεν ανελήφθη όπως ο Ιησούς στον ουρανό, αλλά άφησε ο Θεός να φανεί ότι ανελήφθη και ο Ηλίας ζει στην γη με φθαρτό σώμα, εδώ και χιλιάδες χρόνια τώρα. Έτσι εμφανίστηκε με το υλικό του σώμα ως εκπρόσωπος των ζώντων, στη Μεταμόρφωση του Κυρίου στο όρος Θαβώρ και, όπως αναφέρει ο προφήτης Μαλαχίας και ο Ευαγγελιστής Ιωάννης ο Θεολόγος στην Αποκάλυψη, αναμένεται να εμφανιστεί και να ελέγξει τον Αντίχριστο, μαζί με τον Προφήτη Ενώχ, πριν από τη Δευτέρα Παρουσία.</a:t>
            </a:r>
          </a:p>
          <a:p>
            <a:pPr algn="ctr"/>
            <a:endParaRPr lang="el-GR" sz="2200" dirty="0"/>
          </a:p>
        </p:txBody>
      </p:sp>
      <p:sp>
        <p:nvSpPr>
          <p:cNvPr id="4" name="3 - Αριστερό βέλος">
            <a:hlinkClick r:id="rId2" action="ppaction://hlinksldjump"/>
          </p:cNvPr>
          <p:cNvSpPr/>
          <p:nvPr/>
        </p:nvSpPr>
        <p:spPr>
          <a:xfrm>
            <a:off x="9601200" y="5867400"/>
            <a:ext cx="1066800" cy="762000"/>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35" presetClass="path" presetSubtype="0" accel="50000" decel="50000" fill="hold" grpId="0" nodeType="afterEffect">
                                  <p:stCondLst>
                                    <p:cond delay="0"/>
                                  </p:stCondLst>
                                  <p:childTnLst>
                                    <p:animMotion origin="layout" path="M -3.33333E-6 2.19653E-6 L -0.96666 0.0111 " pathEditMode="relative" rAng="0" ptsTypes="AA">
                                      <p:cBhvr>
                                        <p:cTn id="12" dur="2000" fill="hold"/>
                                        <p:tgtEl>
                                          <p:spTgt spid="4"/>
                                        </p:tgtEl>
                                        <p:attrNameLst>
                                          <p:attrName>ppt_x</p:attrName>
                                          <p:attrName>ppt_y</p:attrName>
                                        </p:attrNameLst>
                                      </p:cBhvr>
                                      <p:rCtr x="-483" y="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676400" y="304800"/>
            <a:ext cx="7467600" cy="1143000"/>
          </a:xfrm>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l-GR" sz="4000" b="1" cap="none" dirty="0" smtClean="0">
                <a:ln w="11430">
                  <a:solidFill>
                    <a:sysClr val="windowText" lastClr="000000"/>
                  </a:solidFill>
                </a:ln>
                <a:solidFill>
                  <a:schemeClr val="accent1">
                    <a:lumMod val="75000"/>
                  </a:schemeClr>
                </a:solidFill>
                <a:effectLst>
                  <a:outerShdw blurRad="50800" dist="39000" dir="5460000" algn="tl">
                    <a:srgbClr val="000000">
                      <a:alpha val="38000"/>
                    </a:srgbClr>
                  </a:outerShdw>
                </a:effectLst>
              </a:rPr>
              <a:t>Εκφώνηση άσκησης</a:t>
            </a:r>
            <a:endParaRPr lang="el-GR" sz="4000" b="1" cap="none" dirty="0">
              <a:ln w="11430">
                <a:solidFill>
                  <a:sysClr val="windowText" lastClr="000000"/>
                </a:solidFill>
              </a:ln>
              <a:solidFill>
                <a:schemeClr val="accent1">
                  <a:lumMod val="75000"/>
                </a:schemeClr>
              </a:solidFill>
              <a:effectLst>
                <a:outerShdw blurRad="50800" dist="39000" dir="5460000" algn="tl">
                  <a:srgbClr val="000000">
                    <a:alpha val="38000"/>
                  </a:srgbClr>
                </a:outerShdw>
              </a:effectLst>
            </a:endParaRPr>
          </a:p>
        </p:txBody>
      </p:sp>
      <p:sp>
        <p:nvSpPr>
          <p:cNvPr id="3" name="2 - Θέση περιεχομένου"/>
          <p:cNvSpPr>
            <a:spLocks noGrp="1"/>
          </p:cNvSpPr>
          <p:nvPr>
            <p:ph sz="quarter" idx="1"/>
          </p:nvPr>
        </p:nvSpPr>
        <p:spPr>
          <a:xfrm>
            <a:off x="533400" y="1752600"/>
            <a:ext cx="7467600" cy="4873752"/>
          </a:xfrm>
        </p:spPr>
        <p:txBody>
          <a:bodyPr>
            <a:normAutofit/>
          </a:bodyPr>
          <a:lstStyle/>
          <a:p>
            <a:pPr>
              <a:buNone/>
            </a:pPr>
            <a:r>
              <a:rPr lang="el-GR" sz="2800" dirty="0" smtClean="0"/>
              <a:t>    Βιβλίο Θρησκευτικών, Α’ Γυμνασίου, σελίδα 97, Προσπαθώ να καταλάβω περισσότερο, άσκηση 2:</a:t>
            </a:r>
          </a:p>
          <a:p>
            <a:pPr>
              <a:buNone/>
            </a:pPr>
            <a:r>
              <a:rPr lang="el-GR" sz="2800" dirty="0" smtClean="0"/>
              <a:t>    Αφού διαβάσετε την τελευταία παράγραφο του μαθήματος, απαντήστε στις ερωτήσεις: </a:t>
            </a:r>
            <a:endParaRPr lang="el-GR" sz="2800" dirty="0"/>
          </a:p>
          <a:p>
            <a:pPr>
              <a:buNone/>
            </a:pPr>
            <a:r>
              <a:rPr lang="el-GR" sz="2800" dirty="0"/>
              <a:t> </a:t>
            </a:r>
            <a:r>
              <a:rPr lang="el-GR" sz="2800" dirty="0" smtClean="0"/>
              <a:t>α) Πώς αισθάνεται τον Θεό ο προφήτης;</a:t>
            </a:r>
          </a:p>
          <a:p>
            <a:pPr>
              <a:buNone/>
            </a:pPr>
            <a:r>
              <a:rPr lang="el-GR" sz="2800" dirty="0"/>
              <a:t> </a:t>
            </a:r>
            <a:r>
              <a:rPr lang="el-GR" sz="2800" dirty="0" smtClean="0"/>
              <a:t>β) Τι δείχνει αυτό;</a:t>
            </a:r>
          </a:p>
          <a:p>
            <a:pPr>
              <a:buNone/>
            </a:pPr>
            <a:r>
              <a:rPr lang="el-GR" sz="2800" dirty="0"/>
              <a:t> </a:t>
            </a:r>
            <a:r>
              <a:rPr lang="el-GR" sz="2800" dirty="0" smtClean="0"/>
              <a:t>γ) Τι συναισθήματα σας εμπνέει;</a:t>
            </a:r>
            <a:endParaRPr lang="el-GR" sz="2800" dirty="0"/>
          </a:p>
        </p:txBody>
      </p:sp>
      <p:sp>
        <p:nvSpPr>
          <p:cNvPr id="4" name="3 - Αριστερό βέλος">
            <a:hlinkClick r:id="rId2" action="ppaction://hlinksldjump"/>
          </p:cNvPr>
          <p:cNvSpPr/>
          <p:nvPr/>
        </p:nvSpPr>
        <p:spPr>
          <a:xfrm>
            <a:off x="9601200" y="5867400"/>
            <a:ext cx="1066800" cy="762000"/>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50" presetClass="entr" presetSubtype="0" decel="10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p:cTn id="19" dur="1000" fill="hold"/>
                                        <p:tgtEl>
                                          <p:spTgt spid="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3">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3">
                                            <p:txEl>
                                              <p:pRg st="2" end="2"/>
                                            </p:txEl>
                                          </p:spTgt>
                                        </p:tgtEl>
                                        <p:attrNameLst>
                                          <p:attrName>style.visibility</p:attrName>
                                        </p:attrNameLst>
                                      </p:cBhvr>
                                      <p:to>
                                        <p:strVal val="visible"/>
                                      </p:to>
                                    </p:set>
                                    <p:anim calcmode="lin" valueType="num">
                                      <p:cBhvr>
                                        <p:cTn id="24" dur="1000" fill="hold"/>
                                        <p:tgtEl>
                                          <p:spTgt spid="3">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3">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3">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p:cTn id="34" dur="1000" fill="hold"/>
                                        <p:tgtEl>
                                          <p:spTgt spid="3">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3">
                                            <p:txEl>
                                              <p:pRg st="4" end="4"/>
                                            </p:txEl>
                                          </p:spTgt>
                                        </p:tgtEl>
                                      </p:cBhvr>
                                    </p:animEffect>
                                  </p:childTnLst>
                                </p:cTn>
                              </p:par>
                            </p:childTnLst>
                          </p:cTn>
                        </p:par>
                        <p:par>
                          <p:cTn id="37" fill="hold">
                            <p:stCondLst>
                              <p:cond delay="3000"/>
                            </p:stCondLst>
                            <p:childTnLst>
                              <p:par>
                                <p:cTn id="38" presetID="35" presetClass="path" presetSubtype="0" accel="50000" decel="50000" fill="hold" grpId="0" nodeType="afterEffect">
                                  <p:stCondLst>
                                    <p:cond delay="0"/>
                                  </p:stCondLst>
                                  <p:childTnLst>
                                    <p:animMotion origin="layout" path="M -3.33333E-6 2.19653E-6 L -0.96666 0.0111 " pathEditMode="relative" rAng="0" ptsTypes="AA">
                                      <p:cBhvr>
                                        <p:cTn id="39" dur="2000" fill="hold"/>
                                        <p:tgtEl>
                                          <p:spTgt spid="4"/>
                                        </p:tgtEl>
                                        <p:attrNameLst>
                                          <p:attrName>ppt_x</p:attrName>
                                          <p:attrName>ppt_y</p:attrName>
                                        </p:attrNameLst>
                                      </p:cBhvr>
                                      <p:rCtr x="-483" y="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685800" y="838200"/>
            <a:ext cx="7467600" cy="11430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l-GR" sz="4000" b="1" cap="none" dirty="0" smtClean="0">
                <a:ln w="11430">
                  <a:solidFill>
                    <a:sysClr val="windowText" lastClr="000000"/>
                  </a:solidFill>
                </a:ln>
                <a:solidFill>
                  <a:schemeClr val="accent1">
                    <a:lumMod val="75000"/>
                  </a:schemeClr>
                </a:solidFill>
                <a:effectLst>
                  <a:outerShdw blurRad="50800" dist="39000" dir="5460000" algn="tl">
                    <a:srgbClr val="000000">
                      <a:alpha val="38000"/>
                    </a:srgbClr>
                  </a:outerShdw>
                </a:effectLst>
              </a:rPr>
              <a:t>Πώς αισθάνεται τον Θεό ο προφήτης;</a:t>
            </a:r>
            <a:br>
              <a:rPr lang="el-GR" sz="4000" b="1" cap="none" dirty="0" smtClean="0">
                <a:ln w="11430">
                  <a:solidFill>
                    <a:sysClr val="windowText" lastClr="000000"/>
                  </a:solidFill>
                </a:ln>
                <a:solidFill>
                  <a:schemeClr val="accent1">
                    <a:lumMod val="75000"/>
                  </a:schemeClr>
                </a:solidFill>
                <a:effectLst>
                  <a:outerShdw blurRad="50800" dist="39000" dir="5460000" algn="tl">
                    <a:srgbClr val="000000">
                      <a:alpha val="38000"/>
                    </a:srgbClr>
                  </a:outerShdw>
                </a:effectLst>
              </a:rPr>
            </a:br>
            <a:endParaRPr lang="el-GR" sz="4000" b="1" cap="none" dirty="0">
              <a:ln w="11430">
                <a:solidFill>
                  <a:sysClr val="windowText" lastClr="000000"/>
                </a:solidFill>
              </a:ln>
              <a:solidFill>
                <a:schemeClr val="accent1">
                  <a:lumMod val="75000"/>
                </a:schemeClr>
              </a:solidFill>
              <a:effectLst>
                <a:outerShdw blurRad="50800" dist="39000" dir="5460000" algn="tl">
                  <a:srgbClr val="000000">
                    <a:alpha val="38000"/>
                  </a:srgbClr>
                </a:outerShdw>
              </a:effectLst>
            </a:endParaRPr>
          </a:p>
        </p:txBody>
      </p:sp>
      <p:sp>
        <p:nvSpPr>
          <p:cNvPr id="3" name="2 - Θέση περιεχομένου"/>
          <p:cNvSpPr>
            <a:spLocks noGrp="1"/>
          </p:cNvSpPr>
          <p:nvPr>
            <p:ph sz="quarter" idx="1"/>
          </p:nvPr>
        </p:nvSpPr>
        <p:spPr>
          <a:xfrm>
            <a:off x="228600" y="1524000"/>
            <a:ext cx="8229600" cy="4525963"/>
          </a:xfrm>
        </p:spPr>
        <p:txBody>
          <a:bodyPr>
            <a:normAutofit/>
          </a:bodyPr>
          <a:lstStyle/>
          <a:p>
            <a:pPr algn="ctr">
              <a:buNone/>
            </a:pPr>
            <a:r>
              <a:rPr lang="el-GR" sz="2800" dirty="0" smtClean="0"/>
              <a:t>    Ο προφήτης αισθάνεται ότι ο Θεός τον προστατεύει και τον ακούει. Σε κάθε δυσκολία βρίσκεται κοντά του και τον σώζει. Κάθε φορά που αντιμετωπίζει κάποια δυσκολία ξέρει πως είναι σταλμένη από τον Κύριο για να δοκιμάσει την πίστη του. Γνωρίζει επίσης πως ο Θεός βρίσκεται δίπλα του για να τον συμβουλεύει και να τον επαναφέρει στον σωστό δρόμο όταν παρεκτρέπεται. Σε αυτή την σχέση στηρίζεται και η χριστιανική θρησκεία.</a:t>
            </a:r>
            <a:endParaRPr lang="el-GR" sz="2800" dirty="0"/>
          </a:p>
        </p:txBody>
      </p:sp>
      <p:sp>
        <p:nvSpPr>
          <p:cNvPr id="4" name="3 - Αριστερό βέλος">
            <a:hlinkClick r:id="rId2" action="ppaction://hlinksldjump"/>
          </p:cNvPr>
          <p:cNvSpPr/>
          <p:nvPr/>
        </p:nvSpPr>
        <p:spPr>
          <a:xfrm>
            <a:off x="9601200" y="5867400"/>
            <a:ext cx="1066800" cy="762000"/>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50" presetClass="entr" presetSubtype="0" decel="10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par>
                          <p:cTn id="17" fill="hold">
                            <p:stCondLst>
                              <p:cond delay="3000"/>
                            </p:stCondLst>
                            <p:childTnLst>
                              <p:par>
                                <p:cTn id="18" presetID="35" presetClass="path" presetSubtype="0" accel="50000" decel="50000" fill="hold" grpId="0" nodeType="afterEffect">
                                  <p:stCondLst>
                                    <p:cond delay="0"/>
                                  </p:stCondLst>
                                  <p:childTnLst>
                                    <p:animMotion origin="layout" path="M -3.33333E-6 2.19653E-6 L -0.96666 0.0111 " pathEditMode="relative" rAng="0" ptsTypes="AA">
                                      <p:cBhvr>
                                        <p:cTn id="19" dur="2000" fill="hold"/>
                                        <p:tgtEl>
                                          <p:spTgt spid="4"/>
                                        </p:tgtEl>
                                        <p:attrNameLst>
                                          <p:attrName>ppt_x</p:attrName>
                                          <p:attrName>ppt_y</p:attrName>
                                        </p:attrNameLst>
                                      </p:cBhvr>
                                      <p:rCtr x="-483" y="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914400"/>
            <a:ext cx="8229600" cy="11430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l-GR" sz="4000" b="1" cap="none" dirty="0" smtClean="0">
                <a:ln w="11430">
                  <a:solidFill>
                    <a:sysClr val="windowText" lastClr="000000"/>
                  </a:solidFill>
                </a:ln>
                <a:solidFill>
                  <a:schemeClr val="accent1">
                    <a:lumMod val="75000"/>
                  </a:schemeClr>
                </a:solidFill>
                <a:effectLst>
                  <a:outerShdw blurRad="50800" dist="39000" dir="5460000" algn="tl">
                    <a:srgbClr val="000000">
                      <a:alpha val="38000"/>
                    </a:srgbClr>
                  </a:outerShdw>
                </a:effectLst>
              </a:rPr>
              <a:t>Τι δείχνουν τα αισθήματα του προφήτη προς τον Θεό;</a:t>
            </a:r>
            <a:br>
              <a:rPr lang="el-GR" sz="4000" b="1" cap="none" dirty="0" smtClean="0">
                <a:ln w="11430">
                  <a:solidFill>
                    <a:sysClr val="windowText" lastClr="000000"/>
                  </a:solidFill>
                </a:ln>
                <a:solidFill>
                  <a:schemeClr val="accent1">
                    <a:lumMod val="75000"/>
                  </a:schemeClr>
                </a:solidFill>
                <a:effectLst>
                  <a:outerShdw blurRad="50800" dist="39000" dir="5460000" algn="tl">
                    <a:srgbClr val="000000">
                      <a:alpha val="38000"/>
                    </a:srgbClr>
                  </a:outerShdw>
                </a:effectLst>
              </a:rPr>
            </a:br>
            <a:endParaRPr lang="el-GR" sz="4000" b="1" cap="none" dirty="0">
              <a:ln w="11430">
                <a:solidFill>
                  <a:sysClr val="windowText" lastClr="000000"/>
                </a:solidFill>
              </a:ln>
              <a:solidFill>
                <a:schemeClr val="accent1">
                  <a:lumMod val="75000"/>
                </a:schemeClr>
              </a:solidFill>
              <a:effectLst>
                <a:outerShdw blurRad="50800" dist="39000" dir="5460000" algn="tl">
                  <a:srgbClr val="000000">
                    <a:alpha val="38000"/>
                  </a:srgbClr>
                </a:outerShdw>
              </a:effectLst>
            </a:endParaRPr>
          </a:p>
        </p:txBody>
      </p:sp>
      <p:sp>
        <p:nvSpPr>
          <p:cNvPr id="3" name="2 - Θέση περιεχομένου"/>
          <p:cNvSpPr>
            <a:spLocks noGrp="1"/>
          </p:cNvSpPr>
          <p:nvPr>
            <p:ph sz="quarter" idx="1"/>
          </p:nvPr>
        </p:nvSpPr>
        <p:spPr>
          <a:xfrm>
            <a:off x="304800" y="1752600"/>
            <a:ext cx="8229600" cy="4525963"/>
          </a:xfrm>
        </p:spPr>
        <p:txBody>
          <a:bodyPr>
            <a:normAutofit/>
          </a:bodyPr>
          <a:lstStyle/>
          <a:p>
            <a:pPr algn="ctr">
              <a:buNone/>
            </a:pPr>
            <a:r>
              <a:rPr lang="el-GR" sz="2800" dirty="0" smtClean="0"/>
              <a:t>    Η συμπεριφορά του προφήτη προς τον Θεό δείχνει την βαθιά σχέση εμπιστοσύνης, αγάπης και πίστης τους. Βλέπουμε να τηρείται η Διαθήκη, αφού, από τη μία, ο άνθρωπος παραμένει πιστός στον Κύριο παρά τις δυσκολίες και τα εμπόδια που εμφανίζονται και, από την άλλη, ο Κύριος τον ανταμείβει προστατεύοντάς τον, συμβουλεύοντάς τον και σώζοντάς τον.</a:t>
            </a:r>
            <a:endParaRPr lang="el-GR" sz="2800" dirty="0"/>
          </a:p>
        </p:txBody>
      </p:sp>
      <p:sp>
        <p:nvSpPr>
          <p:cNvPr id="4" name="3 - Αριστερό βέλος">
            <a:hlinkClick r:id="rId2" action="ppaction://hlinksldjump"/>
          </p:cNvPr>
          <p:cNvSpPr/>
          <p:nvPr/>
        </p:nvSpPr>
        <p:spPr>
          <a:xfrm>
            <a:off x="9601200" y="5867400"/>
            <a:ext cx="1066800" cy="762000"/>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50" presetClass="entr" presetSubtype="0" decel="10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par>
                          <p:cTn id="17" fill="hold">
                            <p:stCondLst>
                              <p:cond delay="3000"/>
                            </p:stCondLst>
                            <p:childTnLst>
                              <p:par>
                                <p:cTn id="18" presetID="35" presetClass="path" presetSubtype="0" accel="50000" decel="50000" fill="hold" grpId="0" nodeType="afterEffect">
                                  <p:stCondLst>
                                    <p:cond delay="0"/>
                                  </p:stCondLst>
                                  <p:childTnLst>
                                    <p:animMotion origin="layout" path="M -3.33333E-6 2.19653E-6 L -0.96666 0.0111 " pathEditMode="relative" rAng="0" ptsTypes="AA">
                                      <p:cBhvr>
                                        <p:cTn id="19" dur="2000" fill="hold"/>
                                        <p:tgtEl>
                                          <p:spTgt spid="4"/>
                                        </p:tgtEl>
                                        <p:attrNameLst>
                                          <p:attrName>ppt_x</p:attrName>
                                          <p:attrName>ppt_y</p:attrName>
                                        </p:attrNameLst>
                                      </p:cBhvr>
                                      <p:rCtr x="-483" y="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533400" y="914400"/>
            <a:ext cx="8229600" cy="1143000"/>
          </a:xfrm>
        </p:spPr>
        <p:txBody>
          <a:bodyPr>
            <a:no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l-GR" sz="4000" b="1" cap="none" dirty="0" smtClean="0">
                <a:ln w="11430">
                  <a:solidFill>
                    <a:sysClr val="windowText" lastClr="000000"/>
                  </a:solidFill>
                </a:ln>
                <a:solidFill>
                  <a:schemeClr val="accent1">
                    <a:lumMod val="75000"/>
                  </a:schemeClr>
                </a:solidFill>
                <a:effectLst>
                  <a:outerShdw blurRad="50800" dist="39000" dir="5460000" algn="tl">
                    <a:srgbClr val="000000">
                      <a:alpha val="38000"/>
                    </a:srgbClr>
                  </a:outerShdw>
                </a:effectLst>
              </a:rPr>
              <a:t>Τι συναισθήματα μας εμπνέει η παραπάνω σχέση;</a:t>
            </a:r>
            <a:br>
              <a:rPr lang="el-GR" sz="4000" b="1" cap="none" dirty="0" smtClean="0">
                <a:ln w="11430">
                  <a:solidFill>
                    <a:sysClr val="windowText" lastClr="000000"/>
                  </a:solidFill>
                </a:ln>
                <a:solidFill>
                  <a:schemeClr val="accent1">
                    <a:lumMod val="75000"/>
                  </a:schemeClr>
                </a:solidFill>
                <a:effectLst>
                  <a:outerShdw blurRad="50800" dist="39000" dir="5460000" algn="tl">
                    <a:srgbClr val="000000">
                      <a:alpha val="38000"/>
                    </a:srgbClr>
                  </a:outerShdw>
                </a:effectLst>
              </a:rPr>
            </a:br>
            <a:endParaRPr lang="el-GR" sz="4000" b="1" cap="none" dirty="0">
              <a:ln w="11430">
                <a:solidFill>
                  <a:sysClr val="windowText" lastClr="000000"/>
                </a:solidFill>
              </a:ln>
              <a:solidFill>
                <a:schemeClr val="accent1">
                  <a:lumMod val="75000"/>
                </a:schemeClr>
              </a:solidFill>
              <a:effectLst>
                <a:outerShdw blurRad="50800" dist="39000" dir="5460000" algn="tl">
                  <a:srgbClr val="000000">
                    <a:alpha val="38000"/>
                  </a:srgbClr>
                </a:outerShdw>
              </a:effectLst>
            </a:endParaRPr>
          </a:p>
        </p:txBody>
      </p:sp>
      <p:sp>
        <p:nvSpPr>
          <p:cNvPr id="3" name="2 - Θέση περιεχομένου"/>
          <p:cNvSpPr>
            <a:spLocks noGrp="1"/>
          </p:cNvSpPr>
          <p:nvPr>
            <p:ph sz="quarter" idx="1"/>
          </p:nvPr>
        </p:nvSpPr>
        <p:spPr>
          <a:xfrm>
            <a:off x="228600" y="1676400"/>
            <a:ext cx="8229600" cy="4525963"/>
          </a:xfrm>
        </p:spPr>
        <p:txBody>
          <a:bodyPr>
            <a:normAutofit/>
          </a:bodyPr>
          <a:lstStyle/>
          <a:p>
            <a:pPr algn="ctr">
              <a:buNone/>
            </a:pPr>
            <a:r>
              <a:rPr lang="el-GR" sz="3200" dirty="0" smtClean="0"/>
              <a:t>    Αυτή η σχέση μεταξύ Θεού και ανθρώπου μας γεννά συναισθήματα αγάπης, γαλήνης και πίστης, αφού νιώθουμε δυνατοί να αντιμετωπίσουμε κάθε δυσκολία. Ο Κύριος είναι κοντά μας και κάνει αισθητή την παρουσία του για να μας ηρεμήσει και να μας καθησυχάσει, αρκεί να πιστεύουμε σε Αυτόν.</a:t>
            </a:r>
            <a:endParaRPr lang="el-GR" sz="3200" dirty="0"/>
          </a:p>
        </p:txBody>
      </p:sp>
      <p:sp>
        <p:nvSpPr>
          <p:cNvPr id="4" name="3 - Αριστερό βέλος">
            <a:hlinkClick r:id="rId2" action="ppaction://hlinksldjump"/>
          </p:cNvPr>
          <p:cNvSpPr/>
          <p:nvPr/>
        </p:nvSpPr>
        <p:spPr>
          <a:xfrm>
            <a:off x="9601200" y="5867400"/>
            <a:ext cx="1066800" cy="762000"/>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50" presetClass="entr" presetSubtype="0" decel="100000" fill="hold" grpId="0"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3">
                                            <p:txEl>
                                              <p:pRg st="0" end="0"/>
                                            </p:txEl>
                                          </p:spTgt>
                                        </p:tgtEl>
                                      </p:cBhvr>
                                    </p:animEffect>
                                  </p:childTnLst>
                                </p:cTn>
                              </p:par>
                            </p:childTnLst>
                          </p:cTn>
                        </p:par>
                        <p:par>
                          <p:cTn id="17" fill="hold">
                            <p:stCondLst>
                              <p:cond delay="3000"/>
                            </p:stCondLst>
                            <p:childTnLst>
                              <p:par>
                                <p:cTn id="18" presetID="35" presetClass="path" presetSubtype="0" accel="50000" decel="50000" fill="hold" grpId="0" nodeType="afterEffect">
                                  <p:stCondLst>
                                    <p:cond delay="0"/>
                                  </p:stCondLst>
                                  <p:childTnLst>
                                    <p:animMotion origin="layout" path="M -3.33333E-6 2.19653E-6 L -0.96666 0.0111 " pathEditMode="relative" rAng="0" ptsTypes="AA">
                                      <p:cBhvr>
                                        <p:cTn id="19" dur="2000" fill="hold"/>
                                        <p:tgtEl>
                                          <p:spTgt spid="4"/>
                                        </p:tgtEl>
                                        <p:attrNameLst>
                                          <p:attrName>ppt_x</p:attrName>
                                          <p:attrName>ppt_y</p:attrName>
                                        </p:attrNameLst>
                                      </p:cBhvr>
                                      <p:rCtr x="-483" y="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 Θέση περιεχομένου" descr="180px-Icon_03051_Ilya_prorok_s_uchenikom.jpg"/>
          <p:cNvPicPr>
            <a:picLocks noGrp="1" noChangeAspect="1"/>
          </p:cNvPicPr>
          <p:nvPr>
            <p:ph sz="quarter" idx="1"/>
          </p:nvPr>
        </p:nvPicPr>
        <p:blipFill>
          <a:blip r:embed="rId2" cstate="print"/>
          <a:stretch>
            <a:fillRect/>
          </a:stretch>
        </p:blipFill>
        <p:spPr>
          <a:xfrm>
            <a:off x="457200" y="2667000"/>
            <a:ext cx="2286000" cy="3276600"/>
          </a:xfrm>
          <a:ln w="76200">
            <a:solidFill>
              <a:schemeClr val="tx1"/>
            </a:solidFill>
          </a:ln>
        </p:spPr>
      </p:pic>
      <p:pic>
        <p:nvPicPr>
          <p:cNvPr id="5" name="4 - Εικόνα" descr="180px-Ilias_prophet_wall.jpg"/>
          <p:cNvPicPr>
            <a:picLocks noChangeAspect="1"/>
          </p:cNvPicPr>
          <p:nvPr/>
        </p:nvPicPr>
        <p:blipFill>
          <a:blip r:embed="rId3" cstate="print"/>
          <a:stretch>
            <a:fillRect/>
          </a:stretch>
        </p:blipFill>
        <p:spPr>
          <a:xfrm>
            <a:off x="6172200" y="2936240"/>
            <a:ext cx="2514600" cy="2905760"/>
          </a:xfrm>
          <a:prstGeom prst="rect">
            <a:avLst/>
          </a:prstGeom>
          <a:ln w="76200">
            <a:solidFill>
              <a:schemeClr val="tx1"/>
            </a:solidFill>
          </a:ln>
        </p:spPr>
      </p:pic>
      <p:pic>
        <p:nvPicPr>
          <p:cNvPr id="6" name="5 - Εικόνα" descr="250px-Ο_προφήτης_Ηλίας_κοιμώμενος_υπό_το_φυτόν.JPG"/>
          <p:cNvPicPr>
            <a:picLocks noChangeAspect="1"/>
          </p:cNvPicPr>
          <p:nvPr/>
        </p:nvPicPr>
        <p:blipFill>
          <a:blip r:embed="rId4" cstate="print"/>
          <a:stretch>
            <a:fillRect/>
          </a:stretch>
        </p:blipFill>
        <p:spPr>
          <a:xfrm>
            <a:off x="3276600" y="381000"/>
            <a:ext cx="2514600" cy="3691433"/>
          </a:xfrm>
          <a:prstGeom prst="rect">
            <a:avLst/>
          </a:prstGeom>
          <a:ln w="76200">
            <a:solidFill>
              <a:schemeClr val="tx1"/>
            </a:solidFill>
          </a:ln>
        </p:spPr>
      </p:pic>
      <p:sp>
        <p:nvSpPr>
          <p:cNvPr id="8" name="7 - Ορθογώνιο"/>
          <p:cNvSpPr/>
          <p:nvPr/>
        </p:nvSpPr>
        <p:spPr>
          <a:xfrm>
            <a:off x="3124200" y="4267200"/>
            <a:ext cx="2743200" cy="2438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Άγγελος Κυρίου ξυπνά τον προφήτη Ηλία προσφέροντας του τροφή, πριν αναχωρήσει για την έρημο κυνηγημένος από την βασίλισσα Ιεζάβελ. </a:t>
            </a:r>
            <a:endParaRPr lang="el-GR"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9" name="8 - Ορθογώνιο"/>
          <p:cNvSpPr/>
          <p:nvPr/>
        </p:nvSpPr>
        <p:spPr>
          <a:xfrm>
            <a:off x="533400" y="1905000"/>
            <a:ext cx="2133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Ο προφήτης Ηλίας</a:t>
            </a:r>
            <a:endParaRPr lang="el-GR"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0" name="9 - Ορθογώνιο"/>
          <p:cNvSpPr/>
          <p:nvPr/>
        </p:nvSpPr>
        <p:spPr>
          <a:xfrm>
            <a:off x="6400800" y="1981200"/>
            <a:ext cx="21336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Ο προφήτης Ηλίας</a:t>
            </a:r>
            <a:endParaRPr lang="el-GR" b="1" dirty="0">
              <a:ln w="18415" cmpd="sng">
                <a:solidFill>
                  <a:srgbClr val="FFFFFF"/>
                </a:solidFill>
                <a:prstDash val="solid"/>
              </a:ln>
              <a:solidFill>
                <a:srgbClr val="FFFFFF"/>
              </a:solidFill>
              <a:effectLst>
                <a:outerShdw blurRad="63500" dir="3600000" algn="tl" rotWithShape="0">
                  <a:srgbClr val="000000">
                    <a:alpha val="70000"/>
                  </a:srgbClr>
                </a:outerShdw>
              </a:effectLst>
            </a:endParaRPr>
          </a:p>
        </p:txBody>
      </p:sp>
      <p:sp>
        <p:nvSpPr>
          <p:cNvPr id="11" name="10 - Αριστερό βέλος">
            <a:hlinkClick r:id="rId5" action="ppaction://hlinksldjump"/>
          </p:cNvPr>
          <p:cNvSpPr/>
          <p:nvPr/>
        </p:nvSpPr>
        <p:spPr>
          <a:xfrm>
            <a:off x="9677400" y="533400"/>
            <a:ext cx="1066800" cy="762000"/>
          </a:xfrm>
          <a:prstGeom prst="leftArrow">
            <a:avLst/>
          </a:prstGeom>
        </p:spPr>
        <p:style>
          <a:lnRef idx="0">
            <a:schemeClr val="accent1"/>
          </a:lnRef>
          <a:fillRef idx="3">
            <a:schemeClr val="accent1"/>
          </a:fillRef>
          <a:effectRef idx="3">
            <a:schemeClr val="accent1"/>
          </a:effectRef>
          <a:fontRef idx="minor">
            <a:schemeClr val="lt1"/>
          </a:fontRef>
        </p:style>
        <p:txBody>
          <a:bodyPr rtlCol="0" anchor="ctr"/>
          <a:lstStyle/>
          <a:p>
            <a:pPr algn="ctr"/>
            <a:endParaRPr lang="el-G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500"/>
                                        <p:tgtEl>
                                          <p:spTgt spid="4"/>
                                        </p:tgtEl>
                                      </p:cBhvr>
                                    </p:animEffect>
                                  </p:childTnLst>
                                </p:cTn>
                              </p:par>
                              <p:par>
                                <p:cTn id="8" presetID="2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wedge">
                                      <p:cBhvr>
                                        <p:cTn id="10" dur="500"/>
                                        <p:tgtEl>
                                          <p:spTgt spid="9"/>
                                        </p:tgtEl>
                                      </p:cBhvr>
                                    </p:animEffect>
                                  </p:childTnLst>
                                </p:cTn>
                              </p:par>
                              <p:par>
                                <p:cTn id="11" presetID="20" presetClass="entr" presetSubtype="0" fill="hold"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wedge">
                                      <p:cBhvr>
                                        <p:cTn id="13" dur="2000"/>
                                        <p:tgtEl>
                                          <p:spTgt spid="6"/>
                                        </p:tgtEl>
                                      </p:cBhvr>
                                    </p:animEffect>
                                  </p:childTnLst>
                                </p:cTn>
                              </p:par>
                              <p:par>
                                <p:cTn id="14" presetID="20" presetClass="entr" presetSubtype="0"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wedge">
                                      <p:cBhvr>
                                        <p:cTn id="16" dur="2000"/>
                                        <p:tgtEl>
                                          <p:spTgt spid="8"/>
                                        </p:tgtEl>
                                      </p:cBhvr>
                                    </p:animEffect>
                                  </p:childTnLst>
                                </p:cTn>
                              </p:par>
                              <p:par>
                                <p:cTn id="17" presetID="20" presetClass="entr" presetSubtype="0" fill="hold" nodeType="with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edge">
                                      <p:cBhvr>
                                        <p:cTn id="19" dur="5000"/>
                                        <p:tgtEl>
                                          <p:spTgt spid="5"/>
                                        </p:tgtEl>
                                      </p:cBhvr>
                                    </p:animEffect>
                                  </p:childTnLst>
                                </p:cTn>
                              </p:par>
                              <p:par>
                                <p:cTn id="20" presetID="20" presetClass="entr" presetSubtype="0"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edge">
                                      <p:cBhvr>
                                        <p:cTn id="22" dur="3000"/>
                                        <p:tgtEl>
                                          <p:spTgt spid="10"/>
                                        </p:tgtEl>
                                      </p:cBhvr>
                                    </p:animEffect>
                                  </p:childTnLst>
                                </p:cTn>
                              </p:par>
                            </p:childTnLst>
                          </p:cTn>
                        </p:par>
                        <p:par>
                          <p:cTn id="23" fill="hold">
                            <p:stCondLst>
                              <p:cond delay="5000"/>
                            </p:stCondLst>
                            <p:childTnLst>
                              <p:par>
                                <p:cTn id="24" presetID="35" presetClass="path" presetSubtype="0" accel="50000" decel="50000" fill="hold" grpId="0" nodeType="afterEffect">
                                  <p:stCondLst>
                                    <p:cond delay="0"/>
                                  </p:stCondLst>
                                  <p:childTnLst>
                                    <p:animMotion origin="layout" path="M 3.33333E-6 8.09249E-7 L -0.275 8.09249E-7 " pathEditMode="relative" rAng="0" ptsTypes="AA">
                                      <p:cBhvr>
                                        <p:cTn id="25" dur="2000" fill="hold"/>
                                        <p:tgtEl>
                                          <p:spTgt spid="11"/>
                                        </p:tgtEl>
                                        <p:attrNameLst>
                                          <p:attrName>ppt_x</p:attrName>
                                          <p:attrName>ppt_y</p:attrName>
                                        </p:attrNameLst>
                                      </p:cBhvr>
                                      <p:rCtr x="-138"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Προεξοχή">
  <a:themeElements>
    <a:clrScheme name="Προεξοχή">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Προεξοχή">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Προεξοχή">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64</TotalTime>
  <Words>804</Words>
  <Application>Microsoft Office PowerPoint</Application>
  <PresentationFormat>Προβολή στην οθόνη (4:3)</PresentationFormat>
  <Paragraphs>34</Paragraphs>
  <Slides>11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11</vt:i4>
      </vt:variant>
    </vt:vector>
  </HeadingPairs>
  <TitlesOfParts>
    <vt:vector size="12" baseType="lpstr">
      <vt:lpstr>Προεξοχή</vt:lpstr>
      <vt:lpstr>Η σχέση των προφητών με τον Θεό</vt:lpstr>
      <vt:lpstr>Περιεχόμενα</vt:lpstr>
      <vt:lpstr>Ο προφήτης Ηλίας</vt:lpstr>
      <vt:lpstr>Διαφάνεια 4</vt:lpstr>
      <vt:lpstr>Εκφώνηση άσκησης</vt:lpstr>
      <vt:lpstr>Πώς αισθάνεται τον Θεό ο προφήτης; </vt:lpstr>
      <vt:lpstr>Τι δείχνουν τα αισθήματα του προφήτη προς τον Θεό; </vt:lpstr>
      <vt:lpstr>Τι συναισθήματα μας εμπνέει η παραπάνω σχέση; </vt:lpstr>
      <vt:lpstr>Διαφάνεια 9</vt:lpstr>
      <vt:lpstr>Πηγές</vt:lpstr>
      <vt:lpstr>Διαφάνεια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Η σχέση προφητών με τον Θεό</dc:title>
  <dc:creator>Stathis</dc:creator>
  <cp:lastModifiedBy>Stathis</cp:lastModifiedBy>
  <cp:revision>7</cp:revision>
  <dcterms:created xsi:type="dcterms:W3CDTF">2015-03-10T18:32:03Z</dcterms:created>
  <dcterms:modified xsi:type="dcterms:W3CDTF">2015-03-10T19:36:41Z</dcterms:modified>
</cp:coreProperties>
</file>