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7" r:id="rId3"/>
    <p:sldId id="258" r:id="rId4"/>
    <p:sldId id="259" r:id="rId5"/>
    <p:sldId id="265" r:id="rId6"/>
    <p:sldId id="267" r:id="rId7"/>
    <p:sldId id="266" r:id="rId8"/>
    <p:sldId id="260" r:id="rId9"/>
    <p:sldId id="264"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D7ED4"/>
    <a:srgbClr val="99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1" d="100"/>
          <a:sy n="71" d="100"/>
        </p:scale>
        <p:origin x="6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cxnSp>
        <p:nvCxnSpPr>
          <p:cNvPr id="7" name="Ευθεία γραμμή σύνδεσης 6"/>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Ευθεία γραμμή σύνδεσης 7"/>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Ελεύθερη σχεδίαση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0" name="Ελεύθερη σχεδίαση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1" name="Ελεύθερη σχεδίαση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2" name="Ελεύθερη σχεδίαση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3" name="Ελεύθερη σχεδίαση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4" name="Ελεύθερη σχεδίαση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5" name="Ελεύθερη σχεδίαση 14"/>
          <p:cNvSpPr/>
          <p:nvPr/>
        </p:nvSpPr>
        <p:spPr>
          <a:xfrm>
            <a:off x="-8468" y="-8468"/>
            <a:ext cx="863825"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6" name="Ελεύθερη σχεδίαση 15"/>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2" name="Τίτλος 1"/>
          <p:cNvSpPr>
            <a:spLocks noGrp="1"/>
          </p:cNvSpPr>
          <p:nvPr>
            <p:ph type="ctrTitle"/>
          </p:nvPr>
        </p:nvSpPr>
        <p:spPr>
          <a:xfrm>
            <a:off x="1507460" y="2404534"/>
            <a:ext cx="7768959" cy="1646302"/>
          </a:xfrm>
        </p:spPr>
        <p:txBody>
          <a:bodyPr anchor="b">
            <a:noAutofit/>
          </a:bodyPr>
          <a:lstStyle>
            <a:lvl1pPr algn="r" latinLnBrk="0">
              <a:defRPr lang="el-GR" sz="5400">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1507460" y="4050834"/>
            <a:ext cx="7768959" cy="1096899"/>
          </a:xfrm>
        </p:spPr>
        <p:txBody>
          <a:bodyPr anchor="t"/>
          <a:lstStyle>
            <a:lvl1pPr marL="0" indent="0" algn="r" latinLnBrk="0">
              <a:buNone/>
              <a:defRPr lang="el-GR">
                <a:solidFill>
                  <a:schemeClr val="tx1">
                    <a:lumMod val="50000"/>
                    <a:lumOff val="50000"/>
                  </a:schemeClr>
                </a:solidFill>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l-GR" smtClean="0"/>
              <a:t>Στυλ κύριου υπότιτλου</a:t>
            </a:r>
            <a:endParaRPr lang="el-G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375772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77512" y="609600"/>
            <a:ext cx="8598907" cy="3403600"/>
          </a:xfrm>
        </p:spPr>
        <p:txBody>
          <a:bodyPr anchor="ctr">
            <a:normAutofit/>
          </a:bodyPr>
          <a:lstStyle>
            <a:lvl1pPr algn="l" latinLnBrk="0">
              <a:defRPr lang="el-GR" sz="4400" b="0" cap="none"/>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677512" y="4470400"/>
            <a:ext cx="8598907" cy="1570962"/>
          </a:xfrm>
        </p:spPr>
        <p:txBody>
          <a:bodyPr anchor="ctr">
            <a:normAutofit/>
          </a:bodyPr>
          <a:lstStyle>
            <a:lvl1pPr marL="0" indent="0" algn="l" latinLnBrk="0">
              <a:buNone/>
              <a:defRPr lang="el-GR" sz="1800">
                <a:solidFill>
                  <a:schemeClr val="tx1">
                    <a:lumMod val="75000"/>
                    <a:lumOff val="25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256584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31577" y="609600"/>
            <a:ext cx="8096242" cy="3022600"/>
          </a:xfrm>
        </p:spPr>
        <p:txBody>
          <a:bodyPr anchor="ctr">
            <a:normAutofit/>
          </a:bodyPr>
          <a:lstStyle>
            <a:lvl1pPr algn="l" latinLnBrk="0">
              <a:defRPr lang="el-GR" sz="4400" b="0" cap="none"/>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677512" y="4470400"/>
            <a:ext cx="8598907" cy="1570962"/>
          </a:xfrm>
        </p:spPr>
        <p:txBody>
          <a:bodyPr anchor="ctr">
            <a:normAutofit/>
          </a:bodyPr>
          <a:lstStyle>
            <a:lvl1pPr marL="0" indent="0" algn="l" latinLnBrk="0">
              <a:buNone/>
              <a:defRPr lang="el-GR" sz="1800">
                <a:solidFill>
                  <a:schemeClr val="tx1">
                    <a:lumMod val="75000"/>
                    <a:lumOff val="25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
        <p:nvSpPr>
          <p:cNvPr id="23" name="Σύμβολο κράτησης θέσης κειμένου 9"/>
          <p:cNvSpPr>
            <a:spLocks noGrp="1"/>
          </p:cNvSpPr>
          <p:nvPr>
            <p:ph type="body" sz="quarter" idx="13"/>
          </p:nvPr>
        </p:nvSpPr>
        <p:spPr>
          <a:xfrm>
            <a:off x="1366495" y="3632200"/>
            <a:ext cx="7226406" cy="381000"/>
          </a:xfrm>
        </p:spPr>
        <p:txBody>
          <a:bodyPr anchor="ctr">
            <a:noAutofit/>
          </a:bodyPr>
          <a:lstStyle>
            <a:lvl1pPr marL="0" indent="0" latinLnBrk="0">
              <a:buFontTx/>
              <a:buNone/>
              <a:defRPr lang="el-GR" sz="1600">
                <a:solidFill>
                  <a:schemeClr val="tx1">
                    <a:lumMod val="50000"/>
                    <a:lumOff val="50000"/>
                  </a:schemeClr>
                </a:solidFill>
              </a:defRPr>
            </a:lvl1pPr>
            <a:lvl2pPr marL="457200" indent="0" latinLnBrk="0">
              <a:buFontTx/>
              <a:buNone/>
              <a:defRPr lang="el-GR"/>
            </a:lvl2pPr>
            <a:lvl3pPr marL="914400" indent="0" latinLnBrk="0">
              <a:buFontTx/>
              <a:buNone/>
              <a:defRPr lang="el-GR"/>
            </a:lvl3pPr>
            <a:lvl4pPr marL="1371600" indent="0" latinLnBrk="0">
              <a:buFontTx/>
              <a:buNone/>
              <a:defRPr lang="el-GR"/>
            </a:lvl4pPr>
            <a:lvl5pPr marL="1828800" indent="0" latinLnBrk="0">
              <a:buFontTx/>
              <a:buNone/>
              <a:defRPr lang="el-GR"/>
            </a:lvl5pPr>
          </a:lstStyle>
          <a:p>
            <a:pPr lvl="0"/>
            <a:r>
              <a:rPr lang="el-GR" smtClean="0"/>
              <a:t>Στυλ υποδείγματος κειμένου</a:t>
            </a:r>
          </a:p>
        </p:txBody>
      </p:sp>
      <p:sp>
        <p:nvSpPr>
          <p:cNvPr id="20" name="Πλαίσιο κειμένου 19"/>
          <p:cNvSpPr txBox="1"/>
          <p:nvPr/>
        </p:nvSpPr>
        <p:spPr>
          <a:xfrm>
            <a:off x="542011" y="790378"/>
            <a:ext cx="609759" cy="584776"/>
          </a:xfrm>
          <a:prstGeom prst="rect">
            <a:avLst/>
          </a:prstGeom>
        </p:spPr>
        <p:txBody>
          <a:bodyPr vert="horz" lIns="91440" tIns="45720" rIns="91440" bIns="45720" rtlCol="0" anchor="ctr">
            <a:noAutofit/>
          </a:bodyPr>
          <a:lstStyle>
            <a:lvl1pPr latinLnBrk="0">
              <a:spcBef>
                <a:spcPct val="0"/>
              </a:spcBef>
              <a:buNone/>
              <a:defRPr lang="el-G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latinLnBrk="0">
              <a:defRPr lang="el-GR">
                <a:solidFill>
                  <a:schemeClr val="tx2"/>
                </a:solidFill>
              </a:defRPr>
            </a:lvl2pPr>
            <a:lvl3pPr latinLnBrk="0">
              <a:defRPr lang="el-GR">
                <a:solidFill>
                  <a:schemeClr val="tx2"/>
                </a:solidFill>
              </a:defRPr>
            </a:lvl3pPr>
            <a:lvl4pPr latinLnBrk="0">
              <a:defRPr lang="el-GR">
                <a:solidFill>
                  <a:schemeClr val="tx2"/>
                </a:solidFill>
              </a:defRPr>
            </a:lvl4pPr>
            <a:lvl5pPr latinLnBrk="0">
              <a:defRPr lang="el-GR">
                <a:solidFill>
                  <a:schemeClr val="tx2"/>
                </a:solidFill>
              </a:defRPr>
            </a:lvl5pPr>
            <a:lvl6pPr latinLnBrk="0">
              <a:defRPr lang="el-GR">
                <a:solidFill>
                  <a:schemeClr val="tx2"/>
                </a:solidFill>
              </a:defRPr>
            </a:lvl6pPr>
            <a:lvl7pPr latinLnBrk="0">
              <a:defRPr lang="el-GR">
                <a:solidFill>
                  <a:schemeClr val="tx2"/>
                </a:solidFill>
              </a:defRPr>
            </a:lvl7pPr>
            <a:lvl8pPr latinLnBrk="0">
              <a:defRPr lang="el-GR">
                <a:solidFill>
                  <a:schemeClr val="tx2"/>
                </a:solidFill>
              </a:defRPr>
            </a:lvl8pPr>
            <a:lvl9pPr latinLnBrk="0">
              <a:defRPr lang="el-GR">
                <a:solidFill>
                  <a:schemeClr val="tx2"/>
                </a:solidFill>
              </a:defRPr>
            </a:lvl9pPr>
          </a:lstStyle>
          <a:p>
            <a:pPr lvl="0"/>
            <a:r>
              <a:rPr lang="el-GR" sz="8000" baseline="0">
                <a:ln w="3175" cmpd="sng">
                  <a:noFill/>
                </a:ln>
                <a:solidFill>
                  <a:schemeClr val="accent1">
                    <a:lumMod val="60000"/>
                    <a:lumOff val="40000"/>
                  </a:schemeClr>
                </a:solidFill>
                <a:effectLst/>
                <a:latin typeface="Arial"/>
              </a:rPr>
              <a:t>"</a:t>
            </a:r>
          </a:p>
        </p:txBody>
      </p:sp>
      <p:sp>
        <p:nvSpPr>
          <p:cNvPr id="22" name="Πλαίσιο κειμένου 21"/>
          <p:cNvSpPr txBox="1"/>
          <p:nvPr/>
        </p:nvSpPr>
        <p:spPr>
          <a:xfrm>
            <a:off x="8895327" y="2886556"/>
            <a:ext cx="609759" cy="584776"/>
          </a:xfrm>
          <a:prstGeom prst="rect">
            <a:avLst/>
          </a:prstGeom>
        </p:spPr>
        <p:txBody>
          <a:bodyPr vert="horz" lIns="91440" tIns="45720" rIns="91440" bIns="45720" rtlCol="0" anchor="ctr">
            <a:noAutofit/>
          </a:bodyPr>
          <a:lstStyle>
            <a:defPPr>
              <a:defRPr lang="el-GR"/>
            </a:defPPr>
            <a:lvl1pPr lvl="0" latinLnBrk="0">
              <a:spcBef>
                <a:spcPct val="0"/>
              </a:spcBef>
              <a:buNone/>
              <a:defRPr lang="el-GR" sz="8000" b="0" cap="all" baseline="0">
                <a:ln w="3175" cmpd="sng">
                  <a:noFill/>
                </a:ln>
                <a:effectLst/>
                <a:latin typeface="Arial"/>
                <a:ea typeface="+mj-ea"/>
                <a:cs typeface="Trebuchet MS"/>
              </a:defRPr>
            </a:lvl1pPr>
            <a:lvl2pPr latinLnBrk="0">
              <a:defRPr lang="el-GR">
                <a:solidFill>
                  <a:schemeClr val="tx2"/>
                </a:solidFill>
              </a:defRPr>
            </a:lvl2pPr>
            <a:lvl3pPr latinLnBrk="0">
              <a:defRPr lang="el-GR">
                <a:solidFill>
                  <a:schemeClr val="tx2"/>
                </a:solidFill>
              </a:defRPr>
            </a:lvl3pPr>
            <a:lvl4pPr latinLnBrk="0">
              <a:defRPr lang="el-GR">
                <a:solidFill>
                  <a:schemeClr val="tx2"/>
                </a:solidFill>
              </a:defRPr>
            </a:lvl4pPr>
            <a:lvl5pPr latinLnBrk="0">
              <a:defRPr lang="el-GR">
                <a:solidFill>
                  <a:schemeClr val="tx2"/>
                </a:solidFill>
              </a:defRPr>
            </a:lvl5pPr>
            <a:lvl6pPr latinLnBrk="0">
              <a:defRPr lang="el-GR">
                <a:solidFill>
                  <a:schemeClr val="tx2"/>
                </a:solidFill>
              </a:defRPr>
            </a:lvl6pPr>
            <a:lvl7pPr latinLnBrk="0">
              <a:defRPr lang="el-GR">
                <a:solidFill>
                  <a:schemeClr val="tx2"/>
                </a:solidFill>
              </a:defRPr>
            </a:lvl7pPr>
            <a:lvl8pPr latinLnBrk="0">
              <a:defRPr lang="el-GR">
                <a:solidFill>
                  <a:schemeClr val="tx2"/>
                </a:solidFill>
              </a:defRPr>
            </a:lvl8pPr>
            <a:lvl9pPr latinLnBrk="0">
              <a:defRPr lang="el-GR">
                <a:solidFill>
                  <a:schemeClr val="tx2"/>
                </a:solidFill>
              </a:defRPr>
            </a:lvl9pPr>
          </a:lstStyle>
          <a:p>
            <a:pPr lvl="0"/>
            <a:r>
              <a:rPr lang="el-GR" sz="8000">
                <a:solidFill>
                  <a:schemeClr val="accent1">
                    <a:lumMod val="60000"/>
                    <a:lumOff val="40000"/>
                  </a:schemeClr>
                </a:solidFill>
              </a:rPr>
              <a:t>"</a:t>
            </a:r>
          </a:p>
        </p:txBody>
      </p:sp>
    </p:spTree>
    <p:extLst>
      <p:ext uri="{BB962C8B-B14F-4D97-AF65-F5344CB8AC3E}">
        <p14:creationId xmlns="" xmlns:p14="http://schemas.microsoft.com/office/powerpoint/2010/main" val="359981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77512" y="1931988"/>
            <a:ext cx="8598907" cy="2595460"/>
          </a:xfrm>
        </p:spPr>
        <p:txBody>
          <a:bodyPr anchor="b">
            <a:normAutofit/>
          </a:bodyPr>
          <a:lstStyle>
            <a:lvl1pPr algn="l" latinLnBrk="0">
              <a:defRPr lang="el-GR" sz="4400" b="0" cap="none"/>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677512" y="4527448"/>
            <a:ext cx="8598907" cy="1513914"/>
          </a:xfrm>
        </p:spPr>
        <p:txBody>
          <a:bodyPr anchor="t">
            <a:normAutofit/>
          </a:bodyPr>
          <a:lstStyle>
            <a:lvl1pPr marL="0" indent="0" algn="l" latinLnBrk="0">
              <a:buNone/>
              <a:defRPr lang="el-GR" sz="1800">
                <a:solidFill>
                  <a:schemeClr val="tx1">
                    <a:lumMod val="75000"/>
                    <a:lumOff val="25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239670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αποσπάσ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931577" y="609600"/>
            <a:ext cx="8096242" cy="3022600"/>
          </a:xfrm>
        </p:spPr>
        <p:txBody>
          <a:bodyPr anchor="ctr">
            <a:normAutofit/>
          </a:bodyPr>
          <a:lstStyle>
            <a:lvl1pPr algn="l" latinLnBrk="0">
              <a:defRPr lang="el-GR" sz="4400" b="0" cap="none"/>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677512" y="4527448"/>
            <a:ext cx="8598907" cy="1513914"/>
          </a:xfrm>
        </p:spPr>
        <p:txBody>
          <a:bodyPr anchor="t">
            <a:normAutofit/>
          </a:bodyPr>
          <a:lstStyle>
            <a:lvl1pPr marL="0" indent="0" algn="l" latinLnBrk="0">
              <a:buNone/>
              <a:defRPr lang="el-GR" sz="1800">
                <a:solidFill>
                  <a:schemeClr val="tx1">
                    <a:lumMod val="50000"/>
                    <a:lumOff val="50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
        <p:nvSpPr>
          <p:cNvPr id="23" name="Σύμβολο κράτησης θέσης κειμένου 9"/>
          <p:cNvSpPr>
            <a:spLocks noGrp="1"/>
          </p:cNvSpPr>
          <p:nvPr>
            <p:ph type="body" sz="quarter" idx="13"/>
          </p:nvPr>
        </p:nvSpPr>
        <p:spPr>
          <a:xfrm>
            <a:off x="677509" y="4013200"/>
            <a:ext cx="8598908" cy="514248"/>
          </a:xfrm>
        </p:spPr>
        <p:txBody>
          <a:bodyPr anchor="b">
            <a:noAutofit/>
          </a:bodyPr>
          <a:lstStyle>
            <a:lvl1pPr marL="0" indent="0" latinLnBrk="0">
              <a:buFontTx/>
              <a:buNone/>
              <a:defRPr lang="el-GR" sz="2400">
                <a:solidFill>
                  <a:schemeClr val="tx1">
                    <a:lumMod val="75000"/>
                    <a:lumOff val="25000"/>
                  </a:schemeClr>
                </a:solidFill>
              </a:defRPr>
            </a:lvl1pPr>
            <a:lvl2pPr marL="457200" indent="0" latinLnBrk="0">
              <a:buFontTx/>
              <a:buNone/>
              <a:defRPr lang="el-GR"/>
            </a:lvl2pPr>
            <a:lvl3pPr marL="914400" indent="0" latinLnBrk="0">
              <a:buFontTx/>
              <a:buNone/>
              <a:defRPr lang="el-GR"/>
            </a:lvl3pPr>
            <a:lvl4pPr marL="1371600" indent="0" latinLnBrk="0">
              <a:buFontTx/>
              <a:buNone/>
              <a:defRPr lang="el-GR"/>
            </a:lvl4pPr>
            <a:lvl5pPr marL="1828800" indent="0" latinLnBrk="0">
              <a:buFontTx/>
              <a:buNone/>
              <a:defRPr lang="el-GR"/>
            </a:lvl5pPr>
          </a:lstStyle>
          <a:p>
            <a:pPr lvl="0"/>
            <a:r>
              <a:rPr lang="el-GR" smtClean="0"/>
              <a:t>Στυλ υποδείγματος κειμένου</a:t>
            </a:r>
          </a:p>
        </p:txBody>
      </p:sp>
      <p:sp>
        <p:nvSpPr>
          <p:cNvPr id="24" name="Πλαίσιο κειμένου 23"/>
          <p:cNvSpPr txBox="1"/>
          <p:nvPr/>
        </p:nvSpPr>
        <p:spPr>
          <a:xfrm>
            <a:off x="542011" y="790378"/>
            <a:ext cx="609759" cy="584776"/>
          </a:xfrm>
          <a:prstGeom prst="rect">
            <a:avLst/>
          </a:prstGeom>
        </p:spPr>
        <p:txBody>
          <a:bodyPr vert="horz" lIns="91440" tIns="45720" rIns="91440" bIns="45720" rtlCol="0" anchor="ctr">
            <a:noAutofit/>
          </a:bodyPr>
          <a:lstStyle>
            <a:lvl1pPr latinLnBrk="0">
              <a:spcBef>
                <a:spcPct val="0"/>
              </a:spcBef>
              <a:buNone/>
              <a:defRPr lang="el-G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latinLnBrk="0">
              <a:defRPr lang="el-GR">
                <a:solidFill>
                  <a:schemeClr val="tx2"/>
                </a:solidFill>
              </a:defRPr>
            </a:lvl2pPr>
            <a:lvl3pPr latinLnBrk="0">
              <a:defRPr lang="el-GR">
                <a:solidFill>
                  <a:schemeClr val="tx2"/>
                </a:solidFill>
              </a:defRPr>
            </a:lvl3pPr>
            <a:lvl4pPr latinLnBrk="0">
              <a:defRPr lang="el-GR">
                <a:solidFill>
                  <a:schemeClr val="tx2"/>
                </a:solidFill>
              </a:defRPr>
            </a:lvl4pPr>
            <a:lvl5pPr latinLnBrk="0">
              <a:defRPr lang="el-GR">
                <a:solidFill>
                  <a:schemeClr val="tx2"/>
                </a:solidFill>
              </a:defRPr>
            </a:lvl5pPr>
            <a:lvl6pPr latinLnBrk="0">
              <a:defRPr lang="el-GR">
                <a:solidFill>
                  <a:schemeClr val="tx2"/>
                </a:solidFill>
              </a:defRPr>
            </a:lvl6pPr>
            <a:lvl7pPr latinLnBrk="0">
              <a:defRPr lang="el-GR">
                <a:solidFill>
                  <a:schemeClr val="tx2"/>
                </a:solidFill>
              </a:defRPr>
            </a:lvl7pPr>
            <a:lvl8pPr latinLnBrk="0">
              <a:defRPr lang="el-GR">
                <a:solidFill>
                  <a:schemeClr val="tx2"/>
                </a:solidFill>
              </a:defRPr>
            </a:lvl8pPr>
            <a:lvl9pPr latinLnBrk="0">
              <a:defRPr lang="el-GR">
                <a:solidFill>
                  <a:schemeClr val="tx2"/>
                </a:solidFill>
              </a:defRPr>
            </a:lvl9pPr>
          </a:lstStyle>
          <a:p>
            <a:pPr lvl="0"/>
            <a:r>
              <a:rPr lang="el-GR" sz="8000" baseline="0">
                <a:ln w="3175" cmpd="sng">
                  <a:noFill/>
                </a:ln>
                <a:solidFill>
                  <a:schemeClr val="accent1">
                    <a:lumMod val="60000"/>
                    <a:lumOff val="40000"/>
                  </a:schemeClr>
                </a:solidFill>
                <a:effectLst/>
                <a:latin typeface="Arial"/>
              </a:rPr>
              <a:t>"</a:t>
            </a:r>
          </a:p>
        </p:txBody>
      </p:sp>
      <p:sp>
        <p:nvSpPr>
          <p:cNvPr id="25" name="Πλαίσιο κειμένου 24"/>
          <p:cNvSpPr txBox="1"/>
          <p:nvPr/>
        </p:nvSpPr>
        <p:spPr>
          <a:xfrm>
            <a:off x="8895327" y="2886556"/>
            <a:ext cx="609759" cy="584776"/>
          </a:xfrm>
          <a:prstGeom prst="rect">
            <a:avLst/>
          </a:prstGeom>
        </p:spPr>
        <p:txBody>
          <a:bodyPr vert="horz" lIns="91440" tIns="45720" rIns="91440" bIns="45720" rtlCol="0" anchor="ctr">
            <a:noAutofit/>
          </a:bodyPr>
          <a:lstStyle>
            <a:defPPr>
              <a:defRPr lang="el-GR"/>
            </a:defPPr>
            <a:lvl1pPr lvl="0" latinLnBrk="0">
              <a:spcBef>
                <a:spcPct val="0"/>
              </a:spcBef>
              <a:buNone/>
              <a:defRPr lang="el-GR" sz="8000" b="0" cap="all" baseline="0">
                <a:ln w="3175" cmpd="sng">
                  <a:noFill/>
                </a:ln>
                <a:effectLst/>
                <a:latin typeface="Arial"/>
                <a:ea typeface="+mj-ea"/>
                <a:cs typeface="Trebuchet MS"/>
              </a:defRPr>
            </a:lvl1pPr>
            <a:lvl2pPr latinLnBrk="0">
              <a:defRPr lang="el-GR">
                <a:solidFill>
                  <a:schemeClr val="tx2"/>
                </a:solidFill>
              </a:defRPr>
            </a:lvl2pPr>
            <a:lvl3pPr latinLnBrk="0">
              <a:defRPr lang="el-GR">
                <a:solidFill>
                  <a:schemeClr val="tx2"/>
                </a:solidFill>
              </a:defRPr>
            </a:lvl3pPr>
            <a:lvl4pPr latinLnBrk="0">
              <a:defRPr lang="el-GR">
                <a:solidFill>
                  <a:schemeClr val="tx2"/>
                </a:solidFill>
              </a:defRPr>
            </a:lvl4pPr>
            <a:lvl5pPr latinLnBrk="0">
              <a:defRPr lang="el-GR">
                <a:solidFill>
                  <a:schemeClr val="tx2"/>
                </a:solidFill>
              </a:defRPr>
            </a:lvl5pPr>
            <a:lvl6pPr latinLnBrk="0">
              <a:defRPr lang="el-GR">
                <a:solidFill>
                  <a:schemeClr val="tx2"/>
                </a:solidFill>
              </a:defRPr>
            </a:lvl6pPr>
            <a:lvl7pPr latinLnBrk="0">
              <a:defRPr lang="el-GR">
                <a:solidFill>
                  <a:schemeClr val="tx2"/>
                </a:solidFill>
              </a:defRPr>
            </a:lvl7pPr>
            <a:lvl8pPr latinLnBrk="0">
              <a:defRPr lang="el-GR">
                <a:solidFill>
                  <a:schemeClr val="tx2"/>
                </a:solidFill>
              </a:defRPr>
            </a:lvl8pPr>
            <a:lvl9pPr latinLnBrk="0">
              <a:defRPr lang="el-GR">
                <a:solidFill>
                  <a:schemeClr val="tx2"/>
                </a:solidFill>
              </a:defRPr>
            </a:lvl9pPr>
          </a:lstStyle>
          <a:p>
            <a:pPr lvl="0"/>
            <a:r>
              <a:rPr lang="el-GR" sz="8000">
                <a:solidFill>
                  <a:schemeClr val="accent1">
                    <a:lumMod val="60000"/>
                    <a:lumOff val="40000"/>
                  </a:schemeClr>
                </a:solidFill>
              </a:rPr>
              <a:t>"</a:t>
            </a:r>
          </a:p>
        </p:txBody>
      </p:sp>
    </p:spTree>
    <p:extLst>
      <p:ext uri="{BB962C8B-B14F-4D97-AF65-F5344CB8AC3E}">
        <p14:creationId xmlns="" xmlns:p14="http://schemas.microsoft.com/office/powerpoint/2010/main" val="36973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Αληθής ή Ψευδή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978" y="609600"/>
            <a:ext cx="8590440" cy="3022600"/>
          </a:xfrm>
        </p:spPr>
        <p:txBody>
          <a:bodyPr anchor="ctr">
            <a:normAutofit/>
          </a:bodyPr>
          <a:lstStyle>
            <a:lvl1pPr algn="l" latinLnBrk="0">
              <a:defRPr lang="el-GR" sz="4400" b="0" cap="none"/>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677512" y="4527448"/>
            <a:ext cx="8598907" cy="1513914"/>
          </a:xfrm>
        </p:spPr>
        <p:txBody>
          <a:bodyPr anchor="t">
            <a:normAutofit/>
          </a:bodyPr>
          <a:lstStyle>
            <a:lvl1pPr marL="0" indent="0" algn="l" latinLnBrk="0">
              <a:buNone/>
              <a:defRPr lang="el-GR" sz="1800">
                <a:solidFill>
                  <a:schemeClr val="tx1">
                    <a:lumMod val="50000"/>
                    <a:lumOff val="50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
        <p:nvSpPr>
          <p:cNvPr id="23" name="Σύμβολο κράτησης θέσης κειμένου 9"/>
          <p:cNvSpPr>
            <a:spLocks noGrp="1"/>
          </p:cNvSpPr>
          <p:nvPr>
            <p:ph type="body" sz="quarter" idx="13"/>
          </p:nvPr>
        </p:nvSpPr>
        <p:spPr>
          <a:xfrm>
            <a:off x="677509" y="4013200"/>
            <a:ext cx="8598908" cy="514248"/>
          </a:xfrm>
        </p:spPr>
        <p:txBody>
          <a:bodyPr anchor="b">
            <a:noAutofit/>
          </a:bodyPr>
          <a:lstStyle>
            <a:lvl1pPr marL="0" indent="0" latinLnBrk="0">
              <a:buFontTx/>
              <a:buNone/>
              <a:defRPr lang="el-GR" sz="2400">
                <a:solidFill>
                  <a:schemeClr val="accent1"/>
                </a:solidFill>
              </a:defRPr>
            </a:lvl1pPr>
            <a:lvl2pPr marL="457200" indent="0" latinLnBrk="0">
              <a:buFontTx/>
              <a:buNone/>
              <a:defRPr lang="el-GR"/>
            </a:lvl2pPr>
            <a:lvl3pPr marL="914400" indent="0" latinLnBrk="0">
              <a:buFontTx/>
              <a:buNone/>
              <a:defRPr lang="el-GR"/>
            </a:lvl3pPr>
            <a:lvl4pPr marL="1371600" indent="0" latinLnBrk="0">
              <a:buFontTx/>
              <a:buNone/>
              <a:defRPr lang="el-GR"/>
            </a:lvl4pPr>
            <a:lvl5pPr marL="1828800" indent="0" latinLnBrk="0">
              <a:buFontTx/>
              <a:buNone/>
              <a:defRPr lang="el-GR"/>
            </a:lvl5pPr>
          </a:lstStyle>
          <a:p>
            <a:pPr lvl="0"/>
            <a:r>
              <a:rPr lang="el-GR" smtClean="0"/>
              <a:t>Στυλ υποδείγματος κειμένου</a:t>
            </a:r>
          </a:p>
        </p:txBody>
      </p:sp>
    </p:spTree>
    <p:extLst>
      <p:ext uri="{BB962C8B-B14F-4D97-AF65-F5344CB8AC3E}">
        <p14:creationId xmlns="" xmlns:p14="http://schemas.microsoft.com/office/powerpoint/2010/main" val="170431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215080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969749" y="609600"/>
            <a:ext cx="1305083" cy="5251451"/>
          </a:xfrm>
        </p:spPr>
        <p:txBody>
          <a:bodyPr vert="eaVert" anchor="ctr"/>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677511" y="609600"/>
            <a:ext cx="7061989" cy="52514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40291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latinLnBrk="0">
              <a:defRPr lang="el-GR" sz="3600"/>
            </a:lvl1p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255628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77512" y="2700868"/>
            <a:ext cx="8598907" cy="1826581"/>
          </a:xfrm>
        </p:spPr>
        <p:txBody>
          <a:bodyPr anchor="b"/>
          <a:lstStyle>
            <a:lvl1pPr algn="l" latinLnBrk="0">
              <a:defRPr lang="el-GR" sz="4000" b="0" cap="none"/>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677512" y="4527448"/>
            <a:ext cx="8598907" cy="860400"/>
          </a:xfrm>
        </p:spPr>
        <p:txBody>
          <a:bodyPr anchor="t"/>
          <a:lstStyle>
            <a:lvl1pPr marL="0" indent="0" algn="l" latinLnBrk="0">
              <a:buNone/>
              <a:defRPr lang="el-GR" sz="2000">
                <a:solidFill>
                  <a:schemeClr val="tx1">
                    <a:lumMod val="50000"/>
                    <a:lumOff val="50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247794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περιεχομένου 2"/>
          <p:cNvSpPr>
            <a:spLocks noGrp="1"/>
          </p:cNvSpPr>
          <p:nvPr>
            <p:ph sz="half" idx="1"/>
          </p:nvPr>
        </p:nvSpPr>
        <p:spPr>
          <a:xfrm>
            <a:off x="677511" y="2160589"/>
            <a:ext cx="4185125" cy="388077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περιεχομένου 3"/>
          <p:cNvSpPr>
            <a:spLocks noGrp="1"/>
          </p:cNvSpPr>
          <p:nvPr>
            <p:ph sz="half" idx="2"/>
          </p:nvPr>
        </p:nvSpPr>
        <p:spPr>
          <a:xfrm>
            <a:off x="5091296" y="2160590"/>
            <a:ext cx="4185124" cy="388077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ημερομηνίας 4"/>
          <p:cNvSpPr>
            <a:spLocks noGrp="1"/>
          </p:cNvSpPr>
          <p:nvPr>
            <p:ph type="dt" sz="half" idx="10"/>
          </p:nvPr>
        </p:nvSpPr>
        <p:spPr/>
        <p:txBody>
          <a:bodyPr/>
          <a:lstStyle/>
          <a:p>
            <a:fld id="{FF11F0EC-4F60-4544-9956-271209A740FE}" type="datetimeFigureOut">
              <a:rPr/>
              <a:pPr/>
              <a:t>8/3/2015</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68761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latinLnBrk="0">
              <a:defRPr lang="el-GR"/>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675922" y="2160983"/>
            <a:ext cx="4186713" cy="576262"/>
          </a:xfrm>
        </p:spPr>
        <p:txBody>
          <a:bodyPr anchor="b">
            <a:noAutofit/>
          </a:bodyPr>
          <a:lstStyle>
            <a:lvl1pPr marL="0" indent="0" latinLnBrk="0">
              <a:buNone/>
              <a:defRPr lang="el-GR" sz="24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675922" y="2737246"/>
            <a:ext cx="4186713"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κειμένου 4"/>
          <p:cNvSpPr>
            <a:spLocks noGrp="1"/>
          </p:cNvSpPr>
          <p:nvPr>
            <p:ph type="body" sz="quarter" idx="3"/>
          </p:nvPr>
        </p:nvSpPr>
        <p:spPr>
          <a:xfrm>
            <a:off x="5089709" y="2160983"/>
            <a:ext cx="4186708" cy="576262"/>
          </a:xfrm>
        </p:spPr>
        <p:txBody>
          <a:bodyPr anchor="b">
            <a:noAutofit/>
          </a:bodyPr>
          <a:lstStyle>
            <a:lvl1pPr marL="0" indent="0" latinLnBrk="0">
              <a:buNone/>
              <a:defRPr lang="el-GR" sz="24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5089710" y="2737246"/>
            <a:ext cx="4186707"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fld id="{FF11F0EC-4F60-4544-9956-271209A740FE}" type="datetimeFigureOut">
              <a:rPr/>
              <a:pPr/>
              <a:t>8/3/2015</a:t>
            </a:fld>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235033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77511" y="609600"/>
            <a:ext cx="8598907" cy="1320800"/>
          </a:xfrm>
        </p:spPr>
        <p:txBody>
          <a:bodyPr/>
          <a:lstStyle/>
          <a:p>
            <a:r>
              <a:rPr lang="el-GR" smtClean="0"/>
              <a:t>Στυλ κύριου τίτλου</a:t>
            </a:r>
            <a:endParaRPr lang="el-GR"/>
          </a:p>
        </p:txBody>
      </p:sp>
      <p:sp>
        <p:nvSpPr>
          <p:cNvPr id="3" name="Σύμβολο κράτησης θέσης ημερομηνίας 2"/>
          <p:cNvSpPr>
            <a:spLocks noGrp="1"/>
          </p:cNvSpPr>
          <p:nvPr>
            <p:ph type="dt" sz="half" idx="10"/>
          </p:nvPr>
        </p:nvSpPr>
        <p:spPr/>
        <p:txBody>
          <a:bodyPr/>
          <a:lstStyle/>
          <a:p>
            <a:fld id="{FF11F0EC-4F60-4544-9956-271209A740FE}" type="datetimeFigureOut">
              <a:rPr/>
              <a:pPr/>
              <a:t>8/3/2015</a:t>
            </a:fld>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11951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fld id="{FF11F0EC-4F60-4544-9956-271209A740FE}" type="datetimeFigureOut">
              <a:rPr/>
              <a:pPr/>
              <a:t>8/3/2015</a:t>
            </a:fld>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89786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77510" y="1498604"/>
            <a:ext cx="3855532" cy="1278466"/>
          </a:xfrm>
        </p:spPr>
        <p:txBody>
          <a:bodyPr anchor="b">
            <a:normAutofit/>
          </a:bodyPr>
          <a:lstStyle>
            <a:lvl1pPr latinLnBrk="0">
              <a:defRPr lang="el-GR" sz="2000"/>
            </a:lvl1p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a:xfrm>
            <a:off x="4761701" y="514925"/>
            <a:ext cx="4514717" cy="552643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κειμένου 3"/>
          <p:cNvSpPr>
            <a:spLocks noGrp="1"/>
          </p:cNvSpPr>
          <p:nvPr>
            <p:ph type="body" sz="half" idx="2"/>
          </p:nvPr>
        </p:nvSpPr>
        <p:spPr>
          <a:xfrm>
            <a:off x="677510" y="2777069"/>
            <a:ext cx="3855532" cy="2584449"/>
          </a:xfrm>
        </p:spPr>
        <p:txBody>
          <a:bodyPr>
            <a:normAutofit/>
          </a:bodyPr>
          <a:lstStyle>
            <a:lvl1pPr marL="0" indent="0" latinLnBrk="0">
              <a:buNone/>
              <a:defRPr lang="el-GR" sz="1400"/>
            </a:lvl1pPr>
            <a:lvl2pPr marL="457063" indent="0" latinLnBrk="0">
              <a:buNone/>
              <a:defRPr lang="el-GR" sz="1400"/>
            </a:lvl2pPr>
            <a:lvl3pPr marL="914126" indent="0" latinLnBrk="0">
              <a:buNone/>
              <a:defRPr lang="el-GR" sz="1200"/>
            </a:lvl3pPr>
            <a:lvl4pPr marL="1371189" indent="0" latinLnBrk="0">
              <a:buNone/>
              <a:defRPr lang="el-GR" sz="1000"/>
            </a:lvl4pPr>
            <a:lvl5pPr marL="1828251" indent="0" latinLnBrk="0">
              <a:buNone/>
              <a:defRPr lang="el-GR" sz="1000"/>
            </a:lvl5pPr>
            <a:lvl6pPr marL="2285314" indent="0" latinLnBrk="0">
              <a:buNone/>
              <a:defRPr lang="el-GR" sz="1000"/>
            </a:lvl6pPr>
            <a:lvl7pPr marL="2742377" indent="0" latinLnBrk="0">
              <a:buNone/>
              <a:defRPr lang="el-GR" sz="1000"/>
            </a:lvl7pPr>
            <a:lvl8pPr marL="3199440" indent="0" latinLnBrk="0">
              <a:buNone/>
              <a:defRPr lang="el-GR" sz="1000"/>
            </a:lvl8pPr>
            <a:lvl9pPr marL="3656503" indent="0" latinLnBrk="0">
              <a:buNone/>
              <a:defRPr lang="el-GR" sz="10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FF11F0EC-4F60-4544-9956-271209A740FE}" type="datetimeFigureOut">
              <a:rPr/>
              <a:pPr/>
              <a:t>8/3/2015</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172162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77511" y="4800600"/>
            <a:ext cx="8598906" cy="566738"/>
          </a:xfrm>
        </p:spPr>
        <p:txBody>
          <a:bodyPr anchor="b">
            <a:normAutofit/>
          </a:bodyPr>
          <a:lstStyle>
            <a:lvl1pPr algn="l" latinLnBrk="0">
              <a:defRPr lang="el-GR" sz="2400" b="0"/>
            </a:lvl1pPr>
          </a:lstStyle>
          <a:p>
            <a:r>
              <a:rPr lang="el-GR" smtClean="0"/>
              <a:t>Στυλ κύριου τίτλου</a:t>
            </a:r>
            <a:endParaRPr lang="el-GR"/>
          </a:p>
        </p:txBody>
      </p:sp>
      <p:sp>
        <p:nvSpPr>
          <p:cNvPr id="3" name="Σύμβολο κράτησης θέσης εικόνας 2"/>
          <p:cNvSpPr>
            <a:spLocks noGrp="1" noChangeAspect="1"/>
          </p:cNvSpPr>
          <p:nvPr>
            <p:ph type="pic" idx="1"/>
          </p:nvPr>
        </p:nvSpPr>
        <p:spPr>
          <a:xfrm>
            <a:off x="677511" y="609600"/>
            <a:ext cx="8598907" cy="3845718"/>
          </a:xfrm>
        </p:spPr>
        <p:txBody>
          <a:bodyPr anchor="ctr">
            <a:normAutofit/>
          </a:bodyPr>
          <a:lstStyle>
            <a:lvl1pPr marL="0" indent="0" algn="ctr" latinLnBrk="0">
              <a:buNone/>
              <a:defRPr lang="el-GR" sz="16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4" name="Σύμβολο κράτησης θέσης κειμένου 3"/>
          <p:cNvSpPr>
            <a:spLocks noGrp="1"/>
          </p:cNvSpPr>
          <p:nvPr>
            <p:ph type="body" sz="half" idx="2"/>
          </p:nvPr>
        </p:nvSpPr>
        <p:spPr>
          <a:xfrm>
            <a:off x="677511" y="5367338"/>
            <a:ext cx="8598906" cy="674024"/>
          </a:xfrm>
        </p:spPr>
        <p:txBody>
          <a:bodyPr>
            <a:normAutofit/>
          </a:bodyPr>
          <a:lstStyle>
            <a:lvl1pPr marL="0" indent="0" latinLnBrk="0">
              <a:buNone/>
              <a:defRPr lang="el-GR" sz="12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FF11F0EC-4F60-4544-9956-271209A740FE}" type="datetimeFigureOut">
              <a:rPr/>
              <a:pPr/>
              <a:t>8/3/2015</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DEC7A5AD-5AEC-42D0-A3BE-F46B40576360}" type="slidenum">
              <a:rPr/>
              <a:pPr/>
              <a:t>‹#›</a:t>
            </a:fld>
            <a:endParaRPr lang="el-GR"/>
          </a:p>
        </p:txBody>
      </p:sp>
    </p:spTree>
    <p:extLst>
      <p:ext uri="{BB962C8B-B14F-4D97-AF65-F5344CB8AC3E}">
        <p14:creationId xmlns="" xmlns:p14="http://schemas.microsoft.com/office/powerpoint/2010/main" val="429078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cxnSp>
        <p:nvCxnSpPr>
          <p:cNvPr id="7" name="Ευθεία γραμμή σύνδεσης 6"/>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Ευθεία γραμμή σύνδεσης 7"/>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Ελεύθερη σχεδίαση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0" name="Ελεύθερη σχεδίαση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1" name="Ελεύθερη σχεδίαση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2" name="Ελεύθερη σχεδίαση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3" name="Ελεύθερη σχεδίαση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4" name="Ελεύθερη σχεδίαση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5" name="Ελεύθερη σχεδίαση 14"/>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800"/>
          </a:p>
        </p:txBody>
      </p:sp>
      <p:sp>
        <p:nvSpPr>
          <p:cNvPr id="16" name="Ελεύθερη σχεδίαση 1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l-GR" sz="1800"/>
          </a:p>
        </p:txBody>
      </p:sp>
      <p:sp>
        <p:nvSpPr>
          <p:cNvPr id="2" name="Σύμβολο κράτησης θέσης τίτλου 1"/>
          <p:cNvSpPr>
            <a:spLocks noGrp="1"/>
          </p:cNvSpPr>
          <p:nvPr>
            <p:ph type="title"/>
          </p:nvPr>
        </p:nvSpPr>
        <p:spPr>
          <a:xfrm>
            <a:off x="677511" y="609600"/>
            <a:ext cx="8598907" cy="1320800"/>
          </a:xfrm>
          <a:prstGeom prst="rect">
            <a:avLst/>
          </a:prstGeom>
        </p:spPr>
        <p:txBody>
          <a:bodyPr vert="horz" lIns="91440" tIns="45720" rIns="91440" bIns="45720" rtlCol="0" anchor="t">
            <a:normAutofit/>
          </a:bodyPr>
          <a:lstStyle/>
          <a:p>
            <a:r>
              <a:rPr lang="el-GR"/>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677511" y="2160590"/>
            <a:ext cx="8598907" cy="3880773"/>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μερομηνίας 3"/>
          <p:cNvSpPr>
            <a:spLocks noGrp="1"/>
          </p:cNvSpPr>
          <p:nvPr>
            <p:ph type="dt" sz="half" idx="2"/>
          </p:nvPr>
        </p:nvSpPr>
        <p:spPr>
          <a:xfrm>
            <a:off x="7207010" y="6041363"/>
            <a:ext cx="912177" cy="365125"/>
          </a:xfrm>
          <a:prstGeom prst="rect">
            <a:avLst/>
          </a:prstGeom>
        </p:spPr>
        <p:txBody>
          <a:bodyPr vert="horz" lIns="91440" tIns="45720" rIns="91440" bIns="45720" rtlCol="0" anchor="ctr"/>
          <a:lstStyle>
            <a:lvl1pPr algn="r" latinLnBrk="0">
              <a:defRPr lang="el-GR" sz="900">
                <a:solidFill>
                  <a:schemeClr val="tx1">
                    <a:tint val="75000"/>
                  </a:schemeClr>
                </a:solidFill>
              </a:defRPr>
            </a:lvl1pPr>
          </a:lstStyle>
          <a:p>
            <a:fld id="{FF11F0EC-4F60-4544-9956-271209A740FE}" type="datetimeFigureOut">
              <a:rPr/>
              <a:pPr/>
              <a:t>8/3/2015</a:t>
            </a:fld>
            <a:endParaRPr lang="el-GR"/>
          </a:p>
        </p:txBody>
      </p:sp>
      <p:sp>
        <p:nvSpPr>
          <p:cNvPr id="5" name="Σύμβολο κράτησης θέσης υποσέλιδου 4"/>
          <p:cNvSpPr>
            <a:spLocks noGrp="1"/>
          </p:cNvSpPr>
          <p:nvPr>
            <p:ph type="ftr" sz="quarter" idx="3"/>
          </p:nvPr>
        </p:nvSpPr>
        <p:spPr>
          <a:xfrm>
            <a:off x="677511" y="6041363"/>
            <a:ext cx="6299252" cy="365125"/>
          </a:xfrm>
          <a:prstGeom prst="rect">
            <a:avLst/>
          </a:prstGeom>
        </p:spPr>
        <p:txBody>
          <a:bodyPr vert="horz" lIns="91440" tIns="45720" rIns="91440" bIns="45720" rtlCol="0" anchor="ctr"/>
          <a:lstStyle>
            <a:lvl1pPr algn="l" latinLnBrk="0">
              <a:defRPr lang="el-GR" sz="900">
                <a:solidFill>
                  <a:schemeClr val="tx1">
                    <a:tint val="75000"/>
                  </a:schemeClr>
                </a:solidFill>
              </a:defRPr>
            </a:lvl1pPr>
          </a:lstStyle>
          <a:p>
            <a:endParaRPr lang="el-GR"/>
          </a:p>
        </p:txBody>
      </p:sp>
      <p:sp>
        <p:nvSpPr>
          <p:cNvPr id="6" name="Σύμβολο κράτησης θέσης αριθμού διαφάνειας 5"/>
          <p:cNvSpPr>
            <a:spLocks noGrp="1"/>
          </p:cNvSpPr>
          <p:nvPr>
            <p:ph type="sldNum" sz="quarter" idx="4"/>
          </p:nvPr>
        </p:nvSpPr>
        <p:spPr>
          <a:xfrm>
            <a:off x="8592901" y="6041363"/>
            <a:ext cx="683517" cy="365125"/>
          </a:xfrm>
          <a:prstGeom prst="rect">
            <a:avLst/>
          </a:prstGeom>
        </p:spPr>
        <p:txBody>
          <a:bodyPr vert="horz" lIns="91440" tIns="45720" rIns="91440" bIns="45720" rtlCol="0" anchor="ctr"/>
          <a:lstStyle>
            <a:lvl1pPr algn="r" latinLnBrk="0">
              <a:defRPr lang="el-GR" sz="900">
                <a:solidFill>
                  <a:schemeClr val="accent1"/>
                </a:solidFill>
              </a:defRPr>
            </a:lvl1pPr>
          </a:lstStyle>
          <a:p>
            <a:fld id="{DEC7A5AD-5AEC-42D0-A3BE-F46B40576360}" type="slidenum">
              <a:rPr/>
              <a:pPr/>
              <a:t>‹#›</a:t>
            </a:fld>
            <a:endParaRPr lang="el-GR"/>
          </a:p>
        </p:txBody>
      </p:sp>
    </p:spTree>
    <p:extLst>
      <p:ext uri="{BB962C8B-B14F-4D97-AF65-F5344CB8AC3E}">
        <p14:creationId xmlns="" xmlns:p14="http://schemas.microsoft.com/office/powerpoint/2010/main" val="1654197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lang="el-GR" sz="3600" kern="1200">
          <a:solidFill>
            <a:schemeClr val="accent1"/>
          </a:solidFill>
          <a:latin typeface="+mj-lt"/>
          <a:ea typeface="+mj-ea"/>
          <a:cs typeface="+mj-cs"/>
        </a:defRPr>
      </a:lvl1pPr>
      <a:lvl2pPr eaLnBrk="1" latinLnBrk="0" hangingPunct="1">
        <a:defRPr lang="el-GR">
          <a:solidFill>
            <a:schemeClr val="tx2"/>
          </a:solidFill>
        </a:defRPr>
      </a:lvl2pPr>
      <a:lvl3pPr eaLnBrk="1" latinLnBrk="0" hangingPunct="1">
        <a:defRPr lang="el-GR">
          <a:solidFill>
            <a:schemeClr val="tx2"/>
          </a:solidFill>
        </a:defRPr>
      </a:lvl3pPr>
      <a:lvl4pPr eaLnBrk="1" latinLnBrk="0" hangingPunct="1">
        <a:defRPr lang="el-GR">
          <a:solidFill>
            <a:schemeClr val="tx2"/>
          </a:solidFill>
        </a:defRPr>
      </a:lvl4pPr>
      <a:lvl5pPr eaLnBrk="1" latinLnBrk="0" hangingPunct="1">
        <a:defRPr lang="el-GR">
          <a:solidFill>
            <a:schemeClr val="tx2"/>
          </a:solidFill>
        </a:defRPr>
      </a:lvl5pPr>
      <a:lvl6pPr eaLnBrk="1" latinLnBrk="0" hangingPunct="1">
        <a:defRPr lang="el-GR">
          <a:solidFill>
            <a:schemeClr val="tx2"/>
          </a:solidFill>
        </a:defRPr>
      </a:lvl6pPr>
      <a:lvl7pPr eaLnBrk="1" latinLnBrk="0" hangingPunct="1">
        <a:defRPr lang="el-GR">
          <a:solidFill>
            <a:schemeClr val="tx2"/>
          </a:solidFill>
        </a:defRPr>
      </a:lvl7pPr>
      <a:lvl8pPr eaLnBrk="1" latinLnBrk="0" hangingPunct="1">
        <a:defRPr lang="el-GR">
          <a:solidFill>
            <a:schemeClr val="tx2"/>
          </a:solidFill>
        </a:defRPr>
      </a:lvl8pPr>
      <a:lvl9pPr eaLnBrk="1" latinLnBrk="0" hangingPunct="1">
        <a:defRPr lang="el-G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lang="el-G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lang="el-G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lang="el-G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lang="el-G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lang="el-G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lang="el-G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lang="el-G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lang="el-G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lang="el-GR" sz="1200" kern="1200">
          <a:solidFill>
            <a:schemeClr val="tx1">
              <a:lumMod val="75000"/>
              <a:lumOff val="25000"/>
            </a:schemeClr>
          </a:solidFill>
          <a:latin typeface="+mn-lt"/>
          <a:ea typeface="+mn-ea"/>
          <a:cs typeface="+mn-cs"/>
        </a:defRPr>
      </a:lvl9pPr>
    </p:bodyStyle>
    <p:otherStyle>
      <a:defPPr>
        <a:defRPr lang="el-GR"/>
      </a:defPPr>
      <a:lvl1pPr marL="0" algn="l" defTabSz="457200" rtl="0" eaLnBrk="1" latinLnBrk="0" hangingPunct="1">
        <a:defRPr lang="el-GR" sz="1800" kern="1200">
          <a:solidFill>
            <a:schemeClr val="tx1"/>
          </a:solidFill>
          <a:latin typeface="+mn-lt"/>
          <a:ea typeface="+mn-ea"/>
          <a:cs typeface="+mn-cs"/>
        </a:defRPr>
      </a:lvl1pPr>
      <a:lvl2pPr marL="457200" algn="l" defTabSz="457200" rtl="0" eaLnBrk="1" latinLnBrk="0" hangingPunct="1">
        <a:defRPr lang="el-GR" sz="1800" kern="1200">
          <a:solidFill>
            <a:schemeClr val="tx1"/>
          </a:solidFill>
          <a:latin typeface="+mn-lt"/>
          <a:ea typeface="+mn-ea"/>
          <a:cs typeface="+mn-cs"/>
        </a:defRPr>
      </a:lvl2pPr>
      <a:lvl3pPr marL="914400" algn="l" defTabSz="457200" rtl="0" eaLnBrk="1" latinLnBrk="0" hangingPunct="1">
        <a:defRPr lang="el-GR" sz="1800" kern="1200">
          <a:solidFill>
            <a:schemeClr val="tx1"/>
          </a:solidFill>
          <a:latin typeface="+mn-lt"/>
          <a:ea typeface="+mn-ea"/>
          <a:cs typeface="+mn-cs"/>
        </a:defRPr>
      </a:lvl3pPr>
      <a:lvl4pPr marL="1371600" algn="l" defTabSz="457200" rtl="0" eaLnBrk="1" latinLnBrk="0" hangingPunct="1">
        <a:defRPr lang="el-GR" sz="1800" kern="1200">
          <a:solidFill>
            <a:schemeClr val="tx1"/>
          </a:solidFill>
          <a:latin typeface="+mn-lt"/>
          <a:ea typeface="+mn-ea"/>
          <a:cs typeface="+mn-cs"/>
        </a:defRPr>
      </a:lvl4pPr>
      <a:lvl5pPr marL="1828800" algn="l" defTabSz="457200" rtl="0" eaLnBrk="1" latinLnBrk="0" hangingPunct="1">
        <a:defRPr lang="el-GR" sz="1800" kern="1200">
          <a:solidFill>
            <a:schemeClr val="tx1"/>
          </a:solidFill>
          <a:latin typeface="+mn-lt"/>
          <a:ea typeface="+mn-ea"/>
          <a:cs typeface="+mn-cs"/>
        </a:defRPr>
      </a:lvl5pPr>
      <a:lvl6pPr marL="2286000" algn="l" defTabSz="457200" rtl="0" eaLnBrk="1" latinLnBrk="0" hangingPunct="1">
        <a:defRPr lang="el-GR" sz="1800" kern="1200">
          <a:solidFill>
            <a:schemeClr val="tx1"/>
          </a:solidFill>
          <a:latin typeface="+mn-lt"/>
          <a:ea typeface="+mn-ea"/>
          <a:cs typeface="+mn-cs"/>
        </a:defRPr>
      </a:lvl6pPr>
      <a:lvl7pPr marL="2743200" algn="l" defTabSz="457200" rtl="0" eaLnBrk="1" latinLnBrk="0" hangingPunct="1">
        <a:defRPr lang="el-GR" sz="1800" kern="1200">
          <a:solidFill>
            <a:schemeClr val="tx1"/>
          </a:solidFill>
          <a:latin typeface="+mn-lt"/>
          <a:ea typeface="+mn-ea"/>
          <a:cs typeface="+mn-cs"/>
        </a:defRPr>
      </a:lvl7pPr>
      <a:lvl8pPr marL="3200400" algn="l" defTabSz="457200" rtl="0" eaLnBrk="1" latinLnBrk="0" hangingPunct="1">
        <a:defRPr lang="el-GR" sz="1800" kern="1200">
          <a:solidFill>
            <a:schemeClr val="tx1"/>
          </a:solidFill>
          <a:latin typeface="+mn-lt"/>
          <a:ea typeface="+mn-ea"/>
          <a:cs typeface="+mn-cs"/>
        </a:defRPr>
      </a:lvl8pPr>
      <a:lvl9pPr marL="3657600" algn="l" defTabSz="4572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hp\Downloads\A%20Beautiful%20Piano%20Piece%20-%20A%20Waltz%20to%20Remember%20-%20Jervy%20Hou.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Ορθογώνιο 8"/>
          <p:cNvSpPr>
            <a:spLocks noGrp="1" noChangeArrowheads="1"/>
          </p:cNvSpPr>
          <p:nvPr>
            <p:ph type="ctrTitle"/>
          </p:nvPr>
        </p:nvSpPr>
        <p:spPr>
          <a:xfrm>
            <a:off x="1534353" y="510988"/>
            <a:ext cx="7768959" cy="1975065"/>
          </a:xfrm>
        </p:spPr>
        <p:txBody>
          <a:bodyPr/>
          <a:lstStyle/>
          <a:p>
            <a:pPr algn="ctr"/>
            <a:r>
              <a:rPr lang="el-GR" sz="6600" b="1" i="1" dirty="0" smtClean="0">
                <a:effectLst>
                  <a:outerShdw blurRad="38100" dist="38100" dir="2700000" algn="tl">
                    <a:srgbClr val="000000">
                      <a:alpha val="43137"/>
                    </a:srgbClr>
                  </a:outerShdw>
                </a:effectLst>
                <a:latin typeface="Segoe UI" pitchFamily="34" charset="0"/>
                <a:cs typeface="Segoe UI" pitchFamily="34" charset="0"/>
              </a:rPr>
              <a:t>Ο ΠΡΟΦΗΤΗΣ ΗΛΙΑΣ </a:t>
            </a:r>
            <a:endParaRPr lang="el-GR" sz="6600" b="1" i="1" dirty="0">
              <a:effectLst>
                <a:outerShdw blurRad="38100" dist="38100" dir="2700000" algn="tl">
                  <a:srgbClr val="000000">
                    <a:alpha val="43137"/>
                  </a:srgbClr>
                </a:outerShdw>
              </a:effectLst>
              <a:latin typeface="Segoe UI" pitchFamily="34" charset="0"/>
              <a:cs typeface="Segoe UI" pitchFamily="34" charset="0"/>
            </a:endParaRPr>
          </a:p>
        </p:txBody>
      </p:sp>
      <p:sp>
        <p:nvSpPr>
          <p:cNvPr id="89097" name="Ορθογώνιο 9"/>
          <p:cNvSpPr>
            <a:spLocks noGrp="1" noChangeArrowheads="1"/>
          </p:cNvSpPr>
          <p:nvPr>
            <p:ph type="subTitle" idx="1"/>
          </p:nvPr>
        </p:nvSpPr>
        <p:spPr>
          <a:xfrm>
            <a:off x="1494010" y="2581835"/>
            <a:ext cx="7768959" cy="4074459"/>
          </a:xfrm>
        </p:spPr>
        <p:txBody>
          <a:bodyPr>
            <a:normAutofit/>
          </a:bodyPr>
          <a:lstStyle/>
          <a:p>
            <a:pPr algn="l">
              <a:lnSpc>
                <a:spcPts val="2100"/>
              </a:lnSpc>
            </a:pPr>
            <a:r>
              <a:rPr lang="el-GR" sz="2200" b="1" dirty="0" smtClean="0">
                <a:effectLst>
                  <a:outerShdw blurRad="38100" dist="38100" dir="2700000" algn="tl">
                    <a:srgbClr val="000000">
                      <a:alpha val="43137"/>
                    </a:srgbClr>
                  </a:outerShdw>
                </a:effectLst>
              </a:rPr>
              <a:t>ΠΡΟΤΥΠΟ ΠΕΙΡΑΜΑΤΙΚΟ ΓΥΜΝΑΣΙΟ ΕΥΑΓΓΕΛΙΚΗΣ ΣΧΟΛΗΣ ΣΜΥΡΝΗΣ</a:t>
            </a:r>
          </a:p>
          <a:p>
            <a:pPr algn="l">
              <a:lnSpc>
                <a:spcPts val="2100"/>
              </a:lnSpc>
            </a:pPr>
            <a:r>
              <a:rPr lang="el-GR" sz="2200" b="1" dirty="0" smtClean="0">
                <a:effectLst>
                  <a:outerShdw blurRad="38100" dist="38100" dir="2700000" algn="tl">
                    <a:srgbClr val="000000">
                      <a:alpha val="43137"/>
                    </a:srgbClr>
                  </a:outerShdw>
                </a:effectLst>
              </a:rPr>
              <a:t>Τμήμα: </a:t>
            </a:r>
            <a:r>
              <a:rPr lang="el-GR" sz="2200" i="1" dirty="0" smtClean="0">
                <a:effectLst>
                  <a:outerShdw blurRad="38100" dist="38100" dir="2700000" algn="tl">
                    <a:srgbClr val="000000">
                      <a:alpha val="43137"/>
                    </a:srgbClr>
                  </a:outerShdw>
                </a:effectLst>
              </a:rPr>
              <a:t>Α2</a:t>
            </a:r>
            <a:r>
              <a:rPr lang="el-GR" sz="2200" dirty="0" smtClean="0">
                <a:effectLst>
                  <a:outerShdw blurRad="38100" dist="38100" dir="2700000" algn="tl">
                    <a:srgbClr val="000000">
                      <a:alpha val="43137"/>
                    </a:srgbClr>
                  </a:outerShdw>
                </a:effectLst>
              </a:rPr>
              <a:t>’</a:t>
            </a:r>
          </a:p>
          <a:p>
            <a:pPr algn="l">
              <a:lnSpc>
                <a:spcPts val="2100"/>
              </a:lnSpc>
            </a:pPr>
            <a:r>
              <a:rPr lang="el-GR" sz="2200" b="1" dirty="0" smtClean="0">
                <a:effectLst>
                  <a:outerShdw blurRad="38100" dist="38100" dir="2700000" algn="tl">
                    <a:srgbClr val="000000">
                      <a:alpha val="43137"/>
                    </a:srgbClr>
                  </a:outerShdw>
                </a:effectLst>
              </a:rPr>
              <a:t>Σχολικό έτος: </a:t>
            </a:r>
            <a:r>
              <a:rPr lang="el-GR" sz="2200" i="1" dirty="0" smtClean="0">
                <a:effectLst>
                  <a:outerShdw blurRad="38100" dist="38100" dir="2700000" algn="tl">
                    <a:srgbClr val="000000">
                      <a:alpha val="43137"/>
                    </a:srgbClr>
                  </a:outerShdw>
                </a:effectLst>
              </a:rPr>
              <a:t>2014-2015</a:t>
            </a:r>
          </a:p>
          <a:p>
            <a:pPr algn="l">
              <a:lnSpc>
                <a:spcPts val="2100"/>
              </a:lnSpc>
            </a:pPr>
            <a:r>
              <a:rPr lang="el-GR" sz="2200" b="1" dirty="0" smtClean="0">
                <a:effectLst>
                  <a:outerShdw blurRad="38100" dist="38100" dir="2700000" algn="tl">
                    <a:srgbClr val="000000">
                      <a:alpha val="43137"/>
                    </a:srgbClr>
                  </a:outerShdw>
                </a:effectLst>
              </a:rPr>
              <a:t>Εργασία: </a:t>
            </a:r>
            <a:r>
              <a:rPr lang="el-GR" sz="2200" i="1" dirty="0" smtClean="0">
                <a:effectLst>
                  <a:outerShdw blurRad="38100" dist="38100" dir="2700000" algn="tl">
                    <a:srgbClr val="000000">
                      <a:alpha val="43137"/>
                    </a:srgbClr>
                  </a:outerShdw>
                </a:effectLst>
              </a:rPr>
              <a:t>Εργασία στην Τάξη 9, σελ. 96 και Επιλέγω και πραγματοποιώ 2,σελ. 97 </a:t>
            </a:r>
            <a:endParaRPr lang="el-GR" sz="2200" i="1" dirty="0" smtClean="0">
              <a:effectLst>
                <a:outerShdw blurRad="38100" dist="38100" dir="2700000" algn="tl">
                  <a:srgbClr val="000000">
                    <a:alpha val="43137"/>
                  </a:srgbClr>
                </a:outerShdw>
              </a:effectLst>
            </a:endParaRPr>
          </a:p>
          <a:p>
            <a:pPr algn="l">
              <a:lnSpc>
                <a:spcPts val="2100"/>
              </a:lnSpc>
            </a:pPr>
            <a:r>
              <a:rPr lang="el-GR" sz="2200" b="1" dirty="0" smtClean="0">
                <a:effectLst>
                  <a:outerShdw blurRad="38100" dist="38100" dir="2700000" algn="tl">
                    <a:srgbClr val="000000">
                      <a:alpha val="43137"/>
                    </a:srgbClr>
                  </a:outerShdw>
                </a:effectLst>
              </a:rPr>
              <a:t>Επιμέλεια:</a:t>
            </a:r>
          </a:p>
          <a:p>
            <a:pPr algn="l">
              <a:lnSpc>
                <a:spcPts val="2100"/>
              </a:lnSpc>
            </a:pPr>
            <a:r>
              <a:rPr lang="el-GR" sz="2200" b="1" dirty="0" smtClean="0">
                <a:effectLst>
                  <a:outerShdw blurRad="38100" dist="38100" dir="2700000" algn="tl">
                    <a:srgbClr val="000000">
                      <a:alpha val="43137"/>
                    </a:srgbClr>
                  </a:outerShdw>
                </a:effectLst>
              </a:rPr>
              <a:t>Ομάδα: </a:t>
            </a:r>
            <a:r>
              <a:rPr lang="el-GR" sz="2200" i="1" dirty="0" smtClean="0">
                <a:effectLst>
                  <a:outerShdw blurRad="38100" dist="38100" dir="2700000" algn="tl">
                    <a:srgbClr val="000000">
                      <a:alpha val="43137"/>
                    </a:srgbClr>
                  </a:outerShdw>
                </a:effectLst>
              </a:rPr>
              <a:t>Οι Κριτές</a:t>
            </a:r>
            <a:endParaRPr lang="el-GR" sz="2200" b="1" i="1" spc="600" dirty="0" smtClean="0">
              <a:effectLst>
                <a:outerShdw blurRad="38100" dist="38100" dir="2700000" algn="tl">
                  <a:srgbClr val="000000">
                    <a:alpha val="43137"/>
                  </a:srgbClr>
                </a:outerShdw>
              </a:effectLst>
            </a:endParaRPr>
          </a:p>
          <a:p>
            <a:pPr algn="l">
              <a:lnSpc>
                <a:spcPts val="2100"/>
              </a:lnSpc>
            </a:pPr>
            <a:r>
              <a:rPr lang="el-GR" sz="2200" b="1" dirty="0" smtClean="0">
                <a:effectLst>
                  <a:outerShdw blurRad="38100" dist="38100" dir="2700000" algn="tl">
                    <a:srgbClr val="000000">
                      <a:alpha val="43137"/>
                    </a:srgbClr>
                  </a:outerShdw>
                </a:effectLst>
              </a:rPr>
              <a:t>Συμμετέχοντες: </a:t>
            </a:r>
            <a:r>
              <a:rPr lang="el-GR" sz="2200" i="1" dirty="0" smtClean="0">
                <a:effectLst>
                  <a:outerShdw blurRad="38100" dist="38100" dir="2700000" algn="tl">
                    <a:srgbClr val="000000">
                      <a:alpha val="43137"/>
                    </a:srgbClr>
                  </a:outerShdw>
                </a:effectLst>
              </a:rPr>
              <a:t>Καραγιάννη </a:t>
            </a:r>
            <a:r>
              <a:rPr lang="el-GR" sz="2200" i="1" dirty="0" smtClean="0">
                <a:effectLst>
                  <a:outerShdw blurRad="38100" dist="38100" dir="2700000" algn="tl">
                    <a:srgbClr val="000000">
                      <a:alpha val="43137"/>
                    </a:srgbClr>
                  </a:outerShdw>
                </a:effectLst>
              </a:rPr>
              <a:t>Ελένη, Καρνάρου Χριστίνα, </a:t>
            </a:r>
            <a:r>
              <a:rPr lang="el-GR" sz="2200" i="1" dirty="0" smtClean="0">
                <a:effectLst>
                  <a:outerShdw blurRad="38100" dist="38100" dir="2700000" algn="tl">
                    <a:srgbClr val="000000">
                      <a:alpha val="43137"/>
                    </a:srgbClr>
                  </a:outerShdw>
                </a:effectLst>
              </a:rPr>
              <a:t>Κλάδη-</a:t>
            </a:r>
            <a:r>
              <a:rPr lang="el-GR" sz="2200" i="1" dirty="0" err="1" smtClean="0">
                <a:effectLst>
                  <a:outerShdw blurRad="38100" dist="38100" dir="2700000" algn="tl">
                    <a:srgbClr val="000000">
                      <a:alpha val="43137"/>
                    </a:srgbClr>
                  </a:outerShdw>
                </a:effectLst>
              </a:rPr>
              <a:t>Μόρφη</a:t>
            </a:r>
            <a:r>
              <a:rPr lang="el-GR" sz="2200" i="1" dirty="0" smtClean="0">
                <a:effectLst>
                  <a:outerShdw blurRad="38100" dist="38100" dir="2700000" algn="tl">
                    <a:srgbClr val="000000">
                      <a:alpha val="43137"/>
                    </a:srgbClr>
                  </a:outerShdw>
                </a:effectLst>
              </a:rPr>
              <a:t> </a:t>
            </a:r>
            <a:r>
              <a:rPr lang="el-GR" sz="2200" i="1" dirty="0" smtClean="0">
                <a:effectLst>
                  <a:outerShdw blurRad="38100" dist="38100" dir="2700000" algn="tl">
                    <a:srgbClr val="000000">
                      <a:alpha val="43137"/>
                    </a:srgbClr>
                  </a:outerShdw>
                </a:effectLst>
              </a:rPr>
              <a:t>Όλγα, Μαρασλίδου Δανάη, Μίρκου Μαρίνα</a:t>
            </a:r>
          </a:p>
          <a:p>
            <a:pPr algn="l">
              <a:lnSpc>
                <a:spcPts val="2100"/>
              </a:lnSpc>
            </a:pPr>
            <a:r>
              <a:rPr lang="el-GR" sz="2200" b="1" dirty="0" smtClean="0">
                <a:effectLst>
                  <a:outerShdw blurRad="38100" dist="38100" dir="2700000" algn="tl">
                    <a:srgbClr val="000000">
                      <a:alpha val="43137"/>
                    </a:srgbClr>
                  </a:outerShdw>
                </a:effectLst>
              </a:rPr>
              <a:t>Υπεύθυνος </a:t>
            </a:r>
            <a:r>
              <a:rPr lang="el-GR" sz="2200" b="1" dirty="0" smtClean="0">
                <a:effectLst>
                  <a:outerShdw blurRad="38100" dist="38100" dir="2700000" algn="tl">
                    <a:srgbClr val="000000">
                      <a:alpha val="43137"/>
                    </a:srgbClr>
                  </a:outerShdw>
                </a:effectLst>
              </a:rPr>
              <a:t>Καθηγητής: </a:t>
            </a:r>
            <a:r>
              <a:rPr lang="el-GR" sz="2200" i="1" dirty="0" smtClean="0">
                <a:effectLst>
                  <a:outerShdw blurRad="38100" dist="38100" dir="2700000" algn="tl">
                    <a:srgbClr val="000000">
                      <a:alpha val="43137"/>
                    </a:srgbClr>
                  </a:outerShdw>
                </a:effectLst>
              </a:rPr>
              <a:t>Γ.</a:t>
            </a:r>
            <a:r>
              <a:rPr lang="en-US" sz="2200" i="1" dirty="0" smtClean="0">
                <a:effectLst>
                  <a:outerShdw blurRad="38100" dist="38100" dir="2700000" algn="tl">
                    <a:srgbClr val="000000">
                      <a:alpha val="43137"/>
                    </a:srgbClr>
                  </a:outerShdw>
                </a:effectLst>
              </a:rPr>
              <a:t> </a:t>
            </a:r>
            <a:r>
              <a:rPr lang="el-GR" sz="2200" i="1" dirty="0" smtClean="0">
                <a:effectLst>
                  <a:outerShdw blurRad="38100" dist="38100" dir="2700000" algn="tl">
                    <a:srgbClr val="000000">
                      <a:alpha val="43137"/>
                    </a:srgbClr>
                  </a:outerShdw>
                </a:effectLst>
              </a:rPr>
              <a:t>Καπετανάκης</a:t>
            </a:r>
            <a:endParaRPr lang="el-GR" sz="2200" i="1" dirty="0">
              <a:effectLst>
                <a:outerShdw blurRad="38100" dist="38100" dir="2700000" algn="tl">
                  <a:srgbClr val="000000">
                    <a:alpha val="43137"/>
                  </a:srgbClr>
                </a:outerShdw>
              </a:effectLst>
            </a:endParaRPr>
          </a:p>
        </p:txBody>
      </p:sp>
      <p:pic>
        <p:nvPicPr>
          <p:cNvPr id="4" name="A Beautiful Piano Piece - A Waltz to Remember - Jervy Hou.mp3">
            <a:hlinkClick r:id="" action="ppaction://media"/>
          </p:cNvPr>
          <p:cNvPicPr>
            <a:picLocks noRot="1" noChangeAspect="1"/>
          </p:cNvPicPr>
          <p:nvPr>
            <a:audioFile r:link="rId1"/>
          </p:nvPr>
        </p:nvPicPr>
        <p:blipFill>
          <a:blip r:embed="rId3" cstate="print"/>
          <a:stretch>
            <a:fillRect/>
          </a:stretch>
        </p:blipFill>
        <p:spPr>
          <a:xfrm>
            <a:off x="8216153" y="788894"/>
            <a:ext cx="304800" cy="304800"/>
          </a:xfrm>
          <a:prstGeom prst="rect">
            <a:avLst/>
          </a:prstGeom>
        </p:spPr>
      </p:pic>
    </p:spTree>
    <p:extLst>
      <p:ext uri="{BB962C8B-B14F-4D97-AF65-F5344CB8AC3E}">
        <p14:creationId xmlns="" xmlns:p14="http://schemas.microsoft.com/office/powerpoint/2010/main" val="238795091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89096"/>
                                        </p:tgtEl>
                                        <p:attrNameLst>
                                          <p:attrName>style.visibility</p:attrName>
                                        </p:attrNameLst>
                                      </p:cBhvr>
                                      <p:to>
                                        <p:strVal val="visible"/>
                                      </p:to>
                                    </p:set>
                                    <p:anim calcmode="discrete" valueType="clr">
                                      <p:cBhvr override="childStyle">
                                        <p:cTn id="11" dur="80"/>
                                        <p:tgtEl>
                                          <p:spTgt spid="8909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9096"/>
                                        </p:tgtEl>
                                        <p:attrNameLst>
                                          <p:attrName>fillcolor</p:attrName>
                                        </p:attrNameLst>
                                      </p:cBhvr>
                                      <p:tavLst>
                                        <p:tav tm="0">
                                          <p:val>
                                            <p:clrVal>
                                              <a:schemeClr val="accent2"/>
                                            </p:clrVal>
                                          </p:val>
                                        </p:tav>
                                        <p:tav tm="50000">
                                          <p:val>
                                            <p:clrVal>
                                              <a:schemeClr val="hlink"/>
                                            </p:clrVal>
                                          </p:val>
                                        </p:tav>
                                      </p:tavLst>
                                    </p:anim>
                                    <p:set>
                                      <p:cBhvr>
                                        <p:cTn id="13" dur="80"/>
                                        <p:tgtEl>
                                          <p:spTgt spid="8909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9097">
                                            <p:txEl>
                                              <p:pRg st="0" end="0"/>
                                            </p:txEl>
                                          </p:spTgt>
                                        </p:tgtEl>
                                        <p:attrNameLst>
                                          <p:attrName>style.visibility</p:attrName>
                                        </p:attrNameLst>
                                      </p:cBhvr>
                                      <p:to>
                                        <p:strVal val="visible"/>
                                      </p:to>
                                    </p:set>
                                    <p:anim calcmode="discrete" valueType="clr">
                                      <p:cBhvr override="childStyle">
                                        <p:cTn id="18" dur="80"/>
                                        <p:tgtEl>
                                          <p:spTgt spid="890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909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8909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9097">
                                            <p:txEl>
                                              <p:pRg st="1" end="1"/>
                                            </p:txEl>
                                          </p:spTgt>
                                        </p:tgtEl>
                                        <p:attrNameLst>
                                          <p:attrName>style.visibility</p:attrName>
                                        </p:attrNameLst>
                                      </p:cBhvr>
                                      <p:to>
                                        <p:strVal val="visible"/>
                                      </p:to>
                                    </p:set>
                                    <p:anim calcmode="discrete" valueType="clr">
                                      <p:cBhvr override="childStyle">
                                        <p:cTn id="25" dur="80"/>
                                        <p:tgtEl>
                                          <p:spTgt spid="8909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9097">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9097">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89097">
                                            <p:txEl>
                                              <p:pRg st="2" end="2"/>
                                            </p:txEl>
                                          </p:spTgt>
                                        </p:tgtEl>
                                        <p:attrNameLst>
                                          <p:attrName>style.visibility</p:attrName>
                                        </p:attrNameLst>
                                      </p:cBhvr>
                                      <p:to>
                                        <p:strVal val="visible"/>
                                      </p:to>
                                    </p:set>
                                    <p:anim calcmode="discrete" valueType="clr">
                                      <p:cBhvr override="childStyle">
                                        <p:cTn id="32" dur="80"/>
                                        <p:tgtEl>
                                          <p:spTgt spid="8909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9097">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89097">
                                            <p:txEl>
                                              <p:p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89097">
                                            <p:txEl>
                                              <p:pRg st="3" end="3"/>
                                            </p:txEl>
                                          </p:spTgt>
                                        </p:tgtEl>
                                        <p:attrNameLst>
                                          <p:attrName>style.visibility</p:attrName>
                                        </p:attrNameLst>
                                      </p:cBhvr>
                                      <p:to>
                                        <p:strVal val="visible"/>
                                      </p:to>
                                    </p:set>
                                    <p:anim calcmode="discrete" valueType="clr">
                                      <p:cBhvr override="childStyle">
                                        <p:cTn id="39" dur="80"/>
                                        <p:tgtEl>
                                          <p:spTgt spid="8909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89097">
                                            <p:txEl>
                                              <p:p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89097">
                                            <p:txEl>
                                              <p:pRg st="3" end="3"/>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89097">
                                            <p:txEl>
                                              <p:pRg st="4" end="4"/>
                                            </p:txEl>
                                          </p:spTgt>
                                        </p:tgtEl>
                                        <p:attrNameLst>
                                          <p:attrName>style.visibility</p:attrName>
                                        </p:attrNameLst>
                                      </p:cBhvr>
                                      <p:to>
                                        <p:strVal val="visible"/>
                                      </p:to>
                                    </p:set>
                                    <p:anim calcmode="discrete" valueType="clr">
                                      <p:cBhvr override="childStyle">
                                        <p:cTn id="46" dur="80"/>
                                        <p:tgtEl>
                                          <p:spTgt spid="8909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9097">
                                            <p:txEl>
                                              <p:pRg st="4" end="4"/>
                                            </p:txEl>
                                          </p:spTgt>
                                        </p:tgtEl>
                                        <p:attrNameLst>
                                          <p:attrName>fillcolor</p:attrName>
                                        </p:attrNameLst>
                                      </p:cBhvr>
                                      <p:tavLst>
                                        <p:tav tm="0">
                                          <p:val>
                                            <p:clrVal>
                                              <a:schemeClr val="accent2"/>
                                            </p:clrVal>
                                          </p:val>
                                        </p:tav>
                                        <p:tav tm="50000">
                                          <p:val>
                                            <p:clrVal>
                                              <a:schemeClr val="hlink"/>
                                            </p:clrVal>
                                          </p:val>
                                        </p:tav>
                                      </p:tavLst>
                                    </p:anim>
                                    <p:set>
                                      <p:cBhvr>
                                        <p:cTn id="48" dur="80"/>
                                        <p:tgtEl>
                                          <p:spTgt spid="89097">
                                            <p:txEl>
                                              <p:pRg st="4" end="4"/>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89097">
                                            <p:txEl>
                                              <p:pRg st="5" end="5"/>
                                            </p:txEl>
                                          </p:spTgt>
                                        </p:tgtEl>
                                        <p:attrNameLst>
                                          <p:attrName>style.visibility</p:attrName>
                                        </p:attrNameLst>
                                      </p:cBhvr>
                                      <p:to>
                                        <p:strVal val="visible"/>
                                      </p:to>
                                    </p:set>
                                    <p:anim calcmode="discrete" valueType="clr">
                                      <p:cBhvr override="childStyle">
                                        <p:cTn id="53" dur="80"/>
                                        <p:tgtEl>
                                          <p:spTgt spid="8909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89097">
                                            <p:txEl>
                                              <p:pRg st="5" end="5"/>
                                            </p:txEl>
                                          </p:spTgt>
                                        </p:tgtEl>
                                        <p:attrNameLst>
                                          <p:attrName>fillcolor</p:attrName>
                                        </p:attrNameLst>
                                      </p:cBhvr>
                                      <p:tavLst>
                                        <p:tav tm="0">
                                          <p:val>
                                            <p:clrVal>
                                              <a:schemeClr val="accent2"/>
                                            </p:clrVal>
                                          </p:val>
                                        </p:tav>
                                        <p:tav tm="50000">
                                          <p:val>
                                            <p:clrVal>
                                              <a:schemeClr val="hlink"/>
                                            </p:clrVal>
                                          </p:val>
                                        </p:tav>
                                      </p:tavLst>
                                    </p:anim>
                                    <p:set>
                                      <p:cBhvr>
                                        <p:cTn id="55" dur="80"/>
                                        <p:tgtEl>
                                          <p:spTgt spid="89097">
                                            <p:txEl>
                                              <p:pRg st="5" end="5"/>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89097">
                                            <p:txEl>
                                              <p:pRg st="6" end="6"/>
                                            </p:txEl>
                                          </p:spTgt>
                                        </p:tgtEl>
                                        <p:attrNameLst>
                                          <p:attrName>style.visibility</p:attrName>
                                        </p:attrNameLst>
                                      </p:cBhvr>
                                      <p:to>
                                        <p:strVal val="visible"/>
                                      </p:to>
                                    </p:set>
                                    <p:anim calcmode="discrete" valueType="clr">
                                      <p:cBhvr override="childStyle">
                                        <p:cTn id="60" dur="80"/>
                                        <p:tgtEl>
                                          <p:spTgt spid="8909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89097">
                                            <p:txEl>
                                              <p:pRg st="6" end="6"/>
                                            </p:txEl>
                                          </p:spTgt>
                                        </p:tgtEl>
                                        <p:attrNameLst>
                                          <p:attrName>fillcolor</p:attrName>
                                        </p:attrNameLst>
                                      </p:cBhvr>
                                      <p:tavLst>
                                        <p:tav tm="0">
                                          <p:val>
                                            <p:clrVal>
                                              <a:schemeClr val="accent2"/>
                                            </p:clrVal>
                                          </p:val>
                                        </p:tav>
                                        <p:tav tm="50000">
                                          <p:val>
                                            <p:clrVal>
                                              <a:schemeClr val="hlink"/>
                                            </p:clrVal>
                                          </p:val>
                                        </p:tav>
                                      </p:tavLst>
                                    </p:anim>
                                    <p:set>
                                      <p:cBhvr>
                                        <p:cTn id="62" dur="80"/>
                                        <p:tgtEl>
                                          <p:spTgt spid="89097">
                                            <p:txEl>
                                              <p:pRg st="6" end="6"/>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89097">
                                            <p:txEl>
                                              <p:pRg st="7" end="7"/>
                                            </p:txEl>
                                          </p:spTgt>
                                        </p:tgtEl>
                                        <p:attrNameLst>
                                          <p:attrName>style.visibility</p:attrName>
                                        </p:attrNameLst>
                                      </p:cBhvr>
                                      <p:to>
                                        <p:strVal val="visible"/>
                                      </p:to>
                                    </p:set>
                                    <p:anim calcmode="discrete" valueType="clr">
                                      <p:cBhvr override="childStyle">
                                        <p:cTn id="67" dur="80"/>
                                        <p:tgtEl>
                                          <p:spTgt spid="8909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89097">
                                            <p:txEl>
                                              <p:pRg st="7" end="7"/>
                                            </p:txEl>
                                          </p:spTgt>
                                        </p:tgtEl>
                                        <p:attrNameLst>
                                          <p:attrName>fillcolor</p:attrName>
                                        </p:attrNameLst>
                                      </p:cBhvr>
                                      <p:tavLst>
                                        <p:tav tm="0">
                                          <p:val>
                                            <p:clrVal>
                                              <a:schemeClr val="accent2"/>
                                            </p:clrVal>
                                          </p:val>
                                        </p:tav>
                                        <p:tav tm="50000">
                                          <p:val>
                                            <p:clrVal>
                                              <a:schemeClr val="hlink"/>
                                            </p:clrVal>
                                          </p:val>
                                        </p:tav>
                                      </p:tavLst>
                                    </p:anim>
                                    <p:set>
                                      <p:cBhvr>
                                        <p:cTn id="69" dur="80"/>
                                        <p:tgtEl>
                                          <p:spTgt spid="8909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70"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89096" grpId="0"/>
      <p:bldP spid="8909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3269" y="731037"/>
            <a:ext cx="8598907" cy="2240764"/>
          </a:xfrm>
        </p:spPr>
        <p:txBody>
          <a:bodyPr>
            <a:normAutofit lnSpcReduction="10000"/>
          </a:bodyPr>
          <a:lstStyle/>
          <a:p>
            <a:pPr marL="0" indent="0">
              <a:buNone/>
            </a:pPr>
            <a:r>
              <a:rPr lang="el-GR" sz="2400" dirty="0" smtClean="0">
                <a:effectLst>
                  <a:outerShdw blurRad="38100" dist="38100" dir="2700000" algn="tl">
                    <a:srgbClr val="000000">
                      <a:alpha val="43137"/>
                    </a:srgbClr>
                  </a:outerShdw>
                </a:effectLst>
                <a:latin typeface="Segoe UI" pitchFamily="34" charset="0"/>
                <a:cs typeface="Segoe UI" pitchFamily="34" charset="0"/>
              </a:rPr>
              <a:t>Την ημέρα αυτή ήταν παλαιότερα αρκετά διαδεδομένες, ιδίως στην Θράκη, οι ζωοθυσίες, οι οποίες είχαν πάνδημο χαρακτήρα, δηλαδή τελούνταν από όλους και θεωρούνταν ωφέλιμες για την κοινότητα. Πολλές, μάλιστα, παραδόσεις κάνουν λόγο για θεόσταλτο ελάφι, που ερχόταν να θυσιαστεί οικειοθελώς.</a:t>
            </a:r>
            <a:endParaRPr lang="el-GR" sz="2400" dirty="0">
              <a:effectLst>
                <a:outerShdw blurRad="38100" dist="38100" dir="2700000" algn="tl">
                  <a:srgbClr val="000000">
                    <a:alpha val="43137"/>
                  </a:srgbClr>
                </a:outerShdw>
              </a:effectLst>
              <a:latin typeface="Segoe UI" pitchFamily="34" charset="0"/>
              <a:cs typeface="Segoe U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7600" y="2594221"/>
            <a:ext cx="2864223" cy="3994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4672701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4)">
                                      <p:cBhvr>
                                        <p:cTn id="12"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38149" y="610634"/>
            <a:ext cx="8598907" cy="1890519"/>
          </a:xfrm>
        </p:spPr>
        <p:txBody>
          <a:bodyPr>
            <a:noAutofit/>
          </a:bodyPr>
          <a:lstStyle/>
          <a:p>
            <a:pPr algn="ctr"/>
            <a:r>
              <a:rPr lang="el-GR" sz="9600" b="1" i="1" dirty="0" smtClean="0">
                <a:effectLst>
                  <a:outerShdw blurRad="38100" dist="38100" dir="2700000" algn="tl">
                    <a:srgbClr val="000000">
                      <a:alpha val="43137"/>
                    </a:srgbClr>
                  </a:outerShdw>
                </a:effectLst>
              </a:rPr>
              <a:t>!!!ΤΕΛΟΣ!!!</a:t>
            </a:r>
            <a:r>
              <a:rPr lang="el-GR" sz="9600" i="1" u="sng" dirty="0" smtClean="0"/>
              <a:t/>
            </a:r>
            <a:br>
              <a:rPr lang="el-GR" sz="9600" i="1" u="sng" dirty="0" smtClean="0"/>
            </a:br>
            <a:r>
              <a:rPr lang="el-GR" sz="6600" i="1" u="sng" dirty="0" smtClean="0"/>
              <a:t/>
            </a:r>
            <a:br>
              <a:rPr lang="el-GR" sz="6600" i="1" u="sng" dirty="0" smtClean="0"/>
            </a:br>
            <a:endParaRPr lang="el-GR" sz="6600" i="1" dirty="0">
              <a:effectLst>
                <a:outerShdw blurRad="38100" dist="38100" dir="2700000" algn="tl">
                  <a:srgbClr val="000000">
                    <a:alpha val="43137"/>
                  </a:srgbClr>
                </a:outerShdw>
              </a:effectLst>
            </a:endParaRPr>
          </a:p>
        </p:txBody>
      </p:sp>
      <p:sp>
        <p:nvSpPr>
          <p:cNvPr id="3" name="2 - TextBox"/>
          <p:cNvSpPr txBox="1"/>
          <p:nvPr/>
        </p:nvSpPr>
        <p:spPr>
          <a:xfrm>
            <a:off x="282388" y="2514599"/>
            <a:ext cx="8485094" cy="2862322"/>
          </a:xfrm>
          <a:prstGeom prst="rect">
            <a:avLst/>
          </a:prstGeom>
          <a:noFill/>
        </p:spPr>
        <p:txBody>
          <a:bodyPr wrap="square" rtlCol="0">
            <a:spAutoFit/>
          </a:bodyPr>
          <a:lstStyle/>
          <a:p>
            <a:r>
              <a:rPr lang="el-GR" sz="6000" b="1" i="1" dirty="0" smtClean="0">
                <a:solidFill>
                  <a:schemeClr val="accent1">
                    <a:lumMod val="75000"/>
                  </a:schemeClr>
                </a:solidFill>
                <a:effectLst>
                  <a:outerShdw blurRad="38100" dist="38100" dir="2700000" algn="tl">
                    <a:srgbClr val="000000">
                      <a:alpha val="43137"/>
                    </a:srgbClr>
                  </a:outerShdw>
                </a:effectLst>
              </a:rPr>
              <a:t>ΣΑΣ ΕΥΧΑΡΙΣΤΟΥΜΕ ΓΙΑ ΤΗΝ ΠΡΟΣΟΧΗ ΣΑΣ!!!</a:t>
            </a:r>
            <a:endParaRPr lang="el-GR" sz="6000" b="1" dirty="0">
              <a:solidFill>
                <a:schemeClr val="accent1">
                  <a:lumMod val="75000"/>
                </a:schemeClr>
              </a:solidFill>
            </a:endParaRPr>
          </a:p>
        </p:txBody>
      </p:sp>
      <p:pic>
        <p:nvPicPr>
          <p:cNvPr id="5" name="4 - Εικόνα" descr="hands clapping.gif"/>
          <p:cNvPicPr>
            <a:picLocks noChangeAspect="1"/>
          </p:cNvPicPr>
          <p:nvPr/>
        </p:nvPicPr>
        <p:blipFill>
          <a:blip r:embed="rId2" cstate="print"/>
          <a:stretch>
            <a:fillRect/>
          </a:stretch>
        </p:blipFill>
        <p:spPr>
          <a:xfrm>
            <a:off x="7429500" y="1866900"/>
            <a:ext cx="4762500" cy="4762500"/>
          </a:xfrm>
          <a:prstGeom prst="rect">
            <a:avLst/>
          </a:prstGeom>
        </p:spPr>
      </p:pic>
    </p:spTree>
    <p:extLst>
      <p:ext uri="{BB962C8B-B14F-4D97-AF65-F5344CB8AC3E}">
        <p14:creationId xmlns="" xmlns:p14="http://schemas.microsoft.com/office/powerpoint/2010/main" val="2893647713"/>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3986" y="1304365"/>
            <a:ext cx="8598907" cy="2012261"/>
          </a:xfrm>
          <a:noFill/>
        </p:spPr>
        <p:txBody>
          <a:bodyPr>
            <a:noAutofit/>
          </a:bodyPr>
          <a:lstStyle/>
          <a:p>
            <a:pPr algn="r"/>
            <a:r>
              <a:rPr lang="el-GR" sz="4400" b="1" i="1" dirty="0" smtClean="0">
                <a:solidFill>
                  <a:srgbClr val="BD7ED4"/>
                </a:solidFill>
                <a:effectLst>
                  <a:outerShdw blurRad="38100" dist="38100" dir="2700000" algn="tl">
                    <a:srgbClr val="000000">
                      <a:alpha val="43137"/>
                    </a:srgbClr>
                  </a:outerShdw>
                </a:effectLst>
                <a:latin typeface="Segoe UI" pitchFamily="34" charset="0"/>
                <a:cs typeface="Segoe UI" pitchFamily="34" charset="0"/>
              </a:rPr>
              <a:t>Η ΖΩΗ ΤΟΥ ΠΡΟΦΗΤΗ </a:t>
            </a:r>
            <a:r>
              <a:rPr lang="el-GR" sz="4400" b="1" i="1" dirty="0" smtClean="0">
                <a:solidFill>
                  <a:srgbClr val="BD7ED4"/>
                </a:solidFill>
                <a:effectLst>
                  <a:outerShdw blurRad="38100" dist="38100" dir="2700000" algn="tl">
                    <a:srgbClr val="000000">
                      <a:alpha val="43137"/>
                    </a:srgbClr>
                  </a:outerShdw>
                </a:effectLst>
                <a:latin typeface="Segoe UI" pitchFamily="34" charset="0"/>
                <a:cs typeface="Segoe UI" pitchFamily="34" charset="0"/>
              </a:rPr>
              <a:t>ΗΛΙΑ</a:t>
            </a:r>
            <a:r>
              <a:rPr lang="en-US" sz="4400" b="1" i="1" dirty="0" smtClean="0">
                <a:solidFill>
                  <a:srgbClr val="BD7ED4"/>
                </a:solidFill>
                <a:effectLst>
                  <a:outerShdw blurRad="38100" dist="38100" dir="2700000" algn="tl">
                    <a:srgbClr val="000000">
                      <a:alpha val="43137"/>
                    </a:srgbClr>
                  </a:outerShdw>
                </a:effectLst>
                <a:latin typeface="Segoe UI" pitchFamily="34" charset="0"/>
                <a:cs typeface="Segoe UI" pitchFamily="34" charset="0"/>
              </a:rPr>
              <a:t>,</a:t>
            </a:r>
            <a:r>
              <a:rPr lang="el-GR" sz="4400" b="1" i="1" dirty="0" smtClean="0">
                <a:solidFill>
                  <a:srgbClr val="BD7ED4"/>
                </a:solidFill>
                <a:effectLst>
                  <a:outerShdw blurRad="38100" dist="38100" dir="2700000" algn="tl">
                    <a:srgbClr val="000000">
                      <a:alpha val="43137"/>
                    </a:srgbClr>
                  </a:outerShdw>
                </a:effectLst>
                <a:latin typeface="Segoe UI" pitchFamily="34" charset="0"/>
                <a:cs typeface="Segoe UI" pitchFamily="34" charset="0"/>
              </a:rPr>
              <a:t> ΣΤΟΙΧΕΙΑ </a:t>
            </a:r>
            <a:r>
              <a:rPr lang="el-GR" sz="4400" b="1" i="1" dirty="0" smtClean="0">
                <a:solidFill>
                  <a:srgbClr val="BD7ED4"/>
                </a:solidFill>
                <a:effectLst>
                  <a:outerShdw blurRad="38100" dist="38100" dir="2700000" algn="tl">
                    <a:srgbClr val="000000">
                      <a:alpha val="43137"/>
                    </a:srgbClr>
                  </a:outerShdw>
                </a:effectLst>
                <a:latin typeface="Segoe UI" pitchFamily="34" charset="0"/>
                <a:cs typeface="Segoe UI" pitchFamily="34" charset="0"/>
              </a:rPr>
              <a:t>ΓΙΑ ΤΗ ΖΩΗ </a:t>
            </a:r>
            <a:r>
              <a:rPr lang="el-GR" sz="4400" b="1" i="1" dirty="0" smtClean="0">
                <a:solidFill>
                  <a:srgbClr val="BD7ED4"/>
                </a:solidFill>
                <a:effectLst>
                  <a:outerShdw blurRad="38100" dist="38100" dir="2700000" algn="tl">
                    <a:srgbClr val="000000">
                      <a:alpha val="43137"/>
                    </a:srgbClr>
                  </a:outerShdw>
                </a:effectLst>
                <a:latin typeface="Segoe UI" pitchFamily="34" charset="0"/>
                <a:cs typeface="Segoe UI" pitchFamily="34" charset="0"/>
              </a:rPr>
              <a:t>ΤΟΥ ΚΑΙ ΤΗΝ ΕΟΡΤΗ ΤΟΥ</a:t>
            </a:r>
            <a:endParaRPr lang="el-GR" sz="4400" b="1" i="1" dirty="0">
              <a:solidFill>
                <a:srgbClr val="BD7ED4"/>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 name="Θέση κειμένου 2"/>
          <p:cNvSpPr>
            <a:spLocks noGrp="1"/>
          </p:cNvSpPr>
          <p:nvPr>
            <p:ph type="body" idx="1"/>
          </p:nvPr>
        </p:nvSpPr>
        <p:spPr>
          <a:xfrm>
            <a:off x="454556" y="212814"/>
            <a:ext cx="8598907" cy="1051210"/>
          </a:xfrm>
        </p:spPr>
        <p:txBody>
          <a:bodyPr>
            <a:normAutofit fontScale="92500" lnSpcReduction="10000"/>
          </a:bodyPr>
          <a:lstStyle/>
          <a:p>
            <a:pPr algn="ct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ΣΥΝΔΥΑΣΜΟΣ ΑΣΚΗΣΗΣ </a:t>
            </a: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9, ΑΠΟ </a:t>
            </a: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ΤΟ ΕΡΓΑΣΙΑ ΣΤΗΝ </a:t>
            </a: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ΤΑΞΗ, ΣΕΛΙΔΑ 96 </a:t>
            </a: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ΜΕ ΑΣΚΗΣΗ </a:t>
            </a: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2, ΑΠΟ </a:t>
            </a: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ΤΟ ΕΠΙΛΕΓΩ ΚΑΙ </a:t>
            </a:r>
            <a:r>
              <a:rPr lang="el-GR" sz="2400" b="1" dirty="0" smtClean="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rPr>
              <a:t>ΠΡΑΓΜΑΤΟΠΟΙΩ, ΣΕΛΙΔΑ 97</a:t>
            </a:r>
            <a:endParaRPr lang="el-GR" sz="2400" b="1" dirty="0">
              <a:solidFill>
                <a:schemeClr val="tx2"/>
              </a:solidFill>
              <a:effectLst>
                <a:outerShdw blurRad="38100" dist="38100" dir="2700000" algn="tl">
                  <a:srgbClr val="000000">
                    <a:alpha val="43137"/>
                  </a:srgbClr>
                </a:outerShdw>
              </a:effectLst>
              <a:latin typeface="Century Gothic" pitchFamily="34" charset="0"/>
              <a:cs typeface="Segoe UI Light" panose="020B0502040204020203" pitchFamily="34" charset="0"/>
            </a:endParaRPr>
          </a:p>
        </p:txBody>
      </p:sp>
      <p:sp>
        <p:nvSpPr>
          <p:cNvPr id="4" name="AutoShape 2" descr="Αποτέλεσμα εικόνας για προφητης ηλιας"/>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609" y="3142534"/>
            <a:ext cx="2792629" cy="34734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3850282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1000" fill="hold"/>
                                        <p:tgtEl>
                                          <p:spTgt spid="1027"/>
                                        </p:tgtEl>
                                        <p:attrNameLst>
                                          <p:attrName>ppt_w</p:attrName>
                                        </p:attrNameLst>
                                      </p:cBhvr>
                                      <p:tavLst>
                                        <p:tav tm="0">
                                          <p:val>
                                            <p:fltVal val="0"/>
                                          </p:val>
                                        </p:tav>
                                        <p:tav tm="100000">
                                          <p:val>
                                            <p:strVal val="#ppt_w"/>
                                          </p:val>
                                        </p:tav>
                                      </p:tavLst>
                                    </p:anim>
                                    <p:anim calcmode="lin" valueType="num">
                                      <p:cBhvr>
                                        <p:cTn id="20" dur="1000" fill="hold"/>
                                        <p:tgtEl>
                                          <p:spTgt spid="1027"/>
                                        </p:tgtEl>
                                        <p:attrNameLst>
                                          <p:attrName>ppt_h</p:attrName>
                                        </p:attrNameLst>
                                      </p:cBhvr>
                                      <p:tavLst>
                                        <p:tav tm="0">
                                          <p:val>
                                            <p:fltVal val="0"/>
                                          </p:val>
                                        </p:tav>
                                        <p:tav tm="100000">
                                          <p:val>
                                            <p:strVal val="#ppt_h"/>
                                          </p:val>
                                        </p:tav>
                                      </p:tavLst>
                                    </p:anim>
                                    <p:anim calcmode="lin" valueType="num">
                                      <p:cBhvr>
                                        <p:cTn id="21"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93255" y="463642"/>
            <a:ext cx="10282410" cy="5063100"/>
          </a:xfrm>
        </p:spPr>
        <p:txBody>
          <a:bodyPr/>
          <a:lstStyle/>
          <a:p>
            <a:pPr marL="0" indent="0" algn="ctr">
              <a:buNone/>
            </a:pPr>
            <a:r>
              <a:rPr lang="el-GR" sz="2400" b="1" i="1"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Χαρακτηριστικά της προφητικής ζωής που βρίσκουμε στο βίο του Ηλία, είναι:</a:t>
            </a:r>
          </a:p>
          <a:p>
            <a:pPr>
              <a:buFont typeface="Wingdings" panose="05000000000000000000" pitchFamily="2" charset="2"/>
              <a:buChar char="q"/>
            </a:pPr>
            <a:r>
              <a:rPr lang="el-GR" sz="24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Η έντονη κριτική που ασκούσε για τη διαφθορά, την ηθική και πνευματική παρακμή του ισραηλιτικού λαού, των ιερέων αλλά και των βασιλέων του.</a:t>
            </a:r>
          </a:p>
          <a:p>
            <a:pPr>
              <a:buFont typeface="Wingdings" panose="05000000000000000000" pitchFamily="2" charset="2"/>
              <a:buChar char="q"/>
            </a:pPr>
            <a:r>
              <a:rPr lang="el-GR" sz="24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Αντιμετώπιζε χωρίς ίχνος φόβου (χάρη στη βοήθεια του Θεού) την περιφρόνηση του λαού, τις διώξεις και την απειλή του θανάτου από τους άρχοντες εξαιτίας των αγώνων του κατά της ειδωλολατρίας και του θρησκευτικού συγκρητισμού.</a:t>
            </a:r>
          </a:p>
          <a:p>
            <a:pPr>
              <a:buFont typeface="Wingdings" panose="05000000000000000000" pitchFamily="2" charset="2"/>
              <a:buChar char="q"/>
            </a:pPr>
            <a:r>
              <a:rPr lang="el-GR" sz="24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Κήρυττε για τη δύναμη και το μεγαλείο του Θεού και δεν δίσταζε να αποδείξει στους πάντες την ανωτερότητα της ισχύος της Αγάπης του κύριου και Θεού μας</a:t>
            </a:r>
            <a:r>
              <a:rPr lang="el-GR" sz="2400" dirty="0" smtClean="0">
                <a:solidFill>
                  <a:schemeClr val="tx2"/>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a:t>
            </a:r>
          </a:p>
          <a:p>
            <a:pPr>
              <a:buFont typeface="Wingdings" panose="05000000000000000000" pitchFamily="2" charset="2"/>
              <a:buChar char="q"/>
            </a:pPr>
            <a:endParaRPr lang="el-GR" sz="2400" dirty="0" smtClean="0">
              <a:solidFill>
                <a:schemeClr val="tx2"/>
              </a:solidFill>
              <a:latin typeface="Segoe UI Light" panose="020B0502040204020203" pitchFamily="34" charset="0"/>
              <a:cs typeface="Segoe UI Light" panose="020B0502040204020203" pitchFamily="34" charset="0"/>
            </a:endParaRPr>
          </a:p>
          <a:p>
            <a:pPr>
              <a:buFont typeface="Wingdings" panose="05000000000000000000" pitchFamily="2" charset="2"/>
              <a:buChar char="q"/>
            </a:pPr>
            <a:endParaRPr lang="el-GR" dirty="0">
              <a:solidFill>
                <a:schemeClr val="tx2"/>
              </a:solidFill>
              <a:cs typeface="CordiaUPC" panose="020B0304020202020204" pitchFamily="34" charset="-34"/>
            </a:endParaRPr>
          </a:p>
        </p:txBody>
      </p:sp>
      <p:sp>
        <p:nvSpPr>
          <p:cNvPr id="4" name="Δεξιό βέλος 3"/>
          <p:cNvSpPr/>
          <p:nvPr/>
        </p:nvSpPr>
        <p:spPr>
          <a:xfrm>
            <a:off x="8268047" y="5497575"/>
            <a:ext cx="2060620" cy="103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Century Gothic" pitchFamily="34" charset="0"/>
              </a:rPr>
              <a:t>Συνέχεια</a:t>
            </a:r>
            <a:endParaRPr lang="el-GR" sz="2400" dirty="0">
              <a:latin typeface="Century Gothic" pitchFamily="34" charset="0"/>
            </a:endParaRPr>
          </a:p>
        </p:txBody>
      </p:sp>
    </p:spTree>
    <p:extLst>
      <p:ext uri="{BB962C8B-B14F-4D97-AF65-F5344CB8AC3E}">
        <p14:creationId xmlns="" xmlns:p14="http://schemas.microsoft.com/office/powerpoint/2010/main" val="297599730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xristianos.gr/forum/eikones/agioi_tis_orthodoksias/profitis_ilias_117.jpg"/>
          <p:cNvPicPr>
            <a:picLocks noChangeAspect="1" noChangeArrowheads="1"/>
          </p:cNvPicPr>
          <p:nvPr/>
        </p:nvPicPr>
        <p:blipFill>
          <a:blip r:embed="rId2" cstate="print"/>
          <a:srcRect/>
          <a:stretch>
            <a:fillRect/>
          </a:stretch>
        </p:blipFill>
        <p:spPr bwMode="auto">
          <a:xfrm>
            <a:off x="3889251" y="260003"/>
            <a:ext cx="4488267" cy="6215969"/>
          </a:xfrm>
          <a:prstGeom prst="rect">
            <a:avLst/>
          </a:prstGeom>
          <a:noFill/>
          <a:ln w="101600" cap="rnd" cmpd="tri">
            <a:gradFill flip="none" rotWithShape="1">
              <a:gsLst>
                <a:gs pos="0">
                  <a:srgbClr val="BD7ED4"/>
                </a:gs>
                <a:gs pos="17999">
                  <a:srgbClr val="99CCFF"/>
                </a:gs>
                <a:gs pos="36000">
                  <a:srgbClr val="9966FF"/>
                </a:gs>
                <a:gs pos="61000">
                  <a:srgbClr val="CC99FF"/>
                </a:gs>
                <a:gs pos="82001">
                  <a:srgbClr val="99CCFF"/>
                </a:gs>
                <a:gs pos="100000">
                  <a:srgbClr val="CCCCFF"/>
                </a:gs>
              </a:gsLst>
              <a:path path="circle">
                <a:fillToRect l="100000" b="100000"/>
              </a:path>
              <a:tileRect t="-100000" r="-100000"/>
            </a:gradFill>
          </a:ln>
          <a:effectLst>
            <a:outerShdw dist="127000" dir="8460000" sx="200000" sy="200000" algn="ctr" rotWithShape="0">
              <a:schemeClr val="accent1">
                <a:lumMod val="60000"/>
                <a:lumOff val="40000"/>
                <a:alpha val="0"/>
              </a:schemeClr>
            </a:outerShdw>
          </a:effectLst>
          <a:scene3d>
            <a:camera prst="orthographicFront"/>
            <a:lightRig rig="harsh" dir="t"/>
          </a:scene3d>
          <a:sp3d contourW="63500" prstMaterial="softEdge">
            <a:bevelT w="95250" h="82550"/>
            <a:bevelB w="44450" h="107950"/>
            <a:contourClr>
              <a:srgbClr val="BD7ED4"/>
            </a:contourClr>
          </a:sp3d>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profitisilias.org/diafora-1/profitis-ilias5.jpg"/>
          <p:cNvPicPr>
            <a:picLocks noChangeAspect="1" noChangeArrowheads="1"/>
          </p:cNvPicPr>
          <p:nvPr/>
        </p:nvPicPr>
        <p:blipFill>
          <a:blip r:embed="rId2" cstate="print"/>
          <a:srcRect/>
          <a:stretch>
            <a:fillRect/>
          </a:stretch>
        </p:blipFill>
        <p:spPr bwMode="auto">
          <a:xfrm>
            <a:off x="2104738" y="601077"/>
            <a:ext cx="6555168" cy="5719386"/>
          </a:xfrm>
          <a:prstGeom prst="rect">
            <a:avLst/>
          </a:prstGeom>
          <a:noFill/>
          <a:ln cap="rnd" cmpd="dbl">
            <a:gradFill flip="none" rotWithShape="1">
              <a:gsLst>
                <a:gs pos="100000">
                  <a:srgbClr val="000082">
                    <a:alpha val="0"/>
                  </a:srgbClr>
                </a:gs>
                <a:gs pos="30000">
                  <a:srgbClr val="66008F"/>
                </a:gs>
                <a:gs pos="64999">
                  <a:srgbClr val="BA0066"/>
                </a:gs>
                <a:gs pos="89999">
                  <a:srgbClr val="FF0000"/>
                </a:gs>
                <a:gs pos="100000">
                  <a:srgbClr val="BD7ED4"/>
                </a:gs>
              </a:gsLst>
              <a:path path="rect">
                <a:fillToRect t="100000" r="100000"/>
              </a:path>
              <a:tileRect l="-100000" b="-100000"/>
            </a:gradFill>
            <a:prstDash val="sysDot"/>
          </a:ln>
          <a:scene3d>
            <a:camera prst="isometricOffAxis2Left"/>
            <a:lightRig rig="threePt" dir="t"/>
          </a:scene3d>
          <a:sp3d>
            <a:bevelT prst="convex"/>
          </a:sp3d>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vatopaidi.files.wordpress.com/2012/01/profitis-ilias.gif"/>
          <p:cNvPicPr>
            <a:picLocks noChangeAspect="1" noChangeArrowheads="1"/>
          </p:cNvPicPr>
          <p:nvPr/>
        </p:nvPicPr>
        <p:blipFill>
          <a:blip r:embed="rId2" cstate="print"/>
          <a:srcRect/>
          <a:stretch>
            <a:fillRect/>
          </a:stretch>
        </p:blipFill>
        <p:spPr bwMode="auto">
          <a:xfrm>
            <a:off x="2206493" y="349403"/>
            <a:ext cx="8153400" cy="618172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19179" y="550731"/>
            <a:ext cx="8598907" cy="3880773"/>
          </a:xfrm>
        </p:spPr>
        <p:txBody>
          <a:bodyPr>
            <a:normAutofit/>
          </a:bodyPr>
          <a:lstStyle/>
          <a:p>
            <a:pPr>
              <a:buFont typeface="Wingdings" panose="05000000000000000000" pitchFamily="2" charset="2"/>
              <a:buChar char="q"/>
            </a:pPr>
            <a:r>
              <a:rPr lang="el-GR" sz="2400" dirty="0" smtClean="0">
                <a:effectLst>
                  <a:outerShdw blurRad="38100" dist="38100" dir="2700000" algn="tl">
                    <a:srgbClr val="000000">
                      <a:alpha val="43137"/>
                    </a:srgbClr>
                  </a:outerShdw>
                </a:effectLst>
                <a:latin typeface="Segoe UI" pitchFamily="34" charset="0"/>
                <a:cs typeface="Segoe UI" pitchFamily="34" charset="0"/>
              </a:rPr>
              <a:t>Η στενή σχέση που είχε με τον Θεό, (ο Θεός του μιλά, κι επίσης τον βοηθά να επιζήσει κατά την αναγκαστική του διαμονή στο αφιλόξενο περιβάλλον της ερήμου).</a:t>
            </a:r>
          </a:p>
          <a:p>
            <a:pPr>
              <a:buFont typeface="Wingdings" panose="05000000000000000000" pitchFamily="2" charset="2"/>
              <a:buChar char="q"/>
            </a:pPr>
            <a:r>
              <a:rPr lang="el-GR" sz="2400" dirty="0" smtClean="0">
                <a:effectLst>
                  <a:outerShdw blurRad="38100" dist="38100" dir="2700000" algn="tl">
                    <a:srgbClr val="000000">
                      <a:alpha val="43137"/>
                    </a:srgbClr>
                  </a:outerShdw>
                </a:effectLst>
                <a:latin typeface="Segoe UI" pitchFamily="34" charset="0"/>
                <a:cs typeface="Segoe UI" pitchFamily="34" charset="0"/>
              </a:rPr>
              <a:t>Ο προφήτης χάρη στην πίστη του δε δείλιαζε μπροστά σε οποιαδήποτε απειλή. Διακήρυσσε θαρραλέα την αλήθεια και το λόγο του Θεού, αδιαφορώντας για το γεγονός ότι γινόταν δυσάρεστος τόσο στο λαό, όσο και στους άρχοντες, οι οποίοι τον καταδίωκαν ανελέητα</a:t>
            </a:r>
            <a:r>
              <a:rPr lang="el-GR" sz="2400" dirty="0" smtClean="0">
                <a:latin typeface="Segoe UI" pitchFamily="34" charset="0"/>
                <a:cs typeface="Segoe UI" pitchFamily="34" charset="0"/>
              </a:rPr>
              <a:t>.</a:t>
            </a:r>
            <a:endParaRPr lang="el-GR" sz="2400" dirty="0">
              <a:latin typeface="Segoe UI" pitchFamily="34" charset="0"/>
              <a:cs typeface="Segoe UI"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72526" y="3761255"/>
            <a:ext cx="5228492" cy="287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2847678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heckerboard(dow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l="3521" t="729" b="2043"/>
          <a:stretch/>
        </p:blipFill>
        <p:spPr bwMode="auto">
          <a:xfrm>
            <a:off x="1571961" y="891812"/>
            <a:ext cx="3790583" cy="5119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066" r="15064"/>
          <a:stretch/>
        </p:blipFill>
        <p:spPr bwMode="auto">
          <a:xfrm>
            <a:off x="6839037" y="796478"/>
            <a:ext cx="3341077" cy="5135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33065"/>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7551" y="416242"/>
            <a:ext cx="8598907" cy="3880773"/>
          </a:xfrm>
        </p:spPr>
        <p:txBody>
          <a:bodyPr>
            <a:normAutofit fontScale="92500"/>
          </a:bodyPr>
          <a:lstStyle/>
          <a:p>
            <a:pPr marL="0" indent="0" algn="ctr">
              <a:buNone/>
            </a:pPr>
            <a:r>
              <a:rPr lang="el-GR" sz="2400" dirty="0" smtClean="0">
                <a:effectLst>
                  <a:outerShdw blurRad="38100" dist="38100" dir="2700000" algn="tl">
                    <a:srgbClr val="000000">
                      <a:alpha val="43137"/>
                    </a:srgbClr>
                  </a:outerShdw>
                </a:effectLst>
                <a:latin typeface="Segoe UI" pitchFamily="34" charset="0"/>
                <a:cs typeface="Segoe UI" pitchFamily="34" charset="0"/>
              </a:rPr>
              <a:t>Ο προφήτης Ηλίας είναι στις νεοελληνικές δοξασίες </a:t>
            </a:r>
            <a:r>
              <a:rPr lang="en-US" sz="2400" dirty="0" smtClean="0">
                <a:effectLst>
                  <a:outerShdw blurRad="38100" dist="38100" dir="2700000" algn="tl">
                    <a:srgbClr val="000000">
                      <a:alpha val="43137"/>
                    </a:srgbClr>
                  </a:outerShdw>
                </a:effectLst>
                <a:latin typeface="Segoe UI" pitchFamily="34" charset="0"/>
                <a:cs typeface="Segoe UI" pitchFamily="34" charset="0"/>
              </a:rPr>
              <a:t>“</a:t>
            </a:r>
            <a:r>
              <a:rPr lang="el-GR" sz="2400" dirty="0" smtClean="0">
                <a:effectLst>
                  <a:outerShdw blurRad="38100" dist="38100" dir="2700000" algn="tl">
                    <a:srgbClr val="000000">
                      <a:alpha val="43137"/>
                    </a:srgbClr>
                  </a:outerShdw>
                </a:effectLst>
                <a:latin typeface="Segoe UI" pitchFamily="34" charset="0"/>
                <a:cs typeface="Segoe UI" pitchFamily="34" charset="0"/>
              </a:rPr>
              <a:t>άγιος της βροχής</a:t>
            </a:r>
            <a:r>
              <a:rPr lang="en-US" sz="2400" dirty="0" smtClean="0">
                <a:effectLst>
                  <a:outerShdw blurRad="38100" dist="38100" dir="2700000" algn="tl">
                    <a:srgbClr val="000000">
                      <a:alpha val="43137"/>
                    </a:srgbClr>
                  </a:outerShdw>
                </a:effectLst>
                <a:latin typeface="Segoe UI" pitchFamily="34" charset="0"/>
                <a:cs typeface="Segoe UI" pitchFamily="34" charset="0"/>
              </a:rPr>
              <a:t>”</a:t>
            </a:r>
            <a:r>
              <a:rPr lang="el-GR" sz="2400" dirty="0" smtClean="0">
                <a:effectLst>
                  <a:outerShdw blurRad="38100" dist="38100" dir="2700000" algn="tl">
                    <a:srgbClr val="000000">
                      <a:alpha val="43137"/>
                    </a:srgbClr>
                  </a:outerShdw>
                </a:effectLst>
                <a:latin typeface="Segoe UI" pitchFamily="34" charset="0"/>
                <a:cs typeface="Segoe UI" pitchFamily="34" charset="0"/>
              </a:rPr>
              <a:t> και </a:t>
            </a:r>
            <a:r>
              <a:rPr lang="en-US" sz="2400" dirty="0" smtClean="0">
                <a:effectLst>
                  <a:outerShdw blurRad="38100" dist="38100" dir="2700000" algn="tl">
                    <a:srgbClr val="000000">
                      <a:alpha val="43137"/>
                    </a:srgbClr>
                  </a:outerShdw>
                </a:effectLst>
                <a:latin typeface="Segoe UI" pitchFamily="34" charset="0"/>
                <a:cs typeface="Segoe UI" pitchFamily="34" charset="0"/>
              </a:rPr>
              <a:t>“</a:t>
            </a:r>
            <a:r>
              <a:rPr lang="el-GR" sz="2400" dirty="0" smtClean="0">
                <a:effectLst>
                  <a:outerShdw blurRad="38100" dist="38100" dir="2700000" algn="tl">
                    <a:srgbClr val="000000">
                      <a:alpha val="43137"/>
                    </a:srgbClr>
                  </a:outerShdw>
                </a:effectLst>
                <a:latin typeface="Segoe UI" pitchFamily="34" charset="0"/>
                <a:cs typeface="Segoe UI" pitchFamily="34" charset="0"/>
              </a:rPr>
              <a:t>νεκροθάφτορας</a:t>
            </a:r>
            <a:r>
              <a:rPr lang="en-US" sz="2400" dirty="0" smtClean="0">
                <a:effectLst>
                  <a:outerShdw blurRad="38100" dist="38100" dir="2700000" algn="tl">
                    <a:srgbClr val="000000">
                      <a:alpha val="43137"/>
                    </a:srgbClr>
                  </a:outerShdw>
                </a:effectLst>
                <a:latin typeface="Segoe UI" pitchFamily="34" charset="0"/>
                <a:cs typeface="Segoe UI" pitchFamily="34" charset="0"/>
              </a:rPr>
              <a:t>”</a:t>
            </a:r>
            <a:r>
              <a:rPr lang="el-GR" sz="2400" dirty="0" smtClean="0">
                <a:effectLst>
                  <a:outerShdw blurRad="38100" dist="38100" dir="2700000" algn="tl">
                    <a:srgbClr val="000000">
                      <a:alpha val="43137"/>
                    </a:srgbClr>
                  </a:outerShdw>
                </a:effectLst>
                <a:latin typeface="Segoe UI" pitchFamily="34" charset="0"/>
                <a:cs typeface="Segoe UI" pitchFamily="34" charset="0"/>
              </a:rPr>
              <a:t>. Τα ξωκκλήσια του χτίζονται σε υψώματα και σε βουνοκορφές, οι οποίες παίρνουν και το όνομά του. Σε πολλά από αυτά ο πανηγυρισμός, στις 20 Ιουλίου, συνοδεύεται και με το άναμμα λατρευτικών πυρών, όπως π.χ. στο ξωκκλήσι του στην κορυφή του Ταϋγέτου. Λόγω των μετεωρολογικών ιδιοτήτων που αποδίδονται στον προφήτη Ηλία, η ημέρα της εορτής του θεωρείται κατάλληλη για ανάλογες παρατηρήσεις και προβλέψεις. Αν, για παράδειγμα ο ουρανός είναι καθαρός, πιστεύουν ότι ο χειμ</a:t>
            </a:r>
            <a:r>
              <a:rPr lang="el-GR" sz="2400" dirty="0">
                <a:effectLst>
                  <a:outerShdw blurRad="38100" dist="38100" dir="2700000" algn="tl">
                    <a:srgbClr val="000000">
                      <a:alpha val="43137"/>
                    </a:srgbClr>
                  </a:outerShdw>
                </a:effectLst>
                <a:latin typeface="Segoe UI" pitchFamily="34" charset="0"/>
                <a:cs typeface="Segoe UI" pitchFamily="34" charset="0"/>
              </a:rPr>
              <a:t>ώ</a:t>
            </a:r>
            <a:r>
              <a:rPr lang="el-GR" sz="2400" dirty="0" smtClean="0">
                <a:effectLst>
                  <a:outerShdw blurRad="38100" dist="38100" dir="2700000" algn="tl">
                    <a:srgbClr val="000000">
                      <a:alpha val="43137"/>
                    </a:srgbClr>
                  </a:outerShdw>
                </a:effectLst>
                <a:latin typeface="Segoe UI" pitchFamily="34" charset="0"/>
                <a:cs typeface="Segoe UI" pitchFamily="34" charset="0"/>
              </a:rPr>
              <a:t>νας θα είναι ήπιος, και αντίθετα.</a:t>
            </a:r>
            <a:endParaRPr lang="el-GR" sz="2400" dirty="0">
              <a:effectLst>
                <a:outerShdw blurRad="38100" dist="38100" dir="2700000" algn="tl">
                  <a:srgbClr val="000000">
                    <a:alpha val="43137"/>
                  </a:srgbClr>
                </a:outerShdw>
              </a:effectLst>
              <a:latin typeface="Segoe UI" pitchFamily="34" charset="0"/>
              <a:cs typeface="Segoe UI" pitchFamily="34" charset="0"/>
            </a:endParaRPr>
          </a:p>
        </p:txBody>
      </p:sp>
      <p:sp>
        <p:nvSpPr>
          <p:cNvPr id="4" name="Δεξιό βέλος 3"/>
          <p:cNvSpPr/>
          <p:nvPr/>
        </p:nvSpPr>
        <p:spPr>
          <a:xfrm>
            <a:off x="8321835" y="5363105"/>
            <a:ext cx="2060620" cy="103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Century Gothic" pitchFamily="34" charset="0"/>
              </a:rPr>
              <a:t>Συνέχεια</a:t>
            </a:r>
            <a:endParaRPr lang="el-GR" sz="2400" dirty="0">
              <a:latin typeface="Century Gothic"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7169" y="4349610"/>
            <a:ext cx="3864772" cy="22535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23560968"/>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randombar(horizont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theme1.xml><?xml version="1.0" encoding="utf-8"?>
<a:theme xmlns:a="http://schemas.openxmlformats.org/drawingml/2006/main" name="Όψη">
  <a:themeElements>
    <a:clrScheme name="Βιολετί">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alesStrategy_FacetGreenTheme_16x9_TP103418064.potx" id="{FEA5FA7D-AB7A-4ECE-A4F9-512904301BC7}" vid="{D15276FA-6FFF-4E8B-9F0C-165D47B2809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73C0C-39D6-4C4E-8E20-7260D45B83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στρατηγικής πωλήσεων, με το θέμα Όψη (ευρεία οθόνη)</Template>
  <TotalTime>184</TotalTime>
  <Words>452</Words>
  <Application>Microsoft Office PowerPoint</Application>
  <PresentationFormat>Προσαρμογή</PresentationFormat>
  <Paragraphs>23</Paragraphs>
  <Slides>11</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Όψη</vt:lpstr>
      <vt:lpstr>Ο ΠΡΟΦΗΤΗΣ ΗΛΙΑΣ </vt:lpstr>
      <vt:lpstr>Η ΖΩΗ ΤΟΥ ΠΡΟΦΗΤΗ ΗΛΙΑ, ΣΤΟΙΧΕΙΑ ΓΙΑ ΤΗ ΖΩΗ ΤΟΥ ΚΑΙ ΤΗΝ ΕΟΡΤΗ ΤΟΥ</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ΠΡΟΦΗΤΗΣ ΗΛΙΑΣ</dc:title>
  <dc:creator>Ελένη</dc:creator>
  <cp:lastModifiedBy>hp</cp:lastModifiedBy>
  <cp:revision>25</cp:revision>
  <dcterms:created xsi:type="dcterms:W3CDTF">2015-03-07T18:44:53Z</dcterms:created>
  <dcterms:modified xsi:type="dcterms:W3CDTF">2015-03-10T17:23:18Z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