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9" name="8 - Υπότιτλος"/>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Τίτλος"/>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l-GR" smtClean="0"/>
              <a:t>Kλικ για επεξεργασία του τίτλου</a:t>
            </a:r>
            <a:endParaRPr kumimoji="0" lang="en-US"/>
          </a:p>
        </p:txBody>
      </p:sp>
      <p:cxnSp>
        <p:nvCxnSpPr>
          <p:cNvPr id="8" name="7 - Ευθεία γραμμή σύνδεσης"/>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 Ευθεία γραμμή σύνδεσης"/>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 Έλλειψη"/>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 Θέση ημερομηνίας"/>
          <p:cNvSpPr>
            <a:spLocks noGrp="1"/>
          </p:cNvSpPr>
          <p:nvPr>
            <p:ph type="dt" sz="half" idx="10"/>
          </p:nvPr>
        </p:nvSpPr>
        <p:spPr/>
        <p:txBody>
          <a:bodyPr/>
          <a:lstStyle/>
          <a:p>
            <a:fld id="{4A322678-233C-40A5-BF3E-66E5D28BD753}" type="datetimeFigureOut">
              <a:rPr lang="el-GR" smtClean="0"/>
              <a:t>5/3/2015</a:t>
            </a:fld>
            <a:endParaRPr lang="el-GR"/>
          </a:p>
        </p:txBody>
      </p:sp>
      <p:sp>
        <p:nvSpPr>
          <p:cNvPr id="16" name="15 - Θέση αριθμού διαφάνειας"/>
          <p:cNvSpPr>
            <a:spLocks noGrp="1"/>
          </p:cNvSpPr>
          <p:nvPr>
            <p:ph type="sldNum" sz="quarter" idx="11"/>
          </p:nvPr>
        </p:nvSpPr>
        <p:spPr/>
        <p:txBody>
          <a:bodyPr/>
          <a:lstStyle/>
          <a:p>
            <a:fld id="{C0049035-BF42-49EA-B9CB-4D5DB6BDD492}" type="slidenum">
              <a:rPr lang="el-GR" smtClean="0"/>
              <a:t>‹#›</a:t>
            </a:fld>
            <a:endParaRPr lang="el-GR"/>
          </a:p>
        </p:txBody>
      </p:sp>
      <p:sp>
        <p:nvSpPr>
          <p:cNvPr id="17" name="16 - Θέση υποσέλιδου"/>
          <p:cNvSpPr>
            <a:spLocks noGrp="1"/>
          </p:cNvSpPr>
          <p:nvPr>
            <p:ph type="ftr" sz="quarter" idx="12"/>
          </p:nvPr>
        </p:nvSpPr>
        <p:spPr/>
        <p:txBody>
          <a:bodyPr/>
          <a:lstStyle/>
          <a:p>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A322678-233C-40A5-BF3E-66E5D28BD753}" type="datetimeFigureOut">
              <a:rPr lang="el-GR" smtClean="0"/>
              <a:t>5/3/2015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0049035-BF42-49EA-B9CB-4D5DB6BDD492}"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A322678-233C-40A5-BF3E-66E5D28BD753}" type="datetimeFigureOut">
              <a:rPr lang="el-GR" smtClean="0"/>
              <a:t>5/3/2015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0049035-BF42-49EA-B9CB-4D5DB6BDD492}"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9" name="8 - Θέση περιεχομένου"/>
          <p:cNvSpPr>
            <a:spLocks noGrp="1"/>
          </p:cNvSpPr>
          <p:nvPr>
            <p:ph idx="1"/>
          </p:nvPr>
        </p:nvSpPr>
        <p:spPr>
          <a:xfrm>
            <a:off x="457200" y="1524000"/>
            <a:ext cx="8229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4" name="13 - Θέση ημερομηνίας"/>
          <p:cNvSpPr>
            <a:spLocks noGrp="1"/>
          </p:cNvSpPr>
          <p:nvPr>
            <p:ph type="dt" sz="half" idx="14"/>
          </p:nvPr>
        </p:nvSpPr>
        <p:spPr/>
        <p:txBody>
          <a:bodyPr/>
          <a:lstStyle/>
          <a:p>
            <a:fld id="{4A322678-233C-40A5-BF3E-66E5D28BD753}" type="datetimeFigureOut">
              <a:rPr lang="el-GR" smtClean="0"/>
              <a:t>5/3/2015</a:t>
            </a:fld>
            <a:endParaRPr lang="el-GR"/>
          </a:p>
        </p:txBody>
      </p:sp>
      <p:sp>
        <p:nvSpPr>
          <p:cNvPr id="15" name="14 - Θέση αριθμού διαφάνειας"/>
          <p:cNvSpPr>
            <a:spLocks noGrp="1"/>
          </p:cNvSpPr>
          <p:nvPr>
            <p:ph type="sldNum" sz="quarter" idx="15"/>
          </p:nvPr>
        </p:nvSpPr>
        <p:spPr/>
        <p:txBody>
          <a:bodyPr/>
          <a:lstStyle>
            <a:lvl1pPr algn="ctr">
              <a:defRPr/>
            </a:lvl1pPr>
          </a:lstStyle>
          <a:p>
            <a:fld id="{C0049035-BF42-49EA-B9CB-4D5DB6BDD492}" type="slidenum">
              <a:rPr lang="el-GR" smtClean="0"/>
              <a:t>‹#›</a:t>
            </a:fld>
            <a:endParaRPr lang="el-GR"/>
          </a:p>
        </p:txBody>
      </p:sp>
      <p:sp>
        <p:nvSpPr>
          <p:cNvPr id="16" name="15 - Θέση υποσέλιδου"/>
          <p:cNvSpPr>
            <a:spLocks noGrp="1"/>
          </p:cNvSpPr>
          <p:nvPr>
            <p:ph type="ftr" sz="quarter" idx="16"/>
          </p:nvPr>
        </p:nvSpPr>
        <p:spPr/>
        <p:txBody>
          <a:bodyPr/>
          <a:lstStyle/>
          <a:p>
            <a:endParaRPr lang="el-GR"/>
          </a:p>
        </p:txBody>
      </p:sp>
      <p:sp>
        <p:nvSpPr>
          <p:cNvPr id="17" name="16 - Τίτλος"/>
          <p:cNvSpPr>
            <a:spLocks noGrp="1"/>
          </p:cNvSpPr>
          <p:nvPr>
            <p:ph type="title"/>
          </p:nvPr>
        </p:nvSpPr>
        <p:spPr/>
        <p:txBody>
          <a:bodyPr rtlCol="0" anchor="b" anchorCtr="0"/>
          <a:lstStyle/>
          <a:p>
            <a:r>
              <a:rPr kumimoji="0" lang="el-GR" smtClean="0"/>
              <a:t>Kλικ για επεξεργασία του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4" name="3 - Θέση ημερομηνίας"/>
          <p:cNvSpPr>
            <a:spLocks noGrp="1"/>
          </p:cNvSpPr>
          <p:nvPr>
            <p:ph type="dt" sz="half" idx="10"/>
          </p:nvPr>
        </p:nvSpPr>
        <p:spPr/>
        <p:txBody>
          <a:bodyPr/>
          <a:lstStyle/>
          <a:p>
            <a:fld id="{4A322678-233C-40A5-BF3E-66E5D28BD753}" type="datetimeFigureOut">
              <a:rPr lang="el-GR" smtClean="0"/>
              <a:t>5/3/2015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0049035-BF42-49EA-B9CB-4D5DB6BDD492}" type="slidenum">
              <a:rPr lang="el-GR" smtClean="0"/>
              <a:t>‹#›</a:t>
            </a:fld>
            <a:endParaRPr lang="el-GR"/>
          </a:p>
        </p:txBody>
      </p:sp>
      <p:sp>
        <p:nvSpPr>
          <p:cNvPr id="2" name="1 - Τίτλος"/>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cxnSp>
        <p:nvCxnSpPr>
          <p:cNvPr id="7" name="6 - Ευθεία γραμμή σύνδεσης"/>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4 - Θέση ημερομηνίας"/>
          <p:cNvSpPr>
            <a:spLocks noGrp="1"/>
          </p:cNvSpPr>
          <p:nvPr>
            <p:ph type="dt" sz="half" idx="10"/>
          </p:nvPr>
        </p:nvSpPr>
        <p:spPr/>
        <p:txBody>
          <a:bodyPr/>
          <a:lstStyle/>
          <a:p>
            <a:fld id="{4A322678-233C-40A5-BF3E-66E5D28BD753}" type="datetimeFigureOut">
              <a:rPr lang="el-GR" smtClean="0"/>
              <a:t>5/3/2015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0049035-BF42-49EA-B9CB-4D5DB6BDD492}" type="slidenum">
              <a:rPr lang="el-GR" smtClean="0"/>
              <a:t>‹#›</a:t>
            </a:fld>
            <a:endParaRPr lang="el-GR"/>
          </a:p>
        </p:txBody>
      </p:sp>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11" name="10 - Θέση περιεχομένου"/>
          <p:cNvSpPr>
            <a:spLocks noGrp="1"/>
          </p:cNvSpPr>
          <p:nvPr>
            <p:ph sz="half" idx="1"/>
          </p:nvPr>
        </p:nvSpPr>
        <p:spPr>
          <a:xfrm>
            <a:off x="457200" y="1524000"/>
            <a:ext cx="4059936"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2"/>
          </p:nvPr>
        </p:nvSpPr>
        <p:spPr>
          <a:xfrm>
            <a:off x="4648200" y="1524000"/>
            <a:ext cx="4059936"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9" name="8 - Θέση αριθμού διαφάνειας"/>
          <p:cNvSpPr>
            <a:spLocks noGrp="1"/>
          </p:cNvSpPr>
          <p:nvPr>
            <p:ph type="sldNum" sz="quarter" idx="12"/>
          </p:nvPr>
        </p:nvSpPr>
        <p:spPr/>
        <p:txBody>
          <a:bodyPr/>
          <a:lstStyle/>
          <a:p>
            <a:fld id="{C0049035-BF42-49EA-B9CB-4D5DB6BDD492}" type="slidenum">
              <a:rPr lang="el-GR" smtClean="0"/>
              <a:t>‹#›</a:t>
            </a:fld>
            <a:endParaRPr lang="el-GR"/>
          </a:p>
        </p:txBody>
      </p:sp>
      <p:sp>
        <p:nvSpPr>
          <p:cNvPr id="8" name="7 - Θέση υποσέλιδου"/>
          <p:cNvSpPr>
            <a:spLocks noGrp="1"/>
          </p:cNvSpPr>
          <p:nvPr>
            <p:ph type="ftr" sz="quarter" idx="11"/>
          </p:nvPr>
        </p:nvSpPr>
        <p:spPr/>
        <p:txBody>
          <a:bodyPr/>
          <a:lstStyle/>
          <a:p>
            <a:endParaRPr lang="el-GR"/>
          </a:p>
        </p:txBody>
      </p:sp>
      <p:sp>
        <p:nvSpPr>
          <p:cNvPr id="7" name="6 - Θέση ημερομηνίας"/>
          <p:cNvSpPr>
            <a:spLocks noGrp="1"/>
          </p:cNvSpPr>
          <p:nvPr>
            <p:ph type="dt" sz="half" idx="10"/>
          </p:nvPr>
        </p:nvSpPr>
        <p:spPr/>
        <p:txBody>
          <a:bodyPr/>
          <a:lstStyle/>
          <a:p>
            <a:fld id="{4A322678-233C-40A5-BF3E-66E5D28BD753}" type="datetimeFigureOut">
              <a:rPr lang="el-GR" smtClean="0"/>
              <a:t>5/3/2015</a:t>
            </a:fld>
            <a:endParaRPr lang="el-GR"/>
          </a:p>
        </p:txBody>
      </p:sp>
      <p:sp>
        <p:nvSpPr>
          <p:cNvPr id="3" name="2 - Θέση κειμένου"/>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32" name="31 - Θέση περιεχομένου"/>
          <p:cNvSpPr>
            <a:spLocks noGrp="1"/>
          </p:cNvSpPr>
          <p:nvPr>
            <p:ph sz="half" idx="2"/>
          </p:nvPr>
        </p:nvSpPr>
        <p:spPr>
          <a:xfrm>
            <a:off x="457200" y="2201896"/>
            <a:ext cx="4038600" cy="391363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34" name="33 - Θέση περιεχομένου"/>
          <p:cNvSpPr>
            <a:spLocks noGrp="1"/>
          </p:cNvSpPr>
          <p:nvPr>
            <p:ph sz="quarter" idx="4"/>
          </p:nvPr>
        </p:nvSpPr>
        <p:spPr>
          <a:xfrm>
            <a:off x="4649788" y="2201896"/>
            <a:ext cx="4038600" cy="391363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 name="1 - Τίτλος"/>
          <p:cNvSpPr>
            <a:spLocks noGrp="1"/>
          </p:cNvSpPr>
          <p:nvPr>
            <p:ph type="title"/>
          </p:nvPr>
        </p:nvSpPr>
        <p:spPr>
          <a:xfrm>
            <a:off x="457200" y="155448"/>
            <a:ext cx="8229600" cy="1143000"/>
          </a:xfrm>
        </p:spPr>
        <p:txBody>
          <a:bodyPr anchor="b" anchorCtr="0"/>
          <a:lstStyle>
            <a:lvl1pPr>
              <a:defRPr/>
            </a:lvl1pPr>
          </a:lstStyle>
          <a:p>
            <a:r>
              <a:rPr kumimoji="0" lang="el-GR" smtClean="0"/>
              <a:t>Kλικ για επεξεργασία του τίτλου</a:t>
            </a:r>
            <a:endParaRPr kumimoji="0" lang="en-US"/>
          </a:p>
        </p:txBody>
      </p:sp>
      <p:sp>
        <p:nvSpPr>
          <p:cNvPr id="12" name="11 - Θέση κειμένου"/>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cxnSp>
        <p:nvCxnSpPr>
          <p:cNvPr id="10" name="9 - Ευθεία γραμμή σύνδεσης"/>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 Ευθεία γραμμή σύνδεσης"/>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p>
            <a:fld id="{4A322678-233C-40A5-BF3E-66E5D28BD753}" type="datetimeFigureOut">
              <a:rPr lang="el-GR" smtClean="0"/>
              <a:t>5/3/2015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C0049035-BF42-49EA-B9CB-4D5DB6BDD492}" type="slidenum">
              <a:rPr lang="el-GR" smtClean="0"/>
              <a:t>‹#›</a:t>
            </a:fld>
            <a:endParaRPr lang="el-GR"/>
          </a:p>
        </p:txBody>
      </p:sp>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4A322678-233C-40A5-BF3E-66E5D28BD753}" type="datetimeFigureOut">
              <a:rPr lang="el-GR" smtClean="0"/>
              <a:t>5/3/2015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C0049035-BF42-49EA-B9CB-4D5DB6BDD492}"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9" name="28 - Θέση περιεχομένου"/>
          <p:cNvSpPr>
            <a:spLocks noGrp="1"/>
          </p:cNvSpPr>
          <p:nvPr>
            <p:ph sz="quarter" idx="1"/>
          </p:nvPr>
        </p:nvSpPr>
        <p:spPr>
          <a:xfrm>
            <a:off x="457200" y="457200"/>
            <a:ext cx="6248400" cy="5715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3" name="2 - Θέση κειμένου"/>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31" name="30 - Τίτλος"/>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Kλικ για επεξεργασία του τίτλου</a:t>
            </a:r>
            <a:endParaRPr kumimoji="0" lang="en-US"/>
          </a:p>
        </p:txBody>
      </p:sp>
      <p:sp>
        <p:nvSpPr>
          <p:cNvPr id="8" name="7 - Θέση ημερομηνίας"/>
          <p:cNvSpPr>
            <a:spLocks noGrp="1"/>
          </p:cNvSpPr>
          <p:nvPr>
            <p:ph type="dt" sz="half" idx="14"/>
          </p:nvPr>
        </p:nvSpPr>
        <p:spPr/>
        <p:txBody>
          <a:bodyPr/>
          <a:lstStyle/>
          <a:p>
            <a:fld id="{4A322678-233C-40A5-BF3E-66E5D28BD753}" type="datetimeFigureOut">
              <a:rPr lang="el-GR" smtClean="0"/>
              <a:t>5/3/2015</a:t>
            </a:fld>
            <a:endParaRPr lang="el-GR"/>
          </a:p>
        </p:txBody>
      </p:sp>
      <p:sp>
        <p:nvSpPr>
          <p:cNvPr id="9" name="8 - Θέση αριθμού διαφάνειας"/>
          <p:cNvSpPr>
            <a:spLocks noGrp="1"/>
          </p:cNvSpPr>
          <p:nvPr>
            <p:ph type="sldNum" sz="quarter" idx="15"/>
          </p:nvPr>
        </p:nvSpPr>
        <p:spPr/>
        <p:txBody>
          <a:bodyPr/>
          <a:lstStyle/>
          <a:p>
            <a:fld id="{C0049035-BF42-49EA-B9CB-4D5DB6BDD492}" type="slidenum">
              <a:rPr lang="el-GR" smtClean="0"/>
              <a:t>‹#›</a:t>
            </a:fld>
            <a:endParaRPr lang="el-GR"/>
          </a:p>
        </p:txBody>
      </p:sp>
      <p:sp>
        <p:nvSpPr>
          <p:cNvPr id="10" name="9 - Θέση υποσέλιδου"/>
          <p:cNvSpPr>
            <a:spLocks noGrp="1"/>
          </p:cNvSpPr>
          <p:nvPr>
            <p:ph type="ftr" sz="quarter" idx="16"/>
          </p:nvPr>
        </p:nvSpPr>
        <p:spPr/>
        <p:txBody>
          <a:bodyPr/>
          <a:lstStyle/>
          <a:p>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l-GR" smtClean="0"/>
              <a:t>Κάντε κλικ στο εικονίδιο για να προσθέσετε μια εικόνα</a:t>
            </a:r>
            <a:endParaRPr kumimoji="0" lang="en-US"/>
          </a:p>
        </p:txBody>
      </p:sp>
      <p:sp>
        <p:nvSpPr>
          <p:cNvPr id="4" name="3 - Θέση κειμένου"/>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8" name="7 - Θέση ημερομηνίας"/>
          <p:cNvSpPr>
            <a:spLocks noGrp="1"/>
          </p:cNvSpPr>
          <p:nvPr>
            <p:ph type="dt" sz="half" idx="10"/>
          </p:nvPr>
        </p:nvSpPr>
        <p:spPr/>
        <p:txBody>
          <a:bodyPr/>
          <a:lstStyle/>
          <a:p>
            <a:fld id="{4A322678-233C-40A5-BF3E-66E5D28BD753}" type="datetimeFigureOut">
              <a:rPr lang="el-GR" smtClean="0"/>
              <a:t>5/3/2015</a:t>
            </a:fld>
            <a:endParaRPr lang="el-GR"/>
          </a:p>
        </p:txBody>
      </p:sp>
      <p:sp>
        <p:nvSpPr>
          <p:cNvPr id="9" name="8 - Θέση αριθμού διαφάνειας"/>
          <p:cNvSpPr>
            <a:spLocks noGrp="1"/>
          </p:cNvSpPr>
          <p:nvPr>
            <p:ph type="sldNum" sz="quarter" idx="11"/>
          </p:nvPr>
        </p:nvSpPr>
        <p:spPr/>
        <p:txBody>
          <a:bodyPr/>
          <a:lstStyle/>
          <a:p>
            <a:fld id="{C0049035-BF42-49EA-B9CB-4D5DB6BDD492}" type="slidenum">
              <a:rPr lang="el-GR" smtClean="0"/>
              <a:t>‹#›</a:t>
            </a:fld>
            <a:endParaRPr lang="el-GR"/>
          </a:p>
        </p:txBody>
      </p:sp>
      <p:sp>
        <p:nvSpPr>
          <p:cNvPr id="10" name="9 - Θέση υποσέλιδου"/>
          <p:cNvSpPr>
            <a:spLocks noGrp="1"/>
          </p:cNvSpPr>
          <p:nvPr>
            <p:ph type="ftr" sz="quarter" idx="12"/>
          </p:nvPr>
        </p:nvSpPr>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 Θέση κειμένου"/>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4" name="23 - Θέση ημερομηνίας"/>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4A322678-233C-40A5-BF3E-66E5D28BD753}" type="datetimeFigureOut">
              <a:rPr lang="el-GR" smtClean="0"/>
              <a:t>5/3/2015</a:t>
            </a:fld>
            <a:endParaRPr lang="el-GR"/>
          </a:p>
        </p:txBody>
      </p:sp>
      <p:sp>
        <p:nvSpPr>
          <p:cNvPr id="10" name="9 - Θέση υποσέλιδου"/>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l-GR"/>
          </a:p>
        </p:txBody>
      </p:sp>
      <p:sp>
        <p:nvSpPr>
          <p:cNvPr id="22" name="21 - Θέση αριθμού διαφάνειας"/>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C0049035-BF42-49EA-B9CB-4D5DB6BDD492}" type="slidenum">
              <a:rPr lang="el-GR" smtClean="0"/>
              <a:t>‹#›</a:t>
            </a:fld>
            <a:endParaRPr lang="el-GR"/>
          </a:p>
        </p:txBody>
      </p:sp>
      <p:sp>
        <p:nvSpPr>
          <p:cNvPr id="5" name="4 - Θέση τίτλου"/>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l-GR" smtClean="0"/>
              <a:t>Kλικ για επεξεργασία του τίτλου</a:t>
            </a:r>
            <a:endParaRPr kumimoji="0"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klassikoperiptosi.blogspot.gr/2013/03/blog-post_5.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p:txBody>
          <a:bodyPr>
            <a:normAutofit fontScale="70000" lnSpcReduction="20000"/>
          </a:bodyPr>
          <a:lstStyle/>
          <a:p>
            <a:r>
              <a:rPr lang="el-GR" dirty="0" smtClean="0"/>
              <a:t>Κουργιτάκου Μιχαέλα</a:t>
            </a:r>
          </a:p>
          <a:p>
            <a:r>
              <a:rPr lang="el-GR" dirty="0" smtClean="0"/>
              <a:t>Γ’2</a:t>
            </a:r>
          </a:p>
          <a:p>
            <a:r>
              <a:rPr lang="el-GR" dirty="0" smtClean="0"/>
              <a:t>Θρησκευτικά</a:t>
            </a:r>
          </a:p>
          <a:p>
            <a:r>
              <a:rPr lang="el-GR" dirty="0" smtClean="0"/>
              <a:t>ΘΕ3</a:t>
            </a:r>
          </a:p>
        </p:txBody>
      </p:sp>
      <p:sp>
        <p:nvSpPr>
          <p:cNvPr id="2" name="1 - Τίτλος"/>
          <p:cNvSpPr>
            <a:spLocks noGrp="1"/>
          </p:cNvSpPr>
          <p:nvPr>
            <p:ph type="ctrTitle"/>
          </p:nvPr>
        </p:nvSpPr>
        <p:spPr/>
        <p:txBody>
          <a:bodyPr/>
          <a:lstStyle/>
          <a:p>
            <a:r>
              <a:rPr lang="el-GR" dirty="0" smtClean="0"/>
              <a:t>Αλέξανδρος </a:t>
            </a:r>
            <a:r>
              <a:rPr lang="el-GR" dirty="0" err="1" smtClean="0"/>
              <a:t>Σμόρελ</a:t>
            </a:r>
            <a:r>
              <a:rPr lang="el-GR" dirty="0" smtClean="0"/>
              <a:t> </a:t>
            </a:r>
            <a:endParaRPr lang="el-GR" dirty="0"/>
          </a:p>
        </p:txBody>
      </p:sp>
      <p:pic>
        <p:nvPicPr>
          <p:cNvPr id="20482" name="Picture 2" descr="http://pemptousia-2.wpengine.netdna-cdn.com/wp-content/uploads/2012/07/StAlexSmorel_newUP2.jpg"/>
          <p:cNvPicPr>
            <a:picLocks noChangeAspect="1" noChangeArrowheads="1"/>
          </p:cNvPicPr>
          <p:nvPr/>
        </p:nvPicPr>
        <p:blipFill>
          <a:blip r:embed="rId2"/>
          <a:srcRect/>
          <a:stretch>
            <a:fillRect/>
          </a:stretch>
        </p:blipFill>
        <p:spPr bwMode="auto">
          <a:xfrm>
            <a:off x="428596" y="4286256"/>
            <a:ext cx="3206137" cy="2143140"/>
          </a:xfrm>
          <a:prstGeom prst="rect">
            <a:avLst/>
          </a:prstGeom>
          <a:noFill/>
        </p:spPr>
      </p:pic>
    </p:spTree>
  </p:cSld>
  <p:clrMapOvr>
    <a:masterClrMapping/>
  </p:clrMapOvr>
  <p:transition>
    <p:pull dir="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62500" lnSpcReduction="20000"/>
          </a:bodyPr>
          <a:lstStyle/>
          <a:p>
            <a:r>
              <a:rPr lang="el-GR" dirty="0"/>
              <a:t>Ο Αλέξανδρος </a:t>
            </a:r>
            <a:r>
              <a:rPr lang="el-GR" dirty="0" err="1"/>
              <a:t>Schmorell</a:t>
            </a:r>
            <a:r>
              <a:rPr lang="el-GR" dirty="0"/>
              <a:t> γεννήθηκε στο  </a:t>
            </a:r>
            <a:r>
              <a:rPr lang="el-GR" dirty="0" err="1"/>
              <a:t>Orenburg</a:t>
            </a:r>
            <a:r>
              <a:rPr lang="el-GR" dirty="0"/>
              <a:t> της Ρωσίας, στις 16 Σεπτεμβρίου 1917 ( 3 Σεπτέμβρη για το Ιουλιανό Ημερολόγιο ), και βαφτίστηκε στη Ρωσική Ορθόδοξη Εκκλησία .  </a:t>
            </a:r>
            <a:r>
              <a:rPr lang="el-GR" dirty="0" smtClean="0"/>
              <a:t/>
            </a:r>
            <a:br>
              <a:rPr lang="el-GR" dirty="0" smtClean="0"/>
            </a:br>
            <a:endParaRPr lang="en-US" dirty="0" smtClean="0"/>
          </a:p>
          <a:p>
            <a:r>
              <a:rPr lang="el-GR" dirty="0" smtClean="0"/>
              <a:t>Ο </a:t>
            </a:r>
            <a:r>
              <a:rPr lang="el-GR" dirty="0"/>
              <a:t>πατέρας του, </a:t>
            </a:r>
            <a:r>
              <a:rPr lang="el-GR" dirty="0" err="1"/>
              <a:t>Ούγκο</a:t>
            </a:r>
            <a:r>
              <a:rPr lang="el-GR" dirty="0"/>
              <a:t> </a:t>
            </a:r>
            <a:r>
              <a:rPr lang="el-GR" dirty="0" err="1"/>
              <a:t>Schmorell</a:t>
            </a:r>
            <a:r>
              <a:rPr lang="el-GR" dirty="0"/>
              <a:t>, ήταν ένας γιατρός γερμανικής καταγωγής που γεννήθηκε και έζησε στη Ρωσία εκτός </a:t>
            </a:r>
            <a:r>
              <a:rPr lang="el-GR" dirty="0" err="1"/>
              <a:t>απο</a:t>
            </a:r>
            <a:r>
              <a:rPr lang="el-GR" dirty="0"/>
              <a:t> την περίοδο που σπούδαζε Ιατρική στην Γερμανία. </a:t>
            </a:r>
            <a:r>
              <a:rPr lang="el-GR" dirty="0" smtClean="0"/>
              <a:t/>
            </a:r>
            <a:br>
              <a:rPr lang="el-GR" dirty="0" smtClean="0"/>
            </a:br>
            <a:r>
              <a:rPr lang="el-GR" dirty="0"/>
              <a:t>Η μητέρα του, </a:t>
            </a:r>
            <a:r>
              <a:rPr lang="el-GR" dirty="0" err="1"/>
              <a:t>Nataliya</a:t>
            </a:r>
            <a:r>
              <a:rPr lang="el-GR" dirty="0"/>
              <a:t> </a:t>
            </a:r>
            <a:r>
              <a:rPr lang="el-GR" dirty="0" err="1"/>
              <a:t>Vvedenskaya</a:t>
            </a:r>
            <a:r>
              <a:rPr lang="el-GR" dirty="0"/>
              <a:t>, ήταν Ρωσίδα και κόρη ενός Ρώσου Ορθόδοξου Ιερέα. </a:t>
            </a:r>
            <a:r>
              <a:rPr lang="el-GR" dirty="0" smtClean="0"/>
              <a:t/>
            </a:r>
            <a:br>
              <a:rPr lang="el-GR" dirty="0" smtClean="0"/>
            </a:br>
            <a:endParaRPr lang="en-US" dirty="0" smtClean="0"/>
          </a:p>
          <a:p>
            <a:r>
              <a:rPr lang="el-GR" dirty="0" smtClean="0"/>
              <a:t>Όταν </a:t>
            </a:r>
            <a:r>
              <a:rPr lang="el-GR" dirty="0"/>
              <a:t>ο Αλέξανδρος ήταν περίπου ενός έτους, η μητέρα του πέθανε από τύφο. Ο πατέρας του </a:t>
            </a:r>
            <a:r>
              <a:rPr lang="el-GR" dirty="0" err="1"/>
              <a:t>μετα</a:t>
            </a:r>
            <a:r>
              <a:rPr lang="el-GR" dirty="0"/>
              <a:t>  </a:t>
            </a:r>
            <a:r>
              <a:rPr lang="el-GR" dirty="0" err="1"/>
              <a:t>απο</a:t>
            </a:r>
            <a:r>
              <a:rPr lang="el-GR" dirty="0"/>
              <a:t> δύο περίπου χρόνια (1920),παντρεύτηκε την  </a:t>
            </a:r>
            <a:r>
              <a:rPr lang="el-GR" dirty="0" err="1"/>
              <a:t>Elisabeth</a:t>
            </a:r>
            <a:r>
              <a:rPr lang="el-GR" dirty="0"/>
              <a:t> </a:t>
            </a:r>
            <a:r>
              <a:rPr lang="el-GR" dirty="0" err="1"/>
              <a:t>Hoffman</a:t>
            </a:r>
            <a:r>
              <a:rPr lang="el-GR" dirty="0"/>
              <a:t>, που ήταν Γερμανίδα αλλά, όπως και ο </a:t>
            </a:r>
            <a:r>
              <a:rPr lang="el-GR" dirty="0" err="1"/>
              <a:t>Hugo</a:t>
            </a:r>
            <a:r>
              <a:rPr lang="el-GR" dirty="0"/>
              <a:t> </a:t>
            </a:r>
            <a:r>
              <a:rPr lang="el-GR" dirty="0" err="1"/>
              <a:t>Schmorell</a:t>
            </a:r>
            <a:r>
              <a:rPr lang="el-GR" dirty="0"/>
              <a:t>, είχε μεγαλώσει και αυτή στη Ρωσία. </a:t>
            </a:r>
            <a:r>
              <a:rPr lang="el-GR" dirty="0" smtClean="0"/>
              <a:t/>
            </a:r>
            <a:br>
              <a:rPr lang="el-GR" dirty="0" smtClean="0"/>
            </a:br>
            <a:endParaRPr lang="en-US" dirty="0" smtClean="0"/>
          </a:p>
          <a:p>
            <a:r>
              <a:rPr lang="el-GR" dirty="0" smtClean="0"/>
              <a:t>Ο </a:t>
            </a:r>
            <a:r>
              <a:rPr lang="el-GR" dirty="0" err="1"/>
              <a:t>Hugo</a:t>
            </a:r>
            <a:r>
              <a:rPr lang="el-GR" dirty="0"/>
              <a:t> </a:t>
            </a:r>
            <a:r>
              <a:rPr lang="el-GR" dirty="0" err="1"/>
              <a:t>Schmorell</a:t>
            </a:r>
            <a:r>
              <a:rPr lang="el-GR" dirty="0"/>
              <a:t> και η οικογένειά του έφυγαν από τη Ρωσία το 1921 εξ αιτίας των Μπολσεβίκων . Μαζί τους πήγε και η Θεοδοσία </a:t>
            </a:r>
            <a:r>
              <a:rPr lang="el-GR" dirty="0" err="1"/>
              <a:t>Lapschina</a:t>
            </a:r>
            <a:r>
              <a:rPr lang="el-GR" dirty="0"/>
              <a:t>, "παραμάνα"  του Αλέξανδρου, παριστάνοντας την χήρα του αδελφού του </a:t>
            </a:r>
            <a:r>
              <a:rPr lang="el-GR" dirty="0" err="1"/>
              <a:t>Hugo</a:t>
            </a:r>
            <a:r>
              <a:rPr lang="el-GR" dirty="0"/>
              <a:t> </a:t>
            </a:r>
            <a:r>
              <a:rPr lang="el-GR" dirty="0" err="1"/>
              <a:t>Schmorell</a:t>
            </a:r>
            <a:r>
              <a:rPr lang="el-GR" dirty="0"/>
              <a:t>. (Για το λόγο αυτό, θάφτηκε με το όνομα </a:t>
            </a:r>
            <a:r>
              <a:rPr lang="el-GR" dirty="0" err="1"/>
              <a:t>Franziska</a:t>
            </a:r>
            <a:r>
              <a:rPr lang="el-GR" dirty="0"/>
              <a:t> </a:t>
            </a:r>
            <a:r>
              <a:rPr lang="el-GR" dirty="0" err="1"/>
              <a:t>Schmorell</a:t>
            </a:r>
            <a:r>
              <a:rPr lang="el-GR" dirty="0"/>
              <a:t>.)</a:t>
            </a:r>
            <a:r>
              <a:rPr lang="el-GR" dirty="0" smtClean="0"/>
              <a:t/>
            </a:r>
            <a:br>
              <a:rPr lang="el-GR" dirty="0" smtClean="0"/>
            </a:br>
            <a:endParaRPr lang="el-GR" dirty="0"/>
          </a:p>
        </p:txBody>
      </p:sp>
      <p:sp>
        <p:nvSpPr>
          <p:cNvPr id="2" name="1 - Τίτλος"/>
          <p:cNvSpPr>
            <a:spLocks noGrp="1"/>
          </p:cNvSpPr>
          <p:nvPr>
            <p:ph type="title"/>
          </p:nvPr>
        </p:nvSpPr>
        <p:spPr/>
        <p:txBody>
          <a:bodyPr/>
          <a:lstStyle/>
          <a:p>
            <a:endParaRPr lang="el-GR"/>
          </a:p>
        </p:txBody>
      </p:sp>
    </p:spTree>
  </p:cSld>
  <p:clrMapOvr>
    <a:masterClrMapping/>
  </p:clrMapOvr>
  <p:transition>
    <p:zo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70000" lnSpcReduction="20000"/>
          </a:bodyPr>
          <a:lstStyle/>
          <a:p>
            <a:r>
              <a:rPr lang="el-GR" dirty="0" smtClean="0"/>
              <a:t> Η οικογένεια εγκαταστάθηκε τελικά στο Μόναχο, και σύντομα ο </a:t>
            </a:r>
            <a:r>
              <a:rPr lang="el-GR" dirty="0" err="1" smtClean="0"/>
              <a:t>Hugo</a:t>
            </a:r>
            <a:r>
              <a:rPr lang="el-GR" dirty="0" smtClean="0"/>
              <a:t> και η </a:t>
            </a:r>
            <a:r>
              <a:rPr lang="el-GR" dirty="0" err="1" smtClean="0"/>
              <a:t>Elizabeth</a:t>
            </a:r>
            <a:r>
              <a:rPr lang="el-GR" dirty="0" smtClean="0"/>
              <a:t> απέκτησαν δύο </a:t>
            </a:r>
            <a:r>
              <a:rPr lang="el-GR" dirty="0" err="1" smtClean="0"/>
              <a:t>παιδιά,τον</a:t>
            </a:r>
            <a:r>
              <a:rPr lang="el-GR" dirty="0" smtClean="0"/>
              <a:t> </a:t>
            </a:r>
            <a:r>
              <a:rPr lang="el-GR" dirty="0" err="1" smtClean="0"/>
              <a:t>Erich</a:t>
            </a:r>
            <a:r>
              <a:rPr lang="el-GR" dirty="0" smtClean="0"/>
              <a:t> και την </a:t>
            </a:r>
            <a:r>
              <a:rPr lang="el-GR" dirty="0" err="1" smtClean="0"/>
              <a:t>Natascha</a:t>
            </a:r>
            <a:r>
              <a:rPr lang="el-GR" dirty="0" smtClean="0"/>
              <a:t>. </a:t>
            </a:r>
            <a:r>
              <a:rPr lang="el-GR" dirty="0" err="1" smtClean="0"/>
              <a:t>Παρ΄όλο</a:t>
            </a:r>
            <a:r>
              <a:rPr lang="el-GR" dirty="0" smtClean="0"/>
              <a:t> που η </a:t>
            </a:r>
            <a:r>
              <a:rPr lang="el-GR" dirty="0" err="1" smtClean="0"/>
              <a:t>Elisabeth</a:t>
            </a:r>
            <a:r>
              <a:rPr lang="el-GR" dirty="0" smtClean="0"/>
              <a:t> και τα δύο ετεροθαλή αδέλφια του ήταν </a:t>
            </a:r>
            <a:r>
              <a:rPr lang="el-GR" dirty="0" err="1" smtClean="0"/>
              <a:t>ρωμαιοκαθολικοί,ο</a:t>
            </a:r>
            <a:r>
              <a:rPr lang="el-GR" dirty="0" smtClean="0"/>
              <a:t> Αλέξανδρος με την επιρροή της παραμάνας του Θεοδοσίας όχι μόνο έμεινε Ορθόδοξος αλλά παρότρυνε τη θετή του μητέρα και τα ετεροθαλή αδέλφια του να παρακολουθήσουν μαθήματα σε Ορθόδοξο κατηχητικό σχολείο στο Μόναχο. </a:t>
            </a:r>
            <a:br>
              <a:rPr lang="el-GR" dirty="0" smtClean="0"/>
            </a:br>
            <a:endParaRPr lang="en-US" dirty="0" smtClean="0"/>
          </a:p>
          <a:p>
            <a:r>
              <a:rPr lang="el-GR" dirty="0" smtClean="0"/>
              <a:t> Σύμφωνα με την ναζιστική ιδεολογία , οι Σλάβοι ανήκαν στην μεγάλη ορδή των </a:t>
            </a:r>
            <a:r>
              <a:rPr lang="el-GR" dirty="0" err="1" smtClean="0"/>
              <a:t>untermenschen</a:t>
            </a:r>
            <a:r>
              <a:rPr lang="el-GR" dirty="0" smtClean="0"/>
              <a:t>, δηλαδή κάτι μεταξύ ζώου και ανθρώπου. Αυτή ήταν μια νοοτροπία που ο Αλέξανδρος δεν μπορούσε να δεχθεί. </a:t>
            </a:r>
            <a:br>
              <a:rPr lang="el-GR" dirty="0" smtClean="0"/>
            </a:br>
            <a:endParaRPr lang="en-US" dirty="0" smtClean="0"/>
          </a:p>
          <a:p>
            <a:r>
              <a:rPr lang="el-GR" dirty="0" smtClean="0"/>
              <a:t> Όταν </a:t>
            </a:r>
            <a:r>
              <a:rPr lang="el-GR" dirty="0" err="1" smtClean="0"/>
              <a:t>πηγε</a:t>
            </a:r>
            <a:r>
              <a:rPr lang="el-GR" dirty="0" smtClean="0"/>
              <a:t> να υπηρετήσει την στρατιωτική του θητεία κατά την τελετή της ορκωμοσίας αρνήθηκε να ορκιστεί απόλυτη πίστη προς τον Αδόλφο Χίτλερ και ζήτησε, σαν "αντιρρησίας Ορθόδοξης συνείδησης" θα λέγαμε εμείς, να απελευθερωθεί από το στρατιωτικό καθήκον, πράγμα που φυσικά δεν έγινε αποδεκτό και υπηρέτησε τη θητεία του στην Τσεχοσλοβακία και στη Γαλλία.  </a:t>
            </a:r>
            <a:endParaRPr lang="el-GR" dirty="0"/>
          </a:p>
        </p:txBody>
      </p:sp>
      <p:sp>
        <p:nvSpPr>
          <p:cNvPr id="2" name="1 - Τίτλος"/>
          <p:cNvSpPr>
            <a:spLocks noGrp="1"/>
          </p:cNvSpPr>
          <p:nvPr>
            <p:ph type="title"/>
          </p:nvPr>
        </p:nvSpPr>
        <p:spPr/>
        <p:txBody>
          <a:bodyPr/>
          <a:lstStyle/>
          <a:p>
            <a:endParaRPr lang="el-GR"/>
          </a:p>
        </p:txBody>
      </p:sp>
    </p:spTree>
  </p:cSld>
  <p:clrMapOvr>
    <a:masterClrMapping/>
  </p:clrMapOvr>
  <p:transition>
    <p:spli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r>
              <a:rPr lang="el-GR" dirty="0" smtClean="0"/>
              <a:t>Ξεκίνησε τις πανεπιστημιακές του σπουδές στο Αμβούργο το 1939 και το φθινόπωρο του 1940 συνέχισε πανεπιστήμιο </a:t>
            </a:r>
            <a:r>
              <a:rPr lang="el-GR" dirty="0" err="1" smtClean="0"/>
              <a:t>Ludwig</a:t>
            </a:r>
            <a:r>
              <a:rPr lang="el-GR" dirty="0" smtClean="0"/>
              <a:t>-</a:t>
            </a:r>
            <a:r>
              <a:rPr lang="el-GR" dirty="0" err="1" smtClean="0"/>
              <a:t>Maximilian</a:t>
            </a:r>
            <a:r>
              <a:rPr lang="el-GR" dirty="0" smtClean="0"/>
              <a:t> </a:t>
            </a:r>
            <a:r>
              <a:rPr lang="el-GR" dirty="0" err="1" smtClean="0"/>
              <a:t>Universität</a:t>
            </a:r>
            <a:r>
              <a:rPr lang="el-GR" dirty="0" smtClean="0"/>
              <a:t> του Μονάχου. </a:t>
            </a:r>
            <a:br>
              <a:rPr lang="el-GR" dirty="0" smtClean="0"/>
            </a:br>
            <a:r>
              <a:rPr lang="el-GR" dirty="0" smtClean="0"/>
              <a:t>Εκεί συνάντησε τον </a:t>
            </a:r>
            <a:r>
              <a:rPr lang="el-GR" dirty="0" err="1" smtClean="0"/>
              <a:t>Hans</a:t>
            </a:r>
            <a:r>
              <a:rPr lang="el-GR" dirty="0" smtClean="0"/>
              <a:t> </a:t>
            </a:r>
            <a:r>
              <a:rPr lang="el-GR" dirty="0" err="1" smtClean="0"/>
              <a:t>Scholl</a:t>
            </a:r>
            <a:r>
              <a:rPr lang="el-GR" dirty="0" smtClean="0"/>
              <a:t>, με τον οποίο ο Αλέξανδρος θα δημιουργήσει την ομάδα "Λευκό Ρόδο". </a:t>
            </a:r>
            <a:br>
              <a:rPr lang="el-GR" dirty="0" smtClean="0"/>
            </a:br>
            <a:endParaRPr lang="el-GR" dirty="0"/>
          </a:p>
        </p:txBody>
      </p:sp>
      <p:sp>
        <p:nvSpPr>
          <p:cNvPr id="3" name="2 - Τίτλος"/>
          <p:cNvSpPr>
            <a:spLocks noGrp="1"/>
          </p:cNvSpPr>
          <p:nvPr>
            <p:ph type="title"/>
          </p:nvPr>
        </p:nvSpPr>
        <p:spPr/>
        <p:txBody>
          <a:bodyPr/>
          <a:lstStyle/>
          <a:p>
            <a:endParaRPr lang="el-GR"/>
          </a:p>
        </p:txBody>
      </p:sp>
    </p:spTree>
  </p:cSld>
  <p:clrMapOvr>
    <a:masterClrMapping/>
  </p:clrMapOvr>
  <p:transition>
    <p:circl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77500" lnSpcReduction="20000"/>
          </a:bodyPr>
          <a:lstStyle/>
          <a:p>
            <a:r>
              <a:rPr lang="el-GR" dirty="0" smtClean="0"/>
              <a:t>Το καλοκαίρι του 1942, ο </a:t>
            </a:r>
            <a:r>
              <a:rPr lang="el-GR" dirty="0" err="1" smtClean="0"/>
              <a:t>Hans</a:t>
            </a:r>
            <a:r>
              <a:rPr lang="el-GR" dirty="0" smtClean="0"/>
              <a:t> </a:t>
            </a:r>
            <a:r>
              <a:rPr lang="el-GR" dirty="0" err="1" smtClean="0"/>
              <a:t>Scholl</a:t>
            </a:r>
            <a:r>
              <a:rPr lang="el-GR" dirty="0" smtClean="0"/>
              <a:t> και ο Αλέξανδρος </a:t>
            </a:r>
            <a:r>
              <a:rPr lang="el-GR" dirty="0" err="1" smtClean="0"/>
              <a:t>Schmorell</a:t>
            </a:r>
            <a:r>
              <a:rPr lang="el-GR" dirty="0" smtClean="0"/>
              <a:t> </a:t>
            </a:r>
            <a:r>
              <a:rPr lang="el-GR" dirty="0" err="1" smtClean="0"/>
              <a:t>αποκτησαν</a:t>
            </a:r>
            <a:r>
              <a:rPr lang="el-GR" dirty="0" smtClean="0"/>
              <a:t> έναν </a:t>
            </a:r>
            <a:r>
              <a:rPr lang="el-GR" dirty="0" err="1" smtClean="0"/>
              <a:t>πολυγραφο</a:t>
            </a:r>
            <a:r>
              <a:rPr lang="el-GR" dirty="0" smtClean="0"/>
              <a:t> με τον οποίο τύπωσαν αρχικά τέσσερα φυλλάδια με το όνομα "Λευκό Ρόδο" καλώντας το λαό της Γερμανίας να ξεσηκωθεί και να αντισταθεί στον Χίτλερ. Η διανομή αυτών των τεσσάρων φυλλαδίων ήταν αρκετά περιορισμένη και επικεντρώθηκε κυρίως γύρω από το Μόναχο. Πριν </a:t>
            </a:r>
            <a:r>
              <a:rPr lang="el-GR" dirty="0" err="1" smtClean="0"/>
              <a:t>απο</a:t>
            </a:r>
            <a:r>
              <a:rPr lang="el-GR" dirty="0" smtClean="0"/>
              <a:t> αυτό  είχαν δακτυλογραφήσει και  αποστείλει ανωνύμως, σε  πολλούς κατοίκους του Μονάχου, ομιλίες του επισκόπου </a:t>
            </a:r>
            <a:r>
              <a:rPr lang="el-GR" dirty="0" err="1" smtClean="0"/>
              <a:t>Clements</a:t>
            </a:r>
            <a:r>
              <a:rPr lang="el-GR" dirty="0" smtClean="0"/>
              <a:t> </a:t>
            </a:r>
            <a:r>
              <a:rPr lang="el-GR" dirty="0" err="1" smtClean="0"/>
              <a:t>von</a:t>
            </a:r>
            <a:r>
              <a:rPr lang="el-GR" dirty="0" smtClean="0"/>
              <a:t> </a:t>
            </a:r>
            <a:r>
              <a:rPr lang="el-GR" dirty="0" err="1" smtClean="0"/>
              <a:t>Galen</a:t>
            </a:r>
            <a:r>
              <a:rPr lang="el-GR" dirty="0" smtClean="0"/>
              <a:t> στις οποίες κατήγγειλε  τον Χίτλερ για το περιβόητο πρόγραμμα "</a:t>
            </a:r>
            <a:r>
              <a:rPr lang="el-GR" dirty="0" err="1" smtClean="0"/>
              <a:t>ευθανασίας",και</a:t>
            </a:r>
            <a:r>
              <a:rPr lang="el-GR" dirty="0" smtClean="0"/>
              <a:t> </a:t>
            </a:r>
            <a:r>
              <a:rPr lang="el-GR" dirty="0" smtClean="0"/>
              <a:t>η</a:t>
            </a:r>
            <a:r>
              <a:rPr lang="el-GR" dirty="0" smtClean="0"/>
              <a:t>  ομάδα του  "Λευκού  Ρόδου"  κατόπιν τούτου, προχώρησε ακόμη </a:t>
            </a:r>
            <a:r>
              <a:rPr lang="el-GR" dirty="0" err="1" smtClean="0"/>
              <a:t>περισσότερο,και</a:t>
            </a:r>
            <a:r>
              <a:rPr lang="el-GR" dirty="0" smtClean="0"/>
              <a:t> μέσω των φυλλαδίων  καλούσε τους Γερμανούς να συνειδητοποιήσουν τι συνέβαινε, και να αντισταθούν με κάθε δυνατό μέσο.</a:t>
            </a:r>
            <a:br>
              <a:rPr lang="el-GR" dirty="0" smtClean="0"/>
            </a:br>
            <a:endParaRPr lang="en-US" dirty="0" smtClean="0"/>
          </a:p>
          <a:p>
            <a:r>
              <a:rPr lang="el-GR" dirty="0" smtClean="0"/>
              <a:t> Σε ένα απόσπασμα που γράφτηκε από τον Αλέξανδρο και που  περιέχεται στο δεύτερο </a:t>
            </a:r>
            <a:r>
              <a:rPr lang="el-GR" dirty="0" err="1" smtClean="0"/>
              <a:t>φυλλάδιο,υπάρχει</a:t>
            </a:r>
            <a:r>
              <a:rPr lang="el-GR" dirty="0" smtClean="0"/>
              <a:t> η μόνη γνωστή δημόσια κατακραυγή από οποιαδήποτε γερμανική ομάδα αντίστασης για το "Ολοκαύτωμα". </a:t>
            </a:r>
            <a:endParaRPr lang="el-GR" dirty="0"/>
          </a:p>
        </p:txBody>
      </p:sp>
      <p:sp>
        <p:nvSpPr>
          <p:cNvPr id="3" name="2 - Τίτλος"/>
          <p:cNvSpPr>
            <a:spLocks noGrp="1"/>
          </p:cNvSpPr>
          <p:nvPr>
            <p:ph type="title"/>
          </p:nvPr>
        </p:nvSpPr>
        <p:spPr/>
        <p:txBody>
          <a:bodyPr/>
          <a:lstStyle/>
          <a:p>
            <a:endParaRPr lang="el-GR"/>
          </a:p>
        </p:txBody>
      </p:sp>
    </p:spTree>
  </p:cSld>
  <p:clrMapOvr>
    <a:masterClrMapping/>
  </p:clrMapOvr>
  <p:transition>
    <p:diamon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a:bodyPr>
          <a:lstStyle/>
          <a:p>
            <a:r>
              <a:rPr lang="el-GR" dirty="0" smtClean="0"/>
              <a:t>Στις επιστολές προς την οικογένειά του από τη φυλακή, ο Αλέξανδρος γράφει για την εμβάθυνση της πίστης του, και πως αν και καταδικασμένος σε θάνατο, έχει ειρήνη στην ψυχή του , γνωρίζοντας </a:t>
            </a:r>
            <a:r>
              <a:rPr lang="el-GR" dirty="0" err="1" smtClean="0"/>
              <a:t>οτι</a:t>
            </a:r>
            <a:r>
              <a:rPr lang="el-GR" dirty="0" smtClean="0"/>
              <a:t> υπηρέτησε την αλήθεια. Στην τελευταία του επιστολή , γραμμένη λίγο πριν από την εκτέλεσή του, έγραψε την οικογένειά του: "Ποτέ μην ξεχνάτε τον Θεό!" </a:t>
            </a:r>
            <a:br>
              <a:rPr lang="el-GR" dirty="0" smtClean="0"/>
            </a:br>
            <a:endParaRPr lang="en-US" dirty="0" smtClean="0"/>
          </a:p>
          <a:p>
            <a:r>
              <a:rPr lang="el-GR" dirty="0" smtClean="0"/>
              <a:t>Ο </a:t>
            </a:r>
            <a:r>
              <a:rPr lang="el-GR" dirty="0" smtClean="0"/>
              <a:t>νεομάρτυρας  Αλέξανδρος </a:t>
            </a:r>
            <a:r>
              <a:rPr lang="el-GR" dirty="0" err="1" smtClean="0"/>
              <a:t>Schmorell</a:t>
            </a:r>
            <a:r>
              <a:rPr lang="el-GR" dirty="0" smtClean="0"/>
              <a:t> θάφτηκε πίσω φυλακή </a:t>
            </a:r>
            <a:r>
              <a:rPr lang="el-GR" dirty="0" err="1" smtClean="0"/>
              <a:t>Stadelheim</a:t>
            </a:r>
            <a:r>
              <a:rPr lang="el-GR" dirty="0" smtClean="0"/>
              <a:t>, στο κοιμητήριο του </a:t>
            </a:r>
            <a:r>
              <a:rPr lang="el-GR" dirty="0" err="1" smtClean="0"/>
              <a:t>Perlacher</a:t>
            </a:r>
            <a:r>
              <a:rPr lang="el-GR" dirty="0" smtClean="0"/>
              <a:t> </a:t>
            </a:r>
            <a:r>
              <a:rPr lang="el-GR" dirty="0" err="1" smtClean="0"/>
              <a:t>Forst</a:t>
            </a:r>
            <a:r>
              <a:rPr lang="el-GR" dirty="0" smtClean="0"/>
              <a:t>.  </a:t>
            </a:r>
            <a:endParaRPr lang="el-GR" dirty="0"/>
          </a:p>
        </p:txBody>
      </p:sp>
      <p:sp>
        <p:nvSpPr>
          <p:cNvPr id="3" name="2 - Τίτλος"/>
          <p:cNvSpPr>
            <a:spLocks noGrp="1"/>
          </p:cNvSpPr>
          <p:nvPr>
            <p:ph type="title"/>
          </p:nvPr>
        </p:nvSpPr>
        <p:spPr/>
        <p:txBody>
          <a:bodyPr/>
          <a:lstStyle/>
          <a:p>
            <a:endParaRPr lang="el-GR"/>
          </a:p>
        </p:txBody>
      </p:sp>
    </p:spTree>
  </p:cSld>
  <p:clrMapOvr>
    <a:masterClrMapping/>
  </p:clrMapOvr>
  <p:transition>
    <p:strips/>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r>
              <a:rPr lang="en-US" dirty="0" smtClean="0">
                <a:hlinkClick r:id="rId2"/>
              </a:rPr>
              <a:t>http://</a:t>
            </a:r>
            <a:r>
              <a:rPr lang="en-US" dirty="0" smtClean="0">
                <a:hlinkClick r:id="rId2"/>
              </a:rPr>
              <a:t>klassikoperiptosi.blogspot.gr/2013/03/blog-post_5.html</a:t>
            </a:r>
            <a:r>
              <a:rPr lang="el-GR" dirty="0" smtClean="0"/>
              <a:t> </a:t>
            </a:r>
            <a:endParaRPr lang="el-GR" dirty="0"/>
          </a:p>
        </p:txBody>
      </p:sp>
      <p:sp>
        <p:nvSpPr>
          <p:cNvPr id="3" name="2 - Τίτλος"/>
          <p:cNvSpPr>
            <a:spLocks noGrp="1"/>
          </p:cNvSpPr>
          <p:nvPr>
            <p:ph type="title"/>
          </p:nvPr>
        </p:nvSpPr>
        <p:spPr/>
        <p:txBody>
          <a:bodyPr/>
          <a:lstStyle/>
          <a:p>
            <a:r>
              <a:rPr lang="el-GR" dirty="0" smtClean="0"/>
              <a:t>Πηγές</a:t>
            </a:r>
            <a:endParaRPr lang="el-GR" dirty="0"/>
          </a:p>
        </p:txBody>
      </p:sp>
    </p:spTree>
  </p:cSld>
  <p:clrMapOvr>
    <a:masterClrMapping/>
  </p:clrMapOvr>
  <p:transition>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endParaRPr lang="el-GR"/>
          </a:p>
        </p:txBody>
      </p:sp>
      <p:sp>
        <p:nvSpPr>
          <p:cNvPr id="3" name="2 - Τίτλος"/>
          <p:cNvSpPr>
            <a:spLocks noGrp="1"/>
          </p:cNvSpPr>
          <p:nvPr>
            <p:ph type="title"/>
          </p:nvPr>
        </p:nvSpPr>
        <p:spPr/>
        <p:txBody>
          <a:bodyPr/>
          <a:lstStyle/>
          <a:p>
            <a:endParaRPr lang="el-GR"/>
          </a:p>
        </p:txBody>
      </p:sp>
      <p:sp>
        <p:nvSpPr>
          <p:cNvPr id="4" name="3 - Ορθογώνιο"/>
          <p:cNvSpPr/>
          <p:nvPr/>
        </p:nvSpPr>
        <p:spPr>
          <a:xfrm>
            <a:off x="500034" y="2428868"/>
            <a:ext cx="8096512" cy="1862048"/>
          </a:xfrm>
          <a:prstGeom prst="rect">
            <a:avLst/>
          </a:prstGeom>
          <a:noFill/>
        </p:spPr>
        <p:txBody>
          <a:bodyPr wrap="none" lIns="91440" tIns="45720" rIns="91440" bIns="45720">
            <a:spAutoFit/>
          </a:bodyPr>
          <a:lstStyle/>
          <a:p>
            <a:pPr algn="ctr"/>
            <a:r>
              <a:rPr lang="el-GR" sz="11500" dirty="0" smtClean="0">
                <a:ln w="10160">
                  <a:solidFill>
                    <a:schemeClr val="accent1"/>
                  </a:solidFill>
                  <a:prstDash val="solid"/>
                </a:ln>
                <a:solidFill>
                  <a:srgbClr val="FFFFFF"/>
                </a:solidFill>
                <a:effectLst>
                  <a:outerShdw blurRad="38100" dist="32000" dir="5400000" algn="tl">
                    <a:srgbClr val="000000">
                      <a:alpha val="30000"/>
                    </a:srgbClr>
                  </a:outerShdw>
                </a:effectLst>
                <a:sym typeface="Wingdings" pitchFamily="2" charset="2"/>
              </a:rPr>
              <a:t> ΤΕΛΟΣ </a:t>
            </a:r>
            <a:endParaRPr lang="el-GR" sz="11500" dirty="0">
              <a:ln w="10160">
                <a:solidFill>
                  <a:schemeClr val="accent1"/>
                </a:solidFill>
                <a:prstDash val="solid"/>
              </a:ln>
              <a:solidFill>
                <a:srgbClr val="FFFFFF"/>
              </a:solidFill>
              <a:effectLst>
                <a:outerShdw blurRad="38100" dist="32000" dir="5400000" algn="tl">
                  <a:srgbClr val="000000">
                    <a:alpha val="30000"/>
                  </a:srgbClr>
                </a:outerShdw>
              </a:effectLst>
            </a:endParaRPr>
          </a:p>
        </p:txBody>
      </p:sp>
    </p:spTree>
  </p:cSld>
  <p:clrMapOvr>
    <a:masterClrMapping/>
  </p:clrMapOvr>
  <p:transition>
    <p:split orient="vert"/>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Χαρτί">
  <a:themeElements>
    <a:clrScheme name="Χαρτί">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Χαρτί">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Χαρτί">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14</TotalTime>
  <Words>109</Words>
  <Application>Microsoft Office PowerPoint</Application>
  <PresentationFormat>Προβολή στην οθόνη (4:3)</PresentationFormat>
  <Paragraphs>20</Paragraphs>
  <Slides>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Χαρτί</vt:lpstr>
      <vt:lpstr>Αλέξανδρος Σμόρελ </vt:lpstr>
      <vt:lpstr>Διαφάνεια 2</vt:lpstr>
      <vt:lpstr>Διαφάνεια 3</vt:lpstr>
      <vt:lpstr>Διαφάνεια 4</vt:lpstr>
      <vt:lpstr>Διαφάνεια 5</vt:lpstr>
      <vt:lpstr>Διαφάνεια 6</vt:lpstr>
      <vt:lpstr>Πηγές</vt:lpstr>
      <vt:lpstr>Διαφάνεια 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Αλέξανδρος Σμόρελ </dc:title>
  <dc:creator>ΜΚΣ</dc:creator>
  <cp:lastModifiedBy>ΜΚΣ</cp:lastModifiedBy>
  <cp:revision>2</cp:revision>
  <dcterms:created xsi:type="dcterms:W3CDTF">2015-03-05T18:22:50Z</dcterms:created>
  <dcterms:modified xsi:type="dcterms:W3CDTF">2015-03-05T18:37:49Z</dcterms:modified>
</cp:coreProperties>
</file>