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63" r:id="rId2"/>
    <p:sldId id="273" r:id="rId3"/>
    <p:sldId id="269" r:id="rId4"/>
    <p:sldId id="261" r:id="rId5"/>
    <p:sldId id="270" r:id="rId6"/>
    <p:sldId id="271" r:id="rId7"/>
    <p:sldId id="274" r:id="rId8"/>
    <p:sldId id="276" r:id="rId9"/>
    <p:sldId id="277" r:id="rId10"/>
    <p:sldId id="278" r:id="rId11"/>
    <p:sldId id="27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Τίτλος"/>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 Τίτλος"/>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320"/>
            <a:ext cx="7470648" cy="1143000"/>
          </a:xfrm>
        </p:spPr>
        <p:txBody>
          <a:bodyPr anchor="ctr"/>
          <a:lstStyle>
            <a:lvl1pPr algn="l">
              <a:defRPr sz="4600"/>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8" name="7 - Θέση αριθμού διαφάνειας"/>
          <p:cNvSpPr>
            <a:spLocks noGrp="1"/>
          </p:cNvSpPr>
          <p:nvPr>
            <p:ph type="sldNum" sz="quarter" idx="11"/>
          </p:nvPr>
        </p:nvSpPr>
        <p:spPr/>
        <p:txBody>
          <a:bodyPr/>
          <a:lstStyle/>
          <a:p>
            <a:fld id="{E4BFFA45-7B94-468A-9DE6-E2338368A9AF}" type="slidenum">
              <a:rPr lang="el-GR" smtClean="0"/>
              <a:pPr/>
              <a:t>‹#›</a:t>
            </a:fld>
            <a:endParaRPr lang="el-GR"/>
          </a:p>
        </p:txBody>
      </p:sp>
      <p:sp>
        <p:nvSpPr>
          <p:cNvPr id="9" name="8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FDD2F92-BF81-4A08-82A1-9201EE712735}" type="datetimeFigureOut">
              <a:rPr lang="el-GR" smtClean="0"/>
              <a:pPr/>
              <a:t>25/2/2015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156448" y="6422064"/>
            <a:ext cx="762000" cy="365125"/>
          </a:xfrm>
        </p:spPr>
        <p:txBody>
          <a:bodyPr/>
          <a:lstStyle/>
          <a:p>
            <a:fld id="{E4BFFA45-7B94-468A-9DE6-E2338368A9A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457200" y="6422064"/>
            <a:ext cx="2133600" cy="365125"/>
          </a:xfrm>
        </p:spPr>
        <p:txBody>
          <a:bodyPr/>
          <a:lstStyle/>
          <a:p>
            <a:fld id="{2FDD2F92-BF81-4A08-82A1-9201EE712735}" type="datetimeFigureOut">
              <a:rPr lang="el-GR" smtClean="0"/>
              <a:pPr/>
              <a:t>25/2/2015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4BFFA45-7B94-468A-9DE6-E2338368A9A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 Ελεύθερη σχεδίαση"/>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 Ελεύθερη σχεδίαση"/>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 Θέση τίτλου"/>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FDD2F92-BF81-4A08-82A1-9201EE712735}" type="datetimeFigureOut">
              <a:rPr lang="el-GR" smtClean="0"/>
              <a:pPr/>
              <a:t>25/2/2015</a:t>
            </a:fld>
            <a:endParaRPr lang="el-GR"/>
          </a:p>
        </p:txBody>
      </p:sp>
      <p:sp>
        <p:nvSpPr>
          <p:cNvPr id="22" name="21 - Θέση υποσέλιδου"/>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l-GR"/>
          </a:p>
        </p:txBody>
      </p:sp>
      <p:sp>
        <p:nvSpPr>
          <p:cNvPr id="18" name="17 - Θέση αριθμού διαφάνειας"/>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4BFFA45-7B94-468A-9DE6-E2338368A9A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l.wikipedia.org/wiki/10_%CE%9C%CE%B1%CF%81%CF%84%CE%AF%CE%BF%CF%85" TargetMode="External"/><Relationship Id="rId2" Type="http://schemas.openxmlformats.org/officeDocument/2006/relationships/hyperlink" Target="http://el.wikipedia.org/wiki/%CE%9C%CE%AC%CF%81%CF%84%CE%B9%CE%BD_%CE%9B%CE%BF%CF%8D%CE%B8%CE%B5%CF%81_%CE%9A%CE%B9%CE%BD%CE%B3%CE%B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l.wikipedia.org/wiki/%CE%9C%CE%AC%CF%81%CF%84%CE%B9%CE%BD_%CE%9B%CE%BF%CF%8D%CE%B8%CE%B5%CF%81_%CE%9A%CE%B9%CE%BD%CE%B3%CE%B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l.wikipedia.org/wiki/30_%CE%99%CE%B1%CE%BD%CE%BF%CF%85%CE%B1%CF%81%CE%AF%CE%BF%CF%85" TargetMode="External"/><Relationship Id="rId2" Type="http://schemas.openxmlformats.org/officeDocument/2006/relationships/hyperlink" Target="http://el.wikipedia.org/wiki/%CE%9C%CE%AC%CF%81%CF%84%CE%B9%CE%BD_%CE%9B%CE%BF%CF%8D%CE%B8%CE%B5%CF%81_%CE%9A%CE%B9%CE%BD%CE%B3%CE%BA"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l.wikipedia.org/wiki/9_%CE%A3%CE%B5%CF%80%CF%84%CE%B5%CE%BC%CE%B2%CF%81%CE%AF%CE%BF%CF%85" TargetMode="External"/><Relationship Id="rId2" Type="http://schemas.openxmlformats.org/officeDocument/2006/relationships/hyperlink" Target="http://el.wikipedia.org/wiki/%CE%9C%CE%AC%CF%81%CF%84%CE%B9%CE%BD_%CE%9B%CE%BF%CF%8D%CE%B8%CE%B5%CF%81_%CE%9A%CE%B9%CE%BD%CE%B3%CE%B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l.wikipedia.org/wiki/%CE%9C%CE%AC%CF%81%CF%84%CE%B9%CE%BD_%CE%9B%CE%BF%CF%8D%CE%B8%CE%B5%CF%81_%CE%9A%CE%B9%CE%BD%CE%B3%CE%BA"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l.wikipedia.org/wiki/2_%CE%99%CE%B1%CE%BD%CE%BF%CF%85%CE%B1%CF%81%CE%AF%CE%BF%CF%85"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l.wikipedia.org/wiki/%CE%9C%CE%AC%CF%81%CF%84%CE%B9%CE%BD_%CE%9B%CE%BF%CF%8D%CE%B8%CE%B5%CF%81_%CE%9A%CE%B9%CE%BD%CE%B3%CE%BA" TargetMode="External"/><Relationship Id="rId2" Type="http://schemas.openxmlformats.org/officeDocument/2006/relationships/hyperlink" Target="http://el.wikipedia.org/wiki/16_%CE%9C%CE%B1%CE%90%CE%BF%CF%8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l.wikipedia.org/wiki/23_%CE%99%CE%BF%CF%85%CE%BB%CE%AF%CE%BF%CF%85" TargetMode="External"/><Relationship Id="rId2" Type="http://schemas.openxmlformats.org/officeDocument/2006/relationships/hyperlink" Target="http://el.wikipedia.org/wiki/25_%CE%9C%CE%B1%CF%81%CF%84%CE%AF%CE%BF%CF%85" TargetMode="External"/><Relationship Id="rId1" Type="http://schemas.openxmlformats.org/officeDocument/2006/relationships/slideLayout" Target="../slideLayouts/slideLayout2.xml"/><Relationship Id="rId4" Type="http://schemas.openxmlformats.org/officeDocument/2006/relationships/hyperlink" Target="http://el.wikipedia.org/wiki/%CE%9C%CE%AC%CF%81%CF%84%CE%B9%CE%BD_%CE%9B%CE%BF%CF%8D%CE%B8%CE%B5%CF%81_%CE%9A%CE%B9%CE%BD%CE%B3%CE%B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king.jpg"/>
          <p:cNvPicPr>
            <a:picLocks noChangeAspect="1"/>
          </p:cNvPicPr>
          <p:nvPr/>
        </p:nvPicPr>
        <p:blipFill>
          <a:blip r:embed="rId2" cstate="print"/>
          <a:stretch>
            <a:fillRect/>
          </a:stretch>
        </p:blipFill>
        <p:spPr>
          <a:xfrm>
            <a:off x="0" y="-2344"/>
            <a:ext cx="9144000" cy="6860344"/>
          </a:xfrm>
          <a:prstGeom prst="rect">
            <a:avLst/>
          </a:prstGeom>
        </p:spPr>
      </p:pic>
      <p:sp>
        <p:nvSpPr>
          <p:cNvPr id="2" name="1 - Τίτλος"/>
          <p:cNvSpPr>
            <a:spLocks noGrp="1"/>
          </p:cNvSpPr>
          <p:nvPr>
            <p:ph type="title"/>
          </p:nvPr>
        </p:nvSpPr>
        <p:spPr>
          <a:xfrm>
            <a:off x="179512" y="260648"/>
            <a:ext cx="8740080" cy="1080120"/>
          </a:xfrm>
        </p:spPr>
        <p:txBody>
          <a:bodyPr>
            <a:normAutofit fontScale="90000"/>
          </a:bodyPr>
          <a:lstStyle/>
          <a:p>
            <a:pPr algn="ctr"/>
            <a:r>
              <a:rPr lang="el-GR" dirty="0" smtClean="0">
                <a:latin typeface="Arial" pitchFamily="34" charset="0"/>
                <a:cs typeface="Arial" pitchFamily="34" charset="0"/>
              </a:rPr>
              <a:t/>
            </a:r>
            <a:br>
              <a:rPr lang="el-GR" dirty="0" smtClean="0">
                <a:latin typeface="Arial" pitchFamily="34" charset="0"/>
                <a:cs typeface="Arial" pitchFamily="34" charset="0"/>
              </a:rPr>
            </a:br>
            <a:r>
              <a:rPr lang="el-GR" dirty="0" smtClean="0">
                <a:latin typeface="Arial" pitchFamily="34" charset="0"/>
                <a:cs typeface="Arial" pitchFamily="34" charset="0"/>
              </a:rPr>
              <a:t>Μάρτιν Λούθερ Κινγκ</a:t>
            </a:r>
            <a:br>
              <a:rPr lang="el-GR" dirty="0" smtClean="0">
                <a:latin typeface="Arial" pitchFamily="34" charset="0"/>
                <a:cs typeface="Arial" pitchFamily="34" charset="0"/>
              </a:rPr>
            </a:br>
            <a:endParaRPr lang="el-GR" dirty="0">
              <a:latin typeface="Arial" pitchFamily="34" charset="0"/>
              <a:cs typeface="Arial" pitchFamily="34" charset="0"/>
            </a:endParaRPr>
          </a:p>
        </p:txBody>
      </p:sp>
      <p:sp>
        <p:nvSpPr>
          <p:cNvPr id="3" name="2 - Θέση περιεχομένου"/>
          <p:cNvSpPr>
            <a:spLocks noGrp="1"/>
          </p:cNvSpPr>
          <p:nvPr>
            <p:ph idx="1"/>
          </p:nvPr>
        </p:nvSpPr>
        <p:spPr>
          <a:xfrm>
            <a:off x="251520" y="2132856"/>
            <a:ext cx="8686800" cy="4525963"/>
          </a:xfrm>
        </p:spPr>
        <p:txBody>
          <a:bodyPr>
            <a:normAutofit/>
          </a:bodyPr>
          <a:lstStyle/>
          <a:p>
            <a:pPr>
              <a:buNone/>
            </a:pPr>
            <a:endParaRPr lang="el-GR" dirty="0" smtClean="0"/>
          </a:p>
          <a:p>
            <a:pPr>
              <a:buNone/>
            </a:pPr>
            <a:endParaRPr lang="el-GR" dirty="0" smtClean="0"/>
          </a:p>
          <a:p>
            <a:pPr>
              <a:buNone/>
            </a:pPr>
            <a:endParaRPr lang="el-GR" dirty="0" smtClean="0"/>
          </a:p>
          <a:p>
            <a:pPr>
              <a:buNone/>
            </a:pPr>
            <a:endParaRPr lang="el-GR" dirty="0" smtClean="0"/>
          </a:p>
          <a:p>
            <a:pPr indent="0">
              <a:buNone/>
            </a:pPr>
            <a:r>
              <a:rPr lang="el-GR" sz="2200" dirty="0" smtClean="0"/>
              <a:t>Πρότυπο Πειραματικό Γυμνάσιο Ευαγγελικής Σχολής Σμύρνης</a:t>
            </a:r>
          </a:p>
          <a:p>
            <a:pPr indent="0">
              <a:buNone/>
            </a:pPr>
            <a:r>
              <a:rPr lang="el-GR" sz="2200" dirty="0" smtClean="0"/>
              <a:t>Νικόλας Δεπούντης</a:t>
            </a:r>
          </a:p>
          <a:p>
            <a:pPr indent="0">
              <a:buNone/>
            </a:pPr>
            <a:r>
              <a:rPr lang="el-GR" sz="2200" dirty="0" smtClean="0"/>
              <a:t>Γ1</a:t>
            </a:r>
          </a:p>
          <a:p>
            <a:pPr indent="14288">
              <a:buNone/>
            </a:pPr>
            <a:r>
              <a:rPr lang="el-GR" sz="2200" dirty="0" smtClean="0"/>
              <a:t>ΘΕ3: Σύγχρονες θρησκευτικές μορφές στην Ορθοδοξία και στον κόσμο</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274638"/>
            <a:ext cx="8352928" cy="1143000"/>
          </a:xfrm>
        </p:spPr>
        <p:txBody>
          <a:bodyPr>
            <a:normAutofit/>
          </a:bodyPr>
          <a:lstStyle/>
          <a:p>
            <a:pPr algn="ctr"/>
            <a:r>
              <a:rPr lang="el-GR" sz="3200" dirty="0" smtClean="0"/>
              <a:t>Θάνατος-Μεταθανάτια αναγνώριση</a:t>
            </a:r>
            <a:endParaRPr lang="el-GR" sz="3200" dirty="0"/>
          </a:p>
        </p:txBody>
      </p:sp>
      <p:sp>
        <p:nvSpPr>
          <p:cNvPr id="3" name="2 - Θέση περιεχομένου"/>
          <p:cNvSpPr>
            <a:spLocks noGrp="1"/>
          </p:cNvSpPr>
          <p:nvPr>
            <p:ph idx="1"/>
          </p:nvPr>
        </p:nvSpPr>
        <p:spPr/>
        <p:txBody>
          <a:bodyPr>
            <a:normAutofit fontScale="62500" lnSpcReduction="20000"/>
          </a:bodyPr>
          <a:lstStyle/>
          <a:p>
            <a:r>
              <a:rPr lang="el-GR" dirty="0" smtClean="0"/>
              <a:t>Ο Μάρτιν Λούθερ Κινγκ δολοφονήθηκε στις 4 Απριλίου του 1968 στο Μέμφις του Τεννεσσί, ενώ βρισκόταν στο μπαλκόνι</a:t>
            </a:r>
            <a:r>
              <a:rPr lang="el-GR" baseline="30000" dirty="0" smtClean="0">
                <a:hlinkClick r:id="rId2"/>
              </a:rPr>
              <a:t>[1]</a:t>
            </a:r>
            <a:r>
              <a:rPr lang="el-GR" dirty="0" smtClean="0"/>
              <a:t> του πανδοχείου </a:t>
            </a:r>
            <a:r>
              <a:rPr lang="el-GR" dirty="0" err="1" smtClean="0"/>
              <a:t>Λωρέιν</a:t>
            </a:r>
            <a:r>
              <a:rPr lang="el-GR" dirty="0" smtClean="0"/>
              <a:t>,</a:t>
            </a:r>
            <a:r>
              <a:rPr lang="el-GR" baseline="30000" dirty="0" smtClean="0">
                <a:hlinkClick r:id="rId2"/>
              </a:rPr>
              <a:t>[2]</a:t>
            </a:r>
            <a:r>
              <a:rPr lang="el-GR" dirty="0" smtClean="0"/>
              <a:t> στο οποίο βρισκόταν μαζί με τους συνεργάτες του.</a:t>
            </a:r>
            <a:r>
              <a:rPr lang="el-GR" baseline="30000" dirty="0" smtClean="0">
                <a:hlinkClick r:id="rId2"/>
              </a:rPr>
              <a:t>[1]</a:t>
            </a:r>
            <a:r>
              <a:rPr lang="el-GR" dirty="0" smtClean="0"/>
              <a:t> Ο θάνατός του διαπιστώθηκε, στο Νοσοκομείο Σαιντ </a:t>
            </a:r>
            <a:r>
              <a:rPr lang="el-GR" dirty="0" err="1" smtClean="0"/>
              <a:t>Τζόζεφς</a:t>
            </a:r>
            <a:r>
              <a:rPr lang="el-GR" dirty="0" smtClean="0"/>
              <a:t>. Στις 9 Απριλίου, ο Κινγκ κηδεύτηκε στην Ατλάντα.</a:t>
            </a:r>
            <a:r>
              <a:rPr lang="el-GR" baseline="30000" dirty="0" smtClean="0">
                <a:hlinkClick r:id="rId2"/>
              </a:rPr>
              <a:t>[4]</a:t>
            </a:r>
            <a:r>
              <a:rPr lang="el-GR" dirty="0" smtClean="0"/>
              <a:t> Σχεδόν ένα χρόνο μετά, στις </a:t>
            </a:r>
            <a:r>
              <a:rPr lang="el-GR" dirty="0" smtClean="0">
                <a:hlinkClick r:id="rId3" tooltip="10 Μαρτίου"/>
              </a:rPr>
              <a:t>10 </a:t>
            </a:r>
            <a:r>
              <a:rPr lang="el-GR" dirty="0" smtClean="0"/>
              <a:t>Μαρτίου του 1969, ο Τζέιμς Ερλ Ρέυ, ομολόγησε τη δολοφονία του Κινγκ και καταδικάστηκε σε κάθειρξη 99 ετών.</a:t>
            </a:r>
            <a:r>
              <a:rPr lang="el-GR" baseline="30000" dirty="0" smtClean="0">
                <a:hlinkClick r:id="rId2"/>
              </a:rPr>
              <a:t>[1]</a:t>
            </a:r>
            <a:endParaRPr lang="el-GR" dirty="0" smtClean="0"/>
          </a:p>
          <a:p>
            <a:r>
              <a:rPr lang="el-GR" dirty="0" smtClean="0"/>
              <a:t>Λίγους μήνες μετά τον θάνατο του Κινγκ, ο Καρλ Ουέντελ </a:t>
            </a:r>
            <a:r>
              <a:rPr lang="el-GR" dirty="0" err="1" smtClean="0"/>
              <a:t>Χάιμς</a:t>
            </a:r>
            <a:r>
              <a:rPr lang="el-GR" dirty="0" smtClean="0"/>
              <a:t> έγραψε για τον Κινγκ το ποίημα "</a:t>
            </a:r>
            <a:r>
              <a:rPr lang="el-GR" i="1" dirty="0" smtClean="0"/>
              <a:t>Ο άβολος ήρωας</a:t>
            </a:r>
            <a:r>
              <a:rPr lang="el-GR" dirty="0" smtClean="0"/>
              <a:t>".</a:t>
            </a:r>
            <a:r>
              <a:rPr lang="el-GR" baseline="30000" dirty="0" smtClean="0">
                <a:hlinkClick r:id="rId2"/>
              </a:rPr>
              <a:t>[4]</a:t>
            </a:r>
            <a:r>
              <a:rPr lang="el-GR" dirty="0" smtClean="0"/>
              <a:t> Ο Κινγκ τιμήθηκε με το Προεδρικό Μετάλλιο της Ελευθερίας, μετά το θάνατό του. H 3η Δευτέρα του Ιανουαρίου γιορτάζεται ως η ημέρα του Μάρτιν Λόυθερ Κινγκ Τζούνιορ και αποτελεί εθνική εορτή των Η.Π.Α.. </a:t>
            </a:r>
            <a:r>
              <a:rPr lang="el-GR" dirty="0" smtClean="0"/>
              <a:t>Ο</a:t>
            </a:r>
            <a:r>
              <a:rPr lang="en-US" dirty="0" smtClean="0"/>
              <a:t> </a:t>
            </a:r>
            <a:r>
              <a:rPr lang="el-GR" dirty="0" smtClean="0"/>
              <a:t>Ρόναλντ </a:t>
            </a:r>
            <a:r>
              <a:rPr lang="el-GR" dirty="0" smtClean="0"/>
              <a:t>Ρίγκαν υπέγραψε τη διάταξη για τη θέσπιση του εθνικού εορτασμού, το Νοέμβριο του 1983. Ο Ρίγκαν, </a:t>
            </a:r>
            <a:r>
              <a:rPr lang="el-GR" dirty="0" err="1" smtClean="0"/>
              <a:t>παλαιοτερα</a:t>
            </a:r>
            <a:r>
              <a:rPr lang="el-GR" dirty="0" smtClean="0"/>
              <a:t>, υποψιαζόταν ότι ο Κινγκ ήταν κομμουνιστής και γι' αυτό, ως κυβερνήτης της Καλιφόρνια, ζήτησε να ληφθούν μέτρα εναντίον του.</a:t>
            </a:r>
            <a:r>
              <a:rPr lang="el-GR" baseline="30000" dirty="0" smtClean="0">
                <a:hlinkClick r:id="rId2"/>
              </a:rPr>
              <a:t>[4]</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80920" cy="1143000"/>
          </a:xfrm>
        </p:spPr>
        <p:txBody>
          <a:bodyPr/>
          <a:lstStyle/>
          <a:p>
            <a:pPr algn="ctr"/>
            <a:r>
              <a:rPr lang="el-GR" dirty="0" smtClean="0"/>
              <a:t>Πηγές</a:t>
            </a:r>
            <a:endParaRPr lang="el-GR" dirty="0"/>
          </a:p>
        </p:txBody>
      </p:sp>
      <p:sp>
        <p:nvSpPr>
          <p:cNvPr id="3" name="2 - Θέση περιεχομένου"/>
          <p:cNvSpPr>
            <a:spLocks noGrp="1"/>
          </p:cNvSpPr>
          <p:nvPr>
            <p:ph idx="1"/>
          </p:nvPr>
        </p:nvSpPr>
        <p:spPr>
          <a:xfrm>
            <a:off x="457200" y="2276872"/>
            <a:ext cx="8219256" cy="3849291"/>
          </a:xfrm>
        </p:spPr>
        <p:txBody>
          <a:bodyPr/>
          <a:lstStyle/>
          <a:p>
            <a:endParaRPr lang="el-GR" dirty="0" smtClean="0">
              <a:hlinkClick r:id="rId2"/>
            </a:endParaRPr>
          </a:p>
          <a:p>
            <a:r>
              <a:rPr lang="en-US" dirty="0" smtClean="0">
                <a:hlinkClick r:id="rId2"/>
              </a:rPr>
              <a:t>http://el.wikipedia.org/wiki/%CE%9C%CE%AC%CF%81%CF%84%CE%B9%CE%BD_%CE%9B%CE%BF%CF%8D%CE%B8%CE%B5%CF%81_%CE%9A%CE%B9%CE%BD%CE%B3%CE%BA</a:t>
            </a:r>
            <a:r>
              <a:rPr lang="el-GR"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ages.jpg"/>
          <p:cNvPicPr>
            <a:picLocks noGrp="1" noChangeAspect="1"/>
          </p:cNvPicPr>
          <p:nvPr>
            <p:ph idx="1"/>
          </p:nvPr>
        </p:nvPicPr>
        <p:blipFill>
          <a:blip r:embed="rId2" cstate="print"/>
          <a:stretch>
            <a:fillRect/>
          </a:stretch>
        </p:blipFill>
        <p:spPr>
          <a:xfrm>
            <a:off x="5004048" y="1916832"/>
            <a:ext cx="4139952" cy="3888432"/>
          </a:xfrm>
        </p:spPr>
      </p:pic>
      <p:sp>
        <p:nvSpPr>
          <p:cNvPr id="2" name="1 - Τίτλος"/>
          <p:cNvSpPr>
            <a:spLocks noGrp="1"/>
          </p:cNvSpPr>
          <p:nvPr>
            <p:ph type="title"/>
          </p:nvPr>
        </p:nvSpPr>
        <p:spPr>
          <a:xfrm>
            <a:off x="899592" y="476672"/>
            <a:ext cx="7467600" cy="1143000"/>
          </a:xfrm>
        </p:spPr>
        <p:txBody>
          <a:bodyPr/>
          <a:lstStyle/>
          <a:p>
            <a:pPr algn="ctr"/>
            <a:r>
              <a:rPr lang="el-GR" dirty="0" smtClean="0"/>
              <a:t>Βιογραφία</a:t>
            </a:r>
            <a:endParaRPr lang="el-GR" dirty="0"/>
          </a:p>
        </p:txBody>
      </p:sp>
      <p:sp>
        <p:nvSpPr>
          <p:cNvPr id="5" name="4 - Ορθογώνιο"/>
          <p:cNvSpPr/>
          <p:nvPr/>
        </p:nvSpPr>
        <p:spPr>
          <a:xfrm>
            <a:off x="395536" y="1772816"/>
            <a:ext cx="4752528" cy="4524315"/>
          </a:xfrm>
          <a:prstGeom prst="rect">
            <a:avLst/>
          </a:prstGeom>
        </p:spPr>
        <p:txBody>
          <a:bodyPr wrap="square">
            <a:spAutoFit/>
          </a:bodyPr>
          <a:lstStyle/>
          <a:p>
            <a:r>
              <a:rPr lang="el-GR" dirty="0" smtClean="0"/>
              <a:t>Ο Κινγκ γεννήθηκε στις 15 Ιανουαρίου του 1929, στην Ατλάντα της Γεωργίας των Ηνωμένων Πολιτειών της Αμερικής, ως Μάϊκλ Κινγκ Τζούνιορ. Η οικογένειά του ήταν της μεσοαστικής τάξης και σχετιζόταν άμεσα με το μαύρο κλήρο των Νότιων Ηνωμένων Πολιτειών, καθώς ο πατέρας και ο παππούς του ήταν Βαπτιστές ιεροκήρυκες. Το </a:t>
            </a:r>
            <a:r>
              <a:rPr lang="el-GR" i="1" dirty="0" smtClean="0"/>
              <a:t>Λούθερ </a:t>
            </a:r>
            <a:r>
              <a:rPr lang="el-GR" dirty="0" smtClean="0"/>
              <a:t>προστέθηκε στο όνομα του Κινγκ, σε ηλικία πέντε ετών, προς τιμήν του Λουθήρου. Σε μικρή ηλικία, βίωσε την πρώτη του ρατσιστική εμπειρία, καθώς στις τραπεζαρίες των τραίνων εκείνης της εποχής, χρησιμοποιούνταν κουρτίνες, για το διαχωρισμό των μαύρων και των λευκών επιβατών.</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003232" cy="1143000"/>
          </a:xfrm>
        </p:spPr>
        <p:txBody>
          <a:bodyPr>
            <a:normAutofit/>
          </a:bodyPr>
          <a:lstStyle/>
          <a:p>
            <a:pPr algn="ctr"/>
            <a:r>
              <a:rPr lang="el-GR" dirty="0" smtClean="0"/>
              <a:t>Φοιτητικά χρόνια</a:t>
            </a:r>
            <a:endParaRPr lang="el-GR" dirty="0"/>
          </a:p>
        </p:txBody>
      </p:sp>
      <p:sp>
        <p:nvSpPr>
          <p:cNvPr id="3" name="2 - Θέση περιεχομένου"/>
          <p:cNvSpPr>
            <a:spLocks noGrp="1"/>
          </p:cNvSpPr>
          <p:nvPr>
            <p:ph idx="1"/>
          </p:nvPr>
        </p:nvSpPr>
        <p:spPr>
          <a:xfrm>
            <a:off x="395536" y="1628800"/>
            <a:ext cx="8208912" cy="4680520"/>
          </a:xfrm>
        </p:spPr>
        <p:txBody>
          <a:bodyPr>
            <a:normAutofit fontScale="55000" lnSpcReduction="20000"/>
          </a:bodyPr>
          <a:lstStyle/>
          <a:p>
            <a:pPr marL="0" indent="0">
              <a:buNone/>
              <a:tabLst>
                <a:tab pos="357188" algn="l"/>
              </a:tabLst>
            </a:pPr>
            <a:r>
              <a:rPr lang="el-GR" dirty="0" smtClean="0"/>
              <a:t>	</a:t>
            </a:r>
          </a:p>
          <a:p>
            <a:pPr marL="0" indent="0">
              <a:buNone/>
              <a:tabLst>
                <a:tab pos="357188" algn="l"/>
              </a:tabLst>
            </a:pPr>
            <a:r>
              <a:rPr lang="el-GR" sz="3300" dirty="0" smtClean="0"/>
              <a:t>Στα 15 του πήγε να φοιτήσει στο Κολλέγιο Μόρχαουζ της Ατλάντα, σε ειδικό πρόγραμμα για ταλαντούχους μαθητές. Ενδιαφερόταν για την ιατρική και τη νομική, όμως εγκατέλειψε τις σπουδές του, λόγω των επανειλημμένων πιέσεων του πατέρα του, για να γίνει κληρικός. Επί τρία χρόνια, σπούδασε στο Θεολογικό Σεμινάριο του Κρόζερ, στο Τσέστερ της Πενσυλβανία. Το 1948, σε ηλικία 19 ετών, χρίστηκε Βαπτιστής πάστορας. Αποφοίτησε, το 1961, παίρνοντας δίπλωμα θεολογίας. Τότε, άρχισαν να επηρεάζουν τον τρόπο σκέψης του η φιλοσοφία της πολιτικής ανυπακοής και της μη βίας, του Μαχάτμα Γκάντι και οι απόψεις των σύγχρονων προτεσταντών θεολόγων. Ακολούθησε το Πανεπιστήμιο της Βοστώνης, όπου έθεσε τις βάσεις για τις θρησκευτικές και ηθικές αρχές του, στις οποίες στηρίχθηκε η διδακτορική διατριβή του, με τίτλο: "</a:t>
            </a:r>
            <a:r>
              <a:rPr lang="el-GR" sz="3300" i="1" dirty="0" smtClean="0"/>
              <a:t>Συγκριτική μελέτη των ιδεών περί Θεού στη σκέψη του Πάουλ Τίλιχ και του Χένρι Νέλσον Βίμαν</a:t>
            </a:r>
            <a:r>
              <a:rPr lang="el-GR" sz="3300" dirty="0" smtClean="0"/>
              <a:t>". Εκεί, επίσης, γνώρισε τη μετέπειτα σύζυγό του, Κορέττα Σκοτ, την οποία και παντρεύτηκε στις 18 Φεβρουαρίου του1953. Στις 31 Οκτωβρίου του 1954, μετακινήθηκε -με μεσολάβηση του πατέρα του- στο Μοντγκόμερυ της Αλαμπάμα και έγινε εφημέριος της εκκλησίας των Βαπτιστών της Λεωφόρου Ντέξτερ.</a:t>
            </a:r>
            <a:endParaRPr lang="el-GR" sz="3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7848872" cy="1368152"/>
          </a:xfrm>
        </p:spPr>
        <p:txBody>
          <a:bodyPr>
            <a:noAutofit/>
          </a:bodyPr>
          <a:lstStyle/>
          <a:p>
            <a:pPr algn="ctr"/>
            <a:r>
              <a:rPr lang="el-GR" sz="3600" dirty="0" smtClean="0"/>
              <a:t>Αγώνες κατά των φυλετικών διακρίσεων</a:t>
            </a:r>
            <a:endParaRPr lang="el-GR" sz="3600" dirty="0"/>
          </a:p>
        </p:txBody>
      </p:sp>
      <p:sp>
        <p:nvSpPr>
          <p:cNvPr id="7" name="6 - Ορθογώνιο"/>
          <p:cNvSpPr/>
          <p:nvPr/>
        </p:nvSpPr>
        <p:spPr>
          <a:xfrm>
            <a:off x="611560" y="1916832"/>
            <a:ext cx="7920880" cy="4247317"/>
          </a:xfrm>
          <a:prstGeom prst="rect">
            <a:avLst/>
          </a:prstGeom>
        </p:spPr>
        <p:txBody>
          <a:bodyPr wrap="square">
            <a:spAutoFit/>
          </a:bodyPr>
          <a:lstStyle/>
          <a:p>
            <a:r>
              <a:rPr lang="el-GR" dirty="0" smtClean="0"/>
              <a:t>Την 1η Δεκεμβρίου του 1955, η μοδίστρα Ρόζα </a:t>
            </a:r>
            <a:r>
              <a:rPr lang="el-GR" dirty="0" err="1" smtClean="0"/>
              <a:t>Παρκς</a:t>
            </a:r>
            <a:r>
              <a:rPr lang="el-GR" dirty="0" smtClean="0"/>
              <a:t>, αρνούμενη να παραχωρήσει τη θέση της σε έναν λευκό </a:t>
            </a:r>
            <a:r>
              <a:rPr lang="el-GR" dirty="0" smtClean="0"/>
              <a:t>στο</a:t>
            </a:r>
            <a:r>
              <a:rPr lang="en-US" dirty="0" smtClean="0"/>
              <a:t> </a:t>
            </a:r>
            <a:r>
              <a:rPr lang="el-GR" dirty="0" smtClean="0"/>
              <a:t>λεωφορείο</a:t>
            </a:r>
            <a:r>
              <a:rPr lang="el-GR" dirty="0" smtClean="0"/>
              <a:t> -όπως όριζε ο νόμος- συνελήφθη. Έτσι, οι μαύροι της περιοχής δημιούργησαν την "</a:t>
            </a:r>
            <a:r>
              <a:rPr lang="el-GR" i="1" dirty="0" smtClean="0"/>
              <a:t>Ένωση για την Πρόοδο</a:t>
            </a:r>
            <a:r>
              <a:rPr lang="el-GR" dirty="0" smtClean="0"/>
              <a:t>" του Μοντγκόμερυ, με αρχηγό τον Κινγκ, για την καταπολέμηση των φυλετικών διακρίσεων.</a:t>
            </a:r>
            <a:r>
              <a:rPr lang="el-GR" baseline="30000" dirty="0" smtClean="0">
                <a:hlinkClick r:id="rId2"/>
              </a:rPr>
              <a:t>[1]</a:t>
            </a:r>
            <a:r>
              <a:rPr lang="el-GR" dirty="0" smtClean="0"/>
              <a:t> Στις 26 Ιανουαρίου του1956, ο Κινγκ συνελήφθη για υπέρβαση του ορίου ταχύτητας και φυλακίστηκε, λόγω της προεδρίας του, στην Ένωση. </a:t>
            </a:r>
            <a:r>
              <a:rPr lang="el-GR" dirty="0" err="1" smtClean="0"/>
              <a:t>Tέσσερις</a:t>
            </a:r>
            <a:r>
              <a:rPr lang="el-GR" dirty="0" smtClean="0"/>
              <a:t> ημέρες αργότερα (</a:t>
            </a:r>
            <a:r>
              <a:rPr lang="el-GR" dirty="0" smtClean="0">
                <a:hlinkClick r:id="rId3" tooltip="30 Ιανουαρίου"/>
              </a:rPr>
              <a:t>30 </a:t>
            </a:r>
            <a:r>
              <a:rPr lang="el-GR" dirty="0" smtClean="0"/>
              <a:t>Ιανουαρίου), το σπίτι του δέχθηκε βομβιστική επίθεση. Στις 21 Φεβρουαρίου, καταδικάστηκε με άλλους 88 μαύρους, λόγω της στάσης τους απέναντι στο νόμο για τα λεωφορεία. Στις 20 Δεκεμβρίου του 1956, το Ανώτατο </a:t>
            </a:r>
            <a:r>
              <a:rPr lang="el-GR" dirty="0" err="1" smtClean="0"/>
              <a:t>Δικαστήριοέκρινε</a:t>
            </a:r>
            <a:r>
              <a:rPr lang="el-GR" dirty="0" smtClean="0"/>
              <a:t> αντισυνταγματικές τις φυλετικές διακρίσεις στα Μέσα Μαζικής Μεταφοράς. Έτσι, το κίνημα του Κινγκ πήρε την πρώτη του μεγάλη νίκη. Στις 8 Αυγούστου του 1957,</a:t>
            </a:r>
            <a:r>
              <a:rPr lang="el-GR" baseline="30000" dirty="0" smtClean="0">
                <a:hlinkClick r:id="rId2"/>
              </a:rPr>
              <a:t>[4]</a:t>
            </a:r>
            <a:r>
              <a:rPr lang="el-GR" dirty="0" smtClean="0"/>
              <a:t> ο Κινγκ ίδρυσε τη "</a:t>
            </a:r>
            <a:r>
              <a:rPr lang="el-GR" i="1" dirty="0" smtClean="0"/>
              <a:t>Συνδιάσκεψη της Χριστιανικής Ηγεσίας των Πολιτειών του Νότου</a:t>
            </a:r>
            <a:r>
              <a:rPr lang="el-GR" dirty="0" smtClean="0"/>
              <a:t>"</a:t>
            </a:r>
            <a:r>
              <a:rPr lang="el-GR" baseline="30000" dirty="0" smtClean="0">
                <a:hlinkClick r:id="rId2"/>
              </a:rPr>
              <a:t>[1][3]</a:t>
            </a:r>
            <a:r>
              <a:rPr lang="el-GR" dirty="0" smtClean="0"/>
              <a:t> ή αλλιώς "</a:t>
            </a:r>
            <a:r>
              <a:rPr lang="el-GR" i="1" dirty="0" smtClean="0"/>
              <a:t>Χριστιανική Διάσκεψη του Νότου</a:t>
            </a:r>
            <a:r>
              <a:rPr lang="el-GR" dirty="0" smtClean="0"/>
              <a:t>", με επικεφαλής τον ίδιο.</a:t>
            </a:r>
            <a:r>
              <a:rPr lang="el-GR" baseline="30000" dirty="0" smtClean="0">
                <a:hlinkClick r:id="rId2"/>
              </a:rPr>
              <a:t>[4]</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39552" y="908720"/>
            <a:ext cx="8352928" cy="5472608"/>
          </a:xfrm>
        </p:spPr>
        <p:txBody>
          <a:bodyPr>
            <a:normAutofit fontScale="62500" lnSpcReduction="20000"/>
          </a:bodyPr>
          <a:lstStyle/>
          <a:p>
            <a:pPr marL="82550" indent="3175" defTabSz="185738">
              <a:buNone/>
            </a:pPr>
            <a:r>
              <a:rPr lang="el-GR" dirty="0" smtClean="0"/>
              <a:t>	Οι μαύροι των Νότιων Πολιτειών τού συμπαραστάθηκαν ένθερμα και έτσι, ο Κινγκ ξεκίνησε τις ανθρωπιστικές περιοδείες του, ανά το κράτος, υπέρ των πολιτικών δικαιωμάτων των μαύρων και της μη </a:t>
            </a:r>
            <a:r>
              <a:rPr lang="el-GR" dirty="0" err="1" smtClean="0"/>
              <a:t>βιας</a:t>
            </a:r>
            <a:r>
              <a:rPr lang="el-GR" dirty="0" smtClean="0"/>
              <a:t>, διοργανώνοντας καθιστικές διαμαρτυρίες και </a:t>
            </a:r>
            <a:r>
              <a:rPr lang="el-GR" dirty="0" smtClean="0"/>
              <a:t>ειρηνικές</a:t>
            </a:r>
            <a:r>
              <a:rPr lang="en-US" dirty="0" smtClean="0"/>
              <a:t> </a:t>
            </a:r>
            <a:r>
              <a:rPr lang="el-GR" dirty="0" smtClean="0"/>
              <a:t>πορείες</a:t>
            </a:r>
            <a:r>
              <a:rPr lang="el-GR" dirty="0" smtClean="0"/>
              <a:t>. Επίσης, είχε συναντήσεις με διάφορους ξένους ηγέτες.</a:t>
            </a:r>
            <a:r>
              <a:rPr lang="el-GR" baseline="30000" dirty="0" smtClean="0">
                <a:hlinkClick r:id="rId2"/>
              </a:rPr>
              <a:t>[1]</a:t>
            </a:r>
            <a:r>
              <a:rPr lang="el-GR" dirty="0" smtClean="0"/>
              <a:t> Έτσι, στις </a:t>
            </a:r>
            <a:r>
              <a:rPr lang="el-GR" dirty="0" smtClean="0">
                <a:hlinkClick r:id="rId3" tooltip="9 Σεπτεμβρίου"/>
              </a:rPr>
              <a:t>9 </a:t>
            </a:r>
            <a:r>
              <a:rPr lang="el-GR" dirty="0" smtClean="0"/>
              <a:t>Σεπτεμβρίου του 1957, το Κογκρέσο αναγνώρισε πολιτικά δικαιώματα και στους μαύρους. Στις 23 Ιουνίου του 1958, πραγματοποιήθηκε η ιστορική συνάντηση του Κινγκ με </a:t>
            </a:r>
            <a:r>
              <a:rPr lang="el-GR" dirty="0" smtClean="0"/>
              <a:t>τον</a:t>
            </a:r>
            <a:r>
              <a:rPr lang="en-US" dirty="0" smtClean="0"/>
              <a:t> </a:t>
            </a:r>
            <a:r>
              <a:rPr lang="el-GR" dirty="0" smtClean="0"/>
              <a:t>Πρόεδρο</a:t>
            </a:r>
            <a:r>
              <a:rPr lang="el-GR" dirty="0" smtClean="0"/>
              <a:t> </a:t>
            </a:r>
            <a:r>
              <a:rPr lang="el-GR" dirty="0" err="1" smtClean="0"/>
              <a:t>Ντουάιτ</a:t>
            </a:r>
            <a:r>
              <a:rPr lang="el-GR" dirty="0" smtClean="0"/>
              <a:t> Αϊζενχάουερ. Στις 20 Σεπτεμβρίου του 1958, ο Κινγκ μαχαιρώθηκε στο θώρακα, στο κέντρο του Χάρλεμ, από την Αϊζόλα Κάρρυ. Από το Φεβρουάριο μέχρι τον Μάρτιο του 1959, ταξίδεψε και έμεινε στην Ινδία, ως προσκεκλημένος του Ινδού πρωθυπουργού, Νεχρού. Στις 24 Ιανουαρίου του 1960, ο Κινγκ μετακόμισε στην Ατλάντα και ορίστηκε πάστορας, στην ίδια εκκλησία με τον πατέρα του. Στις 22 Ιουνίου του ίδιου έτους, συναντήθηκε με τον υποψήφιο Πρόεδρο, Τζων Κέννεντυ. Στις 19 Οκτωβρίου του 1960, συνελήφθη για καθιστική διαμαρτυρία στην Ατλάντα και φυλακίστηκε, αφού αρνήθηκε να </a:t>
            </a:r>
            <a:r>
              <a:rPr lang="el-GR" dirty="0" smtClean="0"/>
              <a:t>πληρώσει</a:t>
            </a:r>
            <a:r>
              <a:rPr lang="en-US" dirty="0" smtClean="0"/>
              <a:t> </a:t>
            </a:r>
            <a:r>
              <a:rPr lang="el-GR" dirty="0" smtClean="0"/>
              <a:t>εγγύηση</a:t>
            </a:r>
            <a:r>
              <a:rPr lang="el-GR" dirty="0" smtClean="0"/>
              <a:t>. Στις 16 Δεκεμβρίου του ίδιου έτους, συνελήφθη, κατά τη διάρκεια διαδήλωσης στο Ώλμπανυ, ενώ στις 27 Φεβρουαρίουτου 1962, καταδικάστηκε με την κατηγορία της παράνομης διαδήλωσης. Στις 16 Οκτωβρίου της ίδιας χρονιάς, ο Κινγκ συναντήθηκε με τον Πρόεδρο, πλέον, Τζων Κέννεντυ, ζητώντας την άμεση κατάργηση των φυλετικών διακρίσεων.</a:t>
            </a:r>
            <a:r>
              <a:rPr lang="el-GR" baseline="30000" dirty="0" smtClean="0">
                <a:hlinkClick r:id="rId2"/>
              </a:rPr>
              <a:t>[4]</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51520" y="692696"/>
            <a:ext cx="8686800" cy="5760640"/>
          </a:xfrm>
        </p:spPr>
        <p:txBody>
          <a:bodyPr>
            <a:normAutofit fontScale="77500" lnSpcReduction="20000"/>
          </a:bodyPr>
          <a:lstStyle/>
          <a:p>
            <a:pPr marL="0" indent="0" defTabSz="714375">
              <a:buNone/>
            </a:pPr>
            <a:endParaRPr lang="el-GR" dirty="0" smtClean="0"/>
          </a:p>
          <a:p>
            <a:pPr marL="0" indent="0" defTabSz="714375">
              <a:buNone/>
            </a:pPr>
            <a:r>
              <a:rPr lang="el-GR" dirty="0" smtClean="0"/>
              <a:t>Το 1963, οργάνωσε μαζικές ειρηνικές διαδηλώσεις,</a:t>
            </a:r>
            <a:r>
              <a:rPr lang="el-GR" baseline="30000" dirty="0" smtClean="0">
                <a:hlinkClick r:id="rId2"/>
              </a:rPr>
              <a:t>[3]</a:t>
            </a:r>
            <a:r>
              <a:rPr lang="el-GR" dirty="0" smtClean="0"/>
              <a:t> κατά των φυλετικών διακρίσεων, στο Μπέρμιγχαμ της Αλαμπάμα,</a:t>
            </a:r>
            <a:r>
              <a:rPr lang="el-GR" baseline="30000" dirty="0" smtClean="0">
                <a:hlinkClick r:id="rId2"/>
              </a:rPr>
              <a:t>[4]</a:t>
            </a:r>
            <a:r>
              <a:rPr lang="el-GR" dirty="0" smtClean="0"/>
              <a:t> οι οποίες αντιμετωπίστηκαν με βία, σκύλους και πυροσβεστικές αντλίες από την αστυνομία. Αποτέλεσμα των συρράξεων αυτών ήταν η παγκόσμια ενασχόληση των Μέσων Μαζικής Ενημέρωσης, με το θέμα των φυλετικών διακρίσεων στις Ηνωμένες Πολιτείες</a:t>
            </a:r>
            <a:r>
              <a:rPr lang="el-GR" baseline="30000" dirty="0" smtClean="0">
                <a:hlinkClick r:id="rId2"/>
              </a:rPr>
              <a:t>[3]</a:t>
            </a:r>
            <a:r>
              <a:rPr lang="el-GR" dirty="0" smtClean="0"/>
              <a:t> και η σύλληψή του, στις 16 Απριλίου. Στις 28 Αυγούστου του ίδιου έτους,</a:t>
            </a:r>
            <a:r>
              <a:rPr lang="el-GR" baseline="30000" dirty="0" smtClean="0">
                <a:hlinkClick r:id="rId2"/>
              </a:rPr>
              <a:t>[4]</a:t>
            </a:r>
            <a:r>
              <a:rPr lang="el-GR" dirty="0" smtClean="0"/>
              <a:t> εκφώνησε τον περίφημο λόγο του "</a:t>
            </a:r>
            <a:r>
              <a:rPr lang="el-GR" i="1" dirty="0" smtClean="0"/>
              <a:t>Έχω ένα όνειρο</a:t>
            </a:r>
            <a:r>
              <a:rPr lang="el-GR" dirty="0" smtClean="0"/>
              <a:t>", σε μια ειρηνική συγκέντρωση, στην Ουάσινγκτον,</a:t>
            </a:r>
            <a:r>
              <a:rPr lang="el-GR" baseline="30000" dirty="0" smtClean="0">
                <a:hlinkClick r:id="rId2"/>
              </a:rPr>
              <a:t>[1]</a:t>
            </a:r>
            <a:r>
              <a:rPr lang="el-GR" dirty="0" smtClean="0"/>
              <a:t> παρουσία 250,000 ανθρώπων</a:t>
            </a:r>
            <a:r>
              <a:rPr lang="el-GR" baseline="30000" dirty="0" smtClean="0">
                <a:hlinkClick r:id="rId2"/>
              </a:rPr>
              <a:t>[3]</a:t>
            </a:r>
            <a:r>
              <a:rPr lang="el-GR" dirty="0" smtClean="0"/>
              <a:t> όλων των φυλών.</a:t>
            </a:r>
            <a:r>
              <a:rPr lang="el-GR" baseline="30000" dirty="0" smtClean="0">
                <a:hlinkClick r:id="rId2"/>
              </a:rPr>
              <a:t>[1]</a:t>
            </a:r>
            <a:r>
              <a:rPr lang="el-GR" dirty="0" smtClean="0"/>
              <a:t> </a:t>
            </a:r>
            <a:r>
              <a:rPr lang="el-GR" dirty="0" smtClean="0"/>
              <a:t>Το</a:t>
            </a:r>
            <a:r>
              <a:rPr lang="en-US" dirty="0" smtClean="0"/>
              <a:t> </a:t>
            </a:r>
            <a:r>
              <a:rPr lang="el-GR" dirty="0" smtClean="0"/>
              <a:t>Δεκέμβριο</a:t>
            </a:r>
            <a:r>
              <a:rPr lang="el-GR" dirty="0" smtClean="0"/>
              <a:t> του 1964, του απονεμήθηκε Νόμπελ Ειρήνης,</a:t>
            </a:r>
            <a:r>
              <a:rPr lang="el-GR" baseline="30000" dirty="0" smtClean="0">
                <a:hlinkClick r:id="rId2"/>
              </a:rPr>
              <a:t>[4]</a:t>
            </a:r>
            <a:r>
              <a:rPr lang="el-GR" dirty="0" smtClean="0"/>
              <a:t> ενώ ο αγώνας που έδωσε, οδήγησε στην ψήφιση του Νόμου περί Πολιτικών Δικαιωμάτων, ο οποίος εξουσιοδοτούσε την επιβολή της απάλειψης των φυλετικών διακρίσεων σε δημόσιους χώρους, από την κυβέρνηση των Ηνωμένων Πολιτειών της Αμερικής. Η ανυπακοή του νόμου αυτού θα επέφερε ποινική δίωξη στους παραβάτες.</a:t>
            </a:r>
            <a:r>
              <a:rPr lang="el-GR" baseline="30000" dirty="0" smtClean="0">
                <a:hlinkClick r:id="rId2"/>
              </a:rPr>
              <a:t>[1]</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908720"/>
            <a:ext cx="7920880" cy="5256584"/>
          </a:xfrm>
        </p:spPr>
        <p:txBody>
          <a:bodyPr>
            <a:normAutofit fontScale="55000" lnSpcReduction="20000"/>
          </a:bodyPr>
          <a:lstStyle/>
          <a:p>
            <a:pPr>
              <a:buNone/>
            </a:pPr>
            <a:r>
              <a:rPr lang="el-GR" dirty="0" smtClean="0"/>
              <a:t>	</a:t>
            </a:r>
          </a:p>
          <a:p>
            <a:pPr>
              <a:buNone/>
            </a:pPr>
            <a:r>
              <a:rPr lang="el-GR" dirty="0" smtClean="0"/>
              <a:t>	</a:t>
            </a:r>
          </a:p>
          <a:p>
            <a:pPr marL="85725" indent="0">
              <a:buNone/>
            </a:pPr>
            <a:r>
              <a:rPr lang="el-GR" dirty="0" smtClean="0"/>
              <a:t>Στις </a:t>
            </a:r>
            <a:r>
              <a:rPr lang="el-GR" dirty="0" smtClean="0">
                <a:hlinkClick r:id="rId2" tooltip="2 Ιανουαρίου"/>
              </a:rPr>
              <a:t>2 </a:t>
            </a:r>
            <a:r>
              <a:rPr lang="el-GR" dirty="0" smtClean="0"/>
              <a:t>Ιανουαρίου του 1965, ο Κινγκ ανήγγειλε την έναρξη μιας καμπάνιας για τα </a:t>
            </a:r>
            <a:r>
              <a:rPr lang="el-GR" dirty="0" err="1" smtClean="0"/>
              <a:t>διακαιώματα</a:t>
            </a:r>
            <a:r>
              <a:rPr lang="el-GR" dirty="0" smtClean="0"/>
              <a:t> των μαύρων, με τίτλο: "</a:t>
            </a:r>
            <a:r>
              <a:rPr lang="el-GR" i="1" dirty="0" smtClean="0"/>
              <a:t>Πρόγραμμα Αλαμπάμα</a:t>
            </a:r>
            <a:r>
              <a:rPr lang="el-GR" dirty="0" smtClean="0"/>
              <a:t>". Επίσης, μέσα στο 1965, οργάνωσε διαδήλωση στη Σέλμα της Αλαμπάμα, για το δικαίωμα ψήφου στους μαύρους. Εκείνον τον καιρό, μάλιστα, υποστήριξε ότι οι νόμοι των πολιτικών δικαιωμάτων είναι άχρηστοι, αν δεν συνοδεύονται από αναγνώριση των δικαιωμάτων του ανθρώπου, συμπεριλαμβανομένων των οικονομικών δικαιωμάτων. </a:t>
            </a:r>
            <a:r>
              <a:rPr lang="el-GR" dirty="0" err="1" smtClean="0"/>
              <a:t>To</a:t>
            </a:r>
            <a:r>
              <a:rPr lang="el-GR" dirty="0" smtClean="0"/>
              <a:t> Φεβρουάριο του 1965, ο Κινγκ φυλακίστηκε στη Σέλμα, με τον Μάλκολμ Χ να τού συμπαραστέκεται. Το Μάρτιο του ίδιου έτους, μαύροι και λευκοί διαδηλωτές του κινήματός του, συγκρούστηκαν με την έφιππη αστυνομία, του Μοντγκόμερυ. Μετά από εξέγερση μαύρων </a:t>
            </a:r>
            <a:r>
              <a:rPr lang="el-GR" dirty="0" smtClean="0"/>
              <a:t>σε</a:t>
            </a:r>
            <a:r>
              <a:rPr lang="en-US" dirty="0" smtClean="0"/>
              <a:t> </a:t>
            </a:r>
            <a:r>
              <a:rPr lang="el-GR" dirty="0" smtClean="0"/>
              <a:t>γκέτο</a:t>
            </a:r>
            <a:r>
              <a:rPr lang="el-GR" dirty="0" smtClean="0"/>
              <a:t> του Λος Άντζελες, ο λόγος του Κινγκ έγινε πολύ πιο σκληρός, κατακρίνοντας τους δημάρχους των πόλεων των Βόρειων Πολιτειών και κατηγορώντας τους για τύφλωση και βραδύνοια. </a:t>
            </a:r>
            <a:r>
              <a:rPr lang="el-GR" dirty="0" err="1" smtClean="0"/>
              <a:t>Tον</a:t>
            </a:r>
            <a:r>
              <a:rPr lang="el-GR" dirty="0" smtClean="0"/>
              <a:t> Ιούλιο του 1965, ο Κινγκ ξεκίνησε περιοδείες και διαμαρτυρίες στα βόρεια της χώρας. Στις 6 Αυγούστου του 1965, υπογράφηκε από τον Λύντον Τζόνσον νέος νόμος για τα πολιτικά δικαιώματα των μαύρων. Επίσης, εκείνον τον καιρό τάχθηκε ανοιχτά κατά του πολέμου του Βιετνάμ και του καθεστώτος της Νοτίου Αφρικής, ενώ συμμάχησε με τους καταπιεζόμενους της Λατινικής Αμερικής, θέλοντας να πετύχει μια ριζική αναδιάρθρωση της κοινωνίας.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692696"/>
            <a:ext cx="7457256" cy="5760640"/>
          </a:xfrm>
        </p:spPr>
        <p:txBody>
          <a:bodyPr>
            <a:normAutofit fontScale="62500" lnSpcReduction="20000"/>
          </a:bodyPr>
          <a:lstStyle/>
          <a:p>
            <a:pPr>
              <a:buNone/>
            </a:pPr>
            <a:r>
              <a:rPr lang="el-GR" dirty="0" smtClean="0"/>
              <a:t>	</a:t>
            </a:r>
          </a:p>
          <a:p>
            <a:pPr marL="85725" indent="0">
              <a:buNone/>
            </a:pPr>
            <a:r>
              <a:rPr lang="el-GR" dirty="0" smtClean="0"/>
              <a:t>Την άνοιξη του 1966, ο Κινγκ περιόδευσε στην Αλαμπάμα, για την ενίσχυση των μαύρων υποψηφίων. Στις </a:t>
            </a:r>
            <a:r>
              <a:rPr lang="el-GR" dirty="0" smtClean="0">
                <a:hlinkClick r:id="rId2" tooltip="16 Μαΐου"/>
              </a:rPr>
              <a:t>16 </a:t>
            </a:r>
            <a:r>
              <a:rPr lang="el-GR" dirty="0" smtClean="0"/>
              <a:t>Μαΐου, ο Κινγκ έκανε αντιπολεμική ομιλία, στην Ουάσινγκτον. Στις 10 Ιουλίου του ίδιου έτους, εγκαινιάστηκε καμπάνια για την ελεύθερη εγκατάσταση των μαύρων, στο Σικάγο. Στις 5 Αυγούστου του 1966, σε πορεία του κινήματός του, διαμέσου των συνοικιών των λευκών του Σικάγο, ο Κινγκ χτυπήθηκε από πέτρα, με τον ίδιο να δηλώνει ότι δεν είχε συναντήσει πουθενά πιο εχθρική ατμόσφαιρα από αυτήν.</a:t>
            </a:r>
            <a:r>
              <a:rPr lang="el-GR" baseline="30000" dirty="0" smtClean="0">
                <a:hlinkClick r:id="rId3"/>
              </a:rPr>
              <a:t>[4]</a:t>
            </a:r>
            <a:r>
              <a:rPr lang="el-GR" dirty="0" smtClean="0"/>
              <a:t> Στις 4 Απριλίου του 1967, εκφώνησε το λόγο </a:t>
            </a:r>
            <a:r>
              <a:rPr lang="el-GR" i="1" dirty="0" smtClean="0"/>
              <a:t>Πέρα από το Βιετνάμ</a:t>
            </a:r>
            <a:r>
              <a:rPr lang="el-GR" dirty="0" smtClean="0"/>
              <a:t>, στην εκκλησία </a:t>
            </a:r>
            <a:r>
              <a:rPr lang="el-GR" dirty="0" err="1" smtClean="0"/>
              <a:t>Ρίβερσαϊντ</a:t>
            </a:r>
            <a:r>
              <a:rPr lang="el-GR" dirty="0" smtClean="0"/>
              <a:t> της Νέας Υόρκης, </a:t>
            </a:r>
            <a:r>
              <a:rPr lang="el-GR" dirty="0" err="1" smtClean="0"/>
              <a:t>αποκάλώντας</a:t>
            </a:r>
            <a:r>
              <a:rPr lang="el-GR" dirty="0" smtClean="0"/>
              <a:t> τις Η.Π.Α., "</a:t>
            </a:r>
            <a:r>
              <a:rPr lang="el-GR" i="1" dirty="0" smtClean="0"/>
              <a:t>μεγαλύτερο προαγωγό βίας στον κόσμο</a:t>
            </a:r>
            <a:r>
              <a:rPr lang="el-GR" baseline="30000" dirty="0" smtClean="0">
                <a:hlinkClick r:id="rId3"/>
              </a:rPr>
              <a:t>[2]</a:t>
            </a:r>
            <a:r>
              <a:rPr lang="el-GR" dirty="0" smtClean="0"/>
              <a:t> και λέγοντας σε όσους θα </a:t>
            </a:r>
            <a:r>
              <a:rPr lang="el-GR" dirty="0" err="1" smtClean="0"/>
              <a:t>τόν</a:t>
            </a:r>
            <a:r>
              <a:rPr lang="el-GR" dirty="0" smtClean="0"/>
              <a:t> </a:t>
            </a:r>
            <a:r>
              <a:rPr lang="el-GR" dirty="0" smtClean="0"/>
              <a:t>αποκαλούσαν</a:t>
            </a:r>
            <a:r>
              <a:rPr lang="en-US" dirty="0" smtClean="0"/>
              <a:t> </a:t>
            </a:r>
            <a:r>
              <a:rPr lang="el-GR" dirty="0" smtClean="0"/>
              <a:t>προδότη</a:t>
            </a:r>
            <a:r>
              <a:rPr lang="el-GR" dirty="0" smtClean="0"/>
              <a:t>, μετά από αυτήν την ομιλία ότι θα ήταν προδοσία να μη μιλήσει. Το περιοδικό </a:t>
            </a:r>
            <a:r>
              <a:rPr lang="el-GR" dirty="0" err="1" smtClean="0"/>
              <a:t>Τάιμ</a:t>
            </a:r>
            <a:r>
              <a:rPr lang="el-GR" dirty="0" smtClean="0"/>
              <a:t> κατέκρινε την ομιλία του, ονομάζοντάς την "</a:t>
            </a:r>
            <a:r>
              <a:rPr lang="el-GR" i="1" dirty="0" smtClean="0"/>
              <a:t>δημαγωγική συκοφαντία που ηχεί σαν εκπομπή του Ράδιο Ανόι</a:t>
            </a:r>
            <a:r>
              <a:rPr lang="el-GR" dirty="0" smtClean="0"/>
              <a:t>", ενώ η Washington Post έγραψε: "</a:t>
            </a:r>
            <a:r>
              <a:rPr lang="el-GR" i="1" dirty="0" smtClean="0"/>
              <a:t>ο Κινγκ ξεστόμισε πικρές και βλαπτικές καταγγελίες, τις οποίες δεν μπόρεσε (και δεν θα μπορούσε) να τεκμηριώσει. Με την ομιλία προσέβαλε τους φυσικούς του συμμάχους. Πολλοί που μέχρι σήμερα τον άκουγαν με σεβασμό δεν θα του δείξουν ποτέ πια την ίδια εμπιστοσύνη. O Κινγκ ακύρωσε τη χρησιμότητά του, για τον αγώνα, τη χώρα και το λαό του.</a:t>
            </a:r>
            <a:r>
              <a:rPr lang="el-GR" dirty="0" smtClean="0"/>
              <a:t>".</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332656"/>
            <a:ext cx="8784976" cy="6336704"/>
          </a:xfrm>
        </p:spPr>
        <p:txBody>
          <a:bodyPr>
            <a:normAutofit fontScale="55000" lnSpcReduction="20000"/>
          </a:bodyPr>
          <a:lstStyle/>
          <a:p>
            <a:pPr>
              <a:buNone/>
            </a:pPr>
            <a:r>
              <a:rPr lang="el-GR" dirty="0" smtClean="0"/>
              <a:t>	</a:t>
            </a:r>
          </a:p>
          <a:p>
            <a:pPr marL="85725" indent="0">
              <a:buNone/>
            </a:pPr>
            <a:endParaRPr lang="el-GR" dirty="0" smtClean="0"/>
          </a:p>
          <a:p>
            <a:pPr marL="85725" indent="0">
              <a:buNone/>
            </a:pPr>
            <a:r>
              <a:rPr lang="el-GR" dirty="0" smtClean="0"/>
              <a:t>Στις 12 Μαρτίου του 1967, η πολιτεία της Αλαμπάμα αναγκάστηκε να μετατρέψει όλα τα δημόσια σχολεία, σε μεικτά. Στις </a:t>
            </a:r>
            <a:r>
              <a:rPr lang="el-GR" dirty="0" smtClean="0">
                <a:hlinkClick r:id="rId2" tooltip="25 Μαρτίου"/>
              </a:rPr>
              <a:t>25</a:t>
            </a:r>
            <a:r>
              <a:rPr lang="el-GR" dirty="0" smtClean="0"/>
              <a:t> του ίδιου μήνα, ο Κινγκ σε ομιλία του στο Σικάγο καταδίκασε την αμερικανική εξωτερική πολιτική για τον Πόλεμο του Βιετνάμ, ενώ στις 4 Απριλίου, στη Νέα Υόρκη, έθιξε το ίδιο ακριβώς θέμα. Το καλοκαίρι του 1967, η εξέγερση των μαύρων εξαπλώθηκε σε 150 πόλεις. Για να αντιμετωπίσει την πρωτοφανή κινητοποίηση, η κυβέρνηση του Λύντον Τζόνσον έστειλε στρατό και τανκς, </a:t>
            </a:r>
            <a:r>
              <a:rPr lang="el-GR" dirty="0" smtClean="0"/>
              <a:t>στο</a:t>
            </a:r>
            <a:r>
              <a:rPr lang="en-US" dirty="0" smtClean="0"/>
              <a:t> </a:t>
            </a:r>
            <a:r>
              <a:rPr lang="el-GR" dirty="0" smtClean="0"/>
              <a:t>Ντιτρόιτ</a:t>
            </a:r>
            <a:r>
              <a:rPr lang="el-GR" dirty="0" smtClean="0"/>
              <a:t>, όπου συνέβαιναν οι σημαντικότερες ταραχές (</a:t>
            </a:r>
            <a:r>
              <a:rPr lang="el-GR" dirty="0" smtClean="0">
                <a:hlinkClick r:id="rId3" tooltip="23 Ιουλίου"/>
              </a:rPr>
              <a:t>23</a:t>
            </a:r>
            <a:r>
              <a:rPr lang="el-GR" dirty="0" smtClean="0"/>
              <a:t> - 30 Ιουλίου), με αποτέλεσμα να σκοτωθούν 43 άνθρωποι. Την επομένη, ο Μάρτιν Λούθερ Κινγκ έστειλε τηλεγράφημα καταγγελίας στον Πρόεδρο. Στα τέλη του 1967, ο Κινγκ προσπάθησε να πάρει μαζί του ανθρώπους από όλες τις φυλές, κυρίως, των κατώτερων κοινωνικών στρωμάτων,</a:t>
            </a:r>
            <a:r>
              <a:rPr lang="el-GR" baseline="30000" dirty="0" smtClean="0">
                <a:hlinkClick r:id="rId4"/>
              </a:rPr>
              <a:t>[4]</a:t>
            </a:r>
            <a:r>
              <a:rPr lang="el-GR" dirty="0" smtClean="0"/>
              <a:t> ιδρύοντας την </a:t>
            </a:r>
            <a:r>
              <a:rPr lang="el-GR" i="1" dirty="0" smtClean="0"/>
              <a:t>Εκστρατεία των Φτωχών</a:t>
            </a:r>
            <a:r>
              <a:rPr lang="el-GR" baseline="30000" dirty="0" smtClean="0">
                <a:hlinkClick r:id="rId4"/>
              </a:rPr>
              <a:t>[2]</a:t>
            </a:r>
            <a:r>
              <a:rPr lang="el-GR" dirty="0" smtClean="0"/>
              <a:t> ή αλλιώς </a:t>
            </a:r>
            <a:r>
              <a:rPr lang="el-GR" i="1" dirty="0" smtClean="0"/>
              <a:t>Καμπάνια του Φτωχού Λαού</a:t>
            </a:r>
            <a:r>
              <a:rPr lang="el-GR" dirty="0" smtClean="0"/>
              <a:t>. Με αυτόν τον τρόπο, η μη βία, έδωσε τη θέση της στη μαζική ανυπακοή. Στις 30 Οκτωβρίου του ίδιου έτους, ο Κινγκ φυλακίστηκε, ως υπεύθυνος των διαδηλώσεων του Μπέρμιγχαμ. Το Δεκέμβριο του 1967, ο Κινγκ δήλωσε: "</a:t>
            </a:r>
            <a:r>
              <a:rPr lang="el-GR" i="1" dirty="0" smtClean="0"/>
              <a:t>Πρέπει να σας ομολογήσω σήμερα, ότι, λίγο καιρό μετά την ομιλία μου εκείνη στην Ουάσιγκτον ("</a:t>
            </a:r>
            <a:r>
              <a:rPr lang="el-GR" i="1" dirty="0" err="1" smtClean="0"/>
              <a:t>Εχω</a:t>
            </a:r>
            <a:r>
              <a:rPr lang="el-GR" i="1" dirty="0" smtClean="0"/>
              <a:t> ένα όνειρο"), άρχισα να βλέπω ότι το όνειρο είχε μεταβληθεί σε εφιάλτη. </a:t>
            </a:r>
            <a:r>
              <a:rPr lang="el-GR" i="1" dirty="0" err="1" smtClean="0"/>
              <a:t>Ηταν</a:t>
            </a:r>
            <a:r>
              <a:rPr lang="el-GR" i="1" dirty="0" smtClean="0"/>
              <a:t> όταν τέσσερα όμορφα, ανυπεράσπιστα, αθώα, μαύρα κορίτσια δολοφονήθηκαν σε μια εκκλησία του </a:t>
            </a:r>
            <a:r>
              <a:rPr lang="el-GR" i="1" dirty="0" err="1" smtClean="0"/>
              <a:t>Μπέρμιγγχαμ</a:t>
            </a:r>
            <a:r>
              <a:rPr lang="el-GR" i="1" dirty="0" smtClean="0"/>
              <a:t> της Αλαμπάμα.</a:t>
            </a:r>
            <a:r>
              <a:rPr lang="el-GR" dirty="0" smtClean="0"/>
              <a:t>". Η προπαγάνδα εναντίον αυτού και του κινήματός του κλιμακώθηκε, όταν ο τύπος ξεκίνησε να προειδοποιεί για την "ένοπλη εξέγερση" που ετοίμαζε ο Κινγκ. Στις 28 Μαρτίου του 1968, ο Κινγκ πήγε στο Μέμφις, για να συμπαρασταθεί σε απεργούς. Κατά τη διάρκεια της διαδήλωσης, δημιουργήθηκαν επεισόδια, κατά τα οποία ένας μαύρος έφηβος δολοφονήθηκε.</a:t>
            </a:r>
            <a:r>
              <a:rPr lang="el-GR" baseline="30000" dirty="0" smtClean="0">
                <a:hlinkClick r:id="rId4"/>
              </a:rPr>
              <a:t>[4]</a:t>
            </a:r>
            <a:r>
              <a:rPr lang="el-GR" dirty="0" smtClean="0"/>
              <a:t> Στις 3 Απριλίου του 1968 (μια ημέρα πριν από το θάνατό του) έδωσε τον τελευταίο του λόγο: </a:t>
            </a:r>
            <a:r>
              <a:rPr lang="el-GR" i="1" dirty="0" smtClean="0"/>
              <a:t>Έφθασα στην Κορυφή του Όρους</a:t>
            </a:r>
            <a:r>
              <a:rPr lang="el-GR" dirty="0" smtClean="0"/>
              <a:t>.</a:t>
            </a:r>
            <a:r>
              <a:rPr lang="el-GR" baseline="30000" dirty="0" smtClean="0">
                <a:hlinkClick r:id="rId4"/>
              </a:rPr>
              <a:t>[2]</a:t>
            </a:r>
            <a:r>
              <a:rPr lang="el-GR" dirty="0" smtClean="0"/>
              <a:t> Μέχρι και εκείνη την ημέρα, ο Μάρτιν Λούθερ Κινγκ αποτελούσε τον "πιο επικίνδυνο νέγρο της χώρας" για τη CIA και το FBI.</a:t>
            </a:r>
            <a:endParaRPr lang="el-GR" dirty="0"/>
          </a:p>
        </p:txBody>
      </p:sp>
    </p:spTree>
  </p:cSld>
  <p:clrMapOvr>
    <a:masterClrMapping/>
  </p:clrMapOvr>
</p:sld>
</file>

<file path=ppt/theme/theme1.xml><?xml version="1.0" encoding="utf-8"?>
<a:theme xmlns:a="http://schemas.openxmlformats.org/drawingml/2006/main" name="Τεχνικό">
  <a:themeElements>
    <a:clrScheme name="Τεχνικό">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Τεχνικό">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Τεχνικό">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359</TotalTime>
  <Words>63</Words>
  <Application>Microsoft Office PowerPoint</Application>
  <PresentationFormat>Προβολή στην οθόνη (4:3)</PresentationFormat>
  <Paragraphs>33</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Τεχνικό</vt:lpstr>
      <vt:lpstr> Μάρτιν Λούθερ Κινγκ </vt:lpstr>
      <vt:lpstr>Βιογραφία</vt:lpstr>
      <vt:lpstr>Φοιτητικά χρόνια</vt:lpstr>
      <vt:lpstr>Αγώνες κατά των φυλετικών διακρίσεων</vt:lpstr>
      <vt:lpstr>Διαφάνεια 5</vt:lpstr>
      <vt:lpstr>Διαφάνεια 6</vt:lpstr>
      <vt:lpstr>Διαφάνεια 7</vt:lpstr>
      <vt:lpstr>Διαφάνεια 8</vt:lpstr>
      <vt:lpstr>Διαφάνεια 9</vt:lpstr>
      <vt:lpstr>Θάνατος-Μεταθανάτια αναγνώριση</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98</cp:revision>
  <dcterms:created xsi:type="dcterms:W3CDTF">2014-11-27T15:24:58Z</dcterms:created>
  <dcterms:modified xsi:type="dcterms:W3CDTF">2015-02-25T05:38:50Z</dcterms:modified>
</cp:coreProperties>
</file>