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F975CCB-90BB-4316-9340-4B3786D8EEFB}" type="datetimeFigureOut">
              <a:rPr lang="el-GR" smtClean="0"/>
              <a:t>18/1/2015</a:t>
            </a:fld>
            <a:endParaRPr lang="el-GR"/>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30DDB73-DE50-4C84-940C-0EAC349E2E48}" type="slidenum">
              <a:rPr lang="el-GR" smtClean="0"/>
              <a:t>‹#›</a:t>
            </a:fld>
            <a:endParaRPr lang="el-G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975CCB-90BB-4316-9340-4B3786D8EEFB}" type="datetimeFigureOut">
              <a:rPr lang="el-GR" smtClean="0"/>
              <a:t>18/1/2015</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E30DDB73-DE50-4C84-940C-0EAC349E2E4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975CCB-90BB-4316-9340-4B3786D8EEFB}" type="datetimeFigureOut">
              <a:rPr lang="el-GR" smtClean="0"/>
              <a:t>18/1/2015</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E30DDB73-DE50-4C84-940C-0EAC349E2E4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975CCB-90BB-4316-9340-4B3786D8EEFB}" type="datetimeFigureOut">
              <a:rPr lang="el-GR" smtClean="0"/>
              <a:t>18/1/2015</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E30DDB73-DE50-4C84-940C-0EAC349E2E4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F975CCB-90BB-4316-9340-4B3786D8EEFB}" type="datetimeFigureOut">
              <a:rPr lang="el-GR" smtClean="0"/>
              <a:t>18/1/2015</a:t>
            </a:fld>
            <a:endParaRPr lang="el-GR"/>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30DDB73-DE50-4C84-940C-0EAC349E2E48}" type="slidenum">
              <a:rPr lang="el-GR" smtClean="0"/>
              <a:t>‹#›</a:t>
            </a:fld>
            <a:endParaRPr lang="el-GR"/>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975CCB-90BB-4316-9340-4B3786D8EEFB}" type="datetimeFigureOut">
              <a:rPr lang="el-GR" smtClean="0"/>
              <a:t>18/1/2015</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30DDB73-DE50-4C84-940C-0EAC349E2E48}" type="slidenum">
              <a:rPr lang="el-GR" smtClean="0"/>
              <a:t>‹#›</a:t>
            </a:fld>
            <a:endParaRPr lang="el-GR"/>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975CCB-90BB-4316-9340-4B3786D8EEFB}" type="datetimeFigureOut">
              <a:rPr lang="el-GR" smtClean="0"/>
              <a:t>18/1/2015</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30DDB73-DE50-4C84-940C-0EAC349E2E4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F975CCB-90BB-4316-9340-4B3786D8EEFB}" type="datetimeFigureOut">
              <a:rPr lang="el-GR" smtClean="0"/>
              <a:t>18/1/2015</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E30DDB73-DE50-4C84-940C-0EAC349E2E48}" type="slidenum">
              <a:rPr lang="el-GR" smtClean="0"/>
              <a:t>‹#›</a:t>
            </a:fld>
            <a:endParaRPr lang="el-GR"/>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F975CCB-90BB-4316-9340-4B3786D8EEFB}" type="datetimeFigureOut">
              <a:rPr lang="el-GR" smtClean="0"/>
              <a:t>18/1/2015</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E30DDB73-DE50-4C84-940C-0EAC349E2E4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F975CCB-90BB-4316-9340-4B3786D8EEFB}" type="datetimeFigureOut">
              <a:rPr lang="el-GR" smtClean="0"/>
              <a:t>18/1/2015</a:t>
            </a:fld>
            <a:endParaRPr lang="el-GR"/>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30DDB73-DE50-4C84-940C-0EAC349E2E48}" type="slidenum">
              <a:rPr lang="el-GR" smtClean="0"/>
              <a:t>‹#›</a:t>
            </a:fld>
            <a:endParaRPr lang="el-GR"/>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F975CCB-90BB-4316-9340-4B3786D8EEFB}" type="datetimeFigureOut">
              <a:rPr lang="el-GR" smtClean="0"/>
              <a:t>18/1/2015</a:t>
            </a:fld>
            <a:endParaRPr lang="el-GR"/>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30DDB73-DE50-4C84-940C-0EAC349E2E48}" type="slidenum">
              <a:rPr lang="el-GR" smtClean="0"/>
              <a:t>‹#›</a:t>
            </a:fld>
            <a:endParaRPr lang="el-GR"/>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l-G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F975CCB-90BB-4316-9340-4B3786D8EEFB}" type="datetimeFigureOut">
              <a:rPr lang="el-GR" smtClean="0"/>
              <a:t>18/1/2015</a:t>
            </a:fld>
            <a:endParaRPr lang="el-G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30DDB73-DE50-4C84-940C-0EAC349E2E48}" type="slidenum">
              <a:rPr lang="el-GR" smtClean="0"/>
              <a:t>‹#›</a:t>
            </a:fld>
            <a:endParaRPr lang="el-G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rainyquote.com/quotes/authors/d/desmond_tutu.html" TargetMode="External"/><Relationship Id="rId2" Type="http://schemas.openxmlformats.org/officeDocument/2006/relationships/hyperlink" Target="http://www.humanrights.com/el/voices-for-human-rights/desmond-tutu.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Ντέσμοντ Τούτου</a:t>
            </a:r>
            <a:endParaRPr lang="el-GR" dirty="0"/>
          </a:p>
        </p:txBody>
      </p:sp>
      <p:sp>
        <p:nvSpPr>
          <p:cNvPr id="3" name="Subtitle 2"/>
          <p:cNvSpPr>
            <a:spLocks noGrp="1"/>
          </p:cNvSpPr>
          <p:nvPr>
            <p:ph type="subTitle" idx="1"/>
          </p:nvPr>
        </p:nvSpPr>
        <p:spPr/>
        <p:txBody>
          <a:bodyPr>
            <a:normAutofit fontScale="92500" lnSpcReduction="10000"/>
          </a:bodyPr>
          <a:lstStyle/>
          <a:p>
            <a:r>
              <a:rPr lang="el-GR" dirty="0" smtClean="0"/>
              <a:t>Θ.Ε 4: Μαρτυρία και προσφορά της πίστης στον σύγχρονο κόσμο</a:t>
            </a:r>
            <a:br>
              <a:rPr lang="el-GR" dirty="0" smtClean="0"/>
            </a:br>
            <a:r>
              <a:rPr lang="el-GR" dirty="0" smtClean="0"/>
              <a:t/>
            </a:r>
            <a:br>
              <a:rPr lang="el-GR" dirty="0" smtClean="0"/>
            </a:br>
            <a:r>
              <a:rPr lang="el-GR" dirty="0" smtClean="0"/>
              <a:t>    Φώτης Έξαρχος    Γ΄1     2014-2015  </a:t>
            </a:r>
          </a:p>
          <a:p>
            <a:endParaRPr lang="el-GR" dirty="0"/>
          </a:p>
        </p:txBody>
      </p:sp>
      <p:pic>
        <p:nvPicPr>
          <p:cNvPr id="1026" name="Picture 2"/>
          <p:cNvPicPr>
            <a:picLocks noChangeAspect="1" noChangeArrowheads="1"/>
          </p:cNvPicPr>
          <p:nvPr/>
        </p:nvPicPr>
        <p:blipFill>
          <a:blip r:embed="rId2" cstate="print"/>
          <a:srcRect/>
          <a:stretch>
            <a:fillRect/>
          </a:stretch>
        </p:blipFill>
        <p:spPr bwMode="auto">
          <a:xfrm>
            <a:off x="0" y="3861048"/>
            <a:ext cx="3816424" cy="265305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847856"/>
          </a:xfrm>
        </p:spPr>
        <p:txBody>
          <a:bodyPr/>
          <a:lstStyle/>
          <a:p>
            <a:r>
              <a:rPr lang="el-GR" dirty="0" smtClean="0"/>
              <a:t>Ιστορία</a:t>
            </a:r>
            <a:endParaRPr lang="el-GR" dirty="0"/>
          </a:p>
        </p:txBody>
      </p:sp>
      <p:sp>
        <p:nvSpPr>
          <p:cNvPr id="3" name="Content Placeholder 2"/>
          <p:cNvSpPr>
            <a:spLocks noGrp="1"/>
          </p:cNvSpPr>
          <p:nvPr>
            <p:ph idx="1"/>
          </p:nvPr>
        </p:nvSpPr>
        <p:spPr>
          <a:xfrm>
            <a:off x="457200" y="1412776"/>
            <a:ext cx="8229600" cy="5256584"/>
          </a:xfrm>
        </p:spPr>
        <p:txBody>
          <a:bodyPr>
            <a:noAutofit/>
          </a:bodyPr>
          <a:lstStyle/>
          <a:p>
            <a:r>
              <a:rPr lang="el-GR" sz="2000" dirty="0" smtClean="0"/>
              <a:t>Ο </a:t>
            </a:r>
            <a:r>
              <a:rPr lang="el-GR" sz="2200" dirty="0" smtClean="0"/>
              <a:t>Ντέσμοντ Τούτου είναι ένας από τους πιο γνωστούς υπερασπιστές των ανθρωπίνων δικαιωμάτων της Νοτίου Αφρικής, κερδίζοντας το 1984 το βραβείο Νόμπελ Ειρήνης για τις προσπάθειές του στην επίλυση και τερματισμό του απαρτχάιντ. Γεννημένος το 1931 στο Κλέρκσντορπ, Τρανσβαάλ, της Νότιας Αφρικής, έγινε ο πρώτος μαύρος Αγγλικανός Αρχιεπίσκοπος τόσο του Κέιπ Τάουν όσο και του Γιοχάνεσμπουργκ. Μέσα από τις διαλέξεις και τα γραπτά με τα οποία επέκρινε σφοδρά το καθεστώς του απαρτχάιντ, έγινε γνωστός ως η «φωνή» των άφωνων μαύρων της Νότιας Αφρικής. Μετά την εξέγερση των φοιτητών στο Σοβέτο και την κλιμάκωση των ταραχών, ο Τούτου υποστήριξε τον οικονομικό αποκλεισμό της χώρας του, ενώ παράλληλα ενθάρρυνε συνεχώς τη συμφιλίωση μεταξύ των διαφόρων φατριών που σχετίζονταν με το απαρτχάιντ.</a:t>
            </a:r>
            <a:endParaRPr lang="el-GR"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467544" y="1700808"/>
            <a:ext cx="8229600" cy="4824536"/>
          </a:xfrm>
        </p:spPr>
        <p:txBody>
          <a:bodyPr>
            <a:normAutofit/>
          </a:bodyPr>
          <a:lstStyle/>
          <a:p>
            <a:r>
              <a:rPr lang="el-GR" sz="2400" dirty="0" smtClean="0"/>
              <a:t>Όταν έγιναν οι πρώτες πολυφυλετικές εκλογές της Νοτίου Αφρικής το 1994 – στις οποίες εξελέγη ο Νέλσον Μαντέλα ως ο πρώτος μαύρος πρόεδρος της χώρας – ο Μαντέλα διόρισε τον Τούτου ως Πρόεδρο της Αλήθειας και Συμφιλίωσης (TRC).</a:t>
            </a:r>
          </a:p>
          <a:p>
            <a:r>
              <a:rPr lang="el-GR" sz="2400" dirty="0" smtClean="0"/>
              <a:t>Στο έργο του για τα ανθρώπινα δικαιώματα, ο Τούτου διατύπωσε το στόχο του ως «μια δημοκρατική και δίκαιη κοινωνία χωρίς φυλετικές διακρίσεις», και διατύπωσε αιτήματα για την ολοκλήρωσή του, συμπεριλαμβανομένων της ισότητας των πολιτικών δικαιωμάτων για όλους, ενός κοινού συστήματος εκπαίδευσης και της παύσης της αναγκαστικής απέλασης.</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395536" y="764704"/>
            <a:ext cx="8229600" cy="4879107"/>
          </a:xfrm>
        </p:spPr>
        <p:txBody>
          <a:bodyPr>
            <a:normAutofit/>
          </a:bodyPr>
          <a:lstStyle/>
          <a:p>
            <a:r>
              <a:rPr lang="el-GR" sz="2400" dirty="0" smtClean="0"/>
              <a:t>Εκτός από το βραβείο Νόμπελ, ο Τούτου έχει τιμηθεί με πολυάριθμα βραβεία, συμπεριλαμβανομένου του Βραβείου Pacem in Terris, το βραβείο Διακεκριμένης Ανθρωπιστικής Υπηρεσίας του Επίσκοπου John T. Walker, το Βραβείο Ηγεσίας Λίνκολν και το Βραβείο Γκάντι για την ειρήνη.</a:t>
            </a:r>
          </a:p>
          <a:p>
            <a:r>
              <a:rPr lang="el-GR" sz="2400" dirty="0" smtClean="0"/>
              <a:t>Ο Ντέσμοντ Τούτου συνεχίζει να ταξιδεύει εκτενώς, υπερμαχόμενος των ανθρωπίνων δικαιωμάτων και της ισότητας όλων των ανθρώπων, τόσο στη Νότια Αφρική, όσο και διεθνώς.</a:t>
            </a:r>
          </a:p>
          <a:p>
            <a:endParaRPr lang="el-GR" dirty="0"/>
          </a:p>
        </p:txBody>
      </p:sp>
      <p:pic>
        <p:nvPicPr>
          <p:cNvPr id="2050" name="Picture 2"/>
          <p:cNvPicPr>
            <a:picLocks noChangeAspect="1" noChangeArrowheads="1"/>
          </p:cNvPicPr>
          <p:nvPr/>
        </p:nvPicPr>
        <p:blipFill>
          <a:blip r:embed="rId2" cstate="print"/>
          <a:srcRect/>
          <a:stretch>
            <a:fillRect/>
          </a:stretch>
        </p:blipFill>
        <p:spPr bwMode="auto">
          <a:xfrm>
            <a:off x="4860032" y="3789040"/>
            <a:ext cx="3926100" cy="292494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Ρήσεις</a:t>
            </a:r>
            <a:endParaRPr lang="el-GR" dirty="0"/>
          </a:p>
        </p:txBody>
      </p:sp>
      <p:sp>
        <p:nvSpPr>
          <p:cNvPr id="3" name="Content Placeholder 2"/>
          <p:cNvSpPr>
            <a:spLocks noGrp="1"/>
          </p:cNvSpPr>
          <p:nvPr>
            <p:ph idx="1"/>
          </p:nvPr>
        </p:nvSpPr>
        <p:spPr>
          <a:xfrm>
            <a:off x="457200" y="1646236"/>
            <a:ext cx="8229600" cy="4807099"/>
          </a:xfrm>
        </p:spPr>
        <p:txBody>
          <a:bodyPr>
            <a:normAutofit/>
          </a:bodyPr>
          <a:lstStyle/>
          <a:p>
            <a:r>
              <a:rPr lang="el-GR" sz="2400" dirty="0" smtClean="0"/>
              <a:t>«Δεν διαλέγεις εσύ την οικογενειά σου. Είναι δώρο Θεού για σένα όπως είσαι εσύ για αυτούς»</a:t>
            </a:r>
          </a:p>
          <a:p>
            <a:r>
              <a:rPr lang="el-GR" sz="2400" dirty="0" smtClean="0"/>
              <a:t>«Ελπίδα είναι η ικανότητα να βλέπεις φώς ακόμα και αν υπάρχει παντού σκοτάδι»</a:t>
            </a:r>
          </a:p>
          <a:p>
            <a:r>
              <a:rPr lang="el-GR" sz="2400" dirty="0" smtClean="0"/>
              <a:t>«Εάν θέλεις ειρήνη δεν μιλάς στους φίλους σου, μιλάς στους εχθρούς σου.»</a:t>
            </a:r>
          </a:p>
          <a:p>
            <a:r>
              <a:rPr lang="el-GR" sz="2400" dirty="0" smtClean="0"/>
              <a:t>«Συγχόρεση σημαίνει ότι σου δίνεται μία ακόμα ευκαιρία να κάνεις μια καινούργια αρχή»</a:t>
            </a:r>
          </a:p>
          <a:p>
            <a:r>
              <a:rPr lang="el-GR" sz="2400" dirty="0" smtClean="0"/>
              <a:t>«Όταν οι ιεραπόστολοι ήρθαν στην Αφρική είχαμε τη γή και είχαν τη Βίβλο. Μας είπαν «Αφήστε μας να προσευχηθούμε». Κλέισαμε τα μάτια μας. Όταν τα ανοίξαμε εμείς είχαμε τη Βίβλο και εκείνοι είχαν τη γή»</a:t>
            </a: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Πηγές</a:t>
            </a:r>
            <a:endParaRPr lang="el-GR" dirty="0"/>
          </a:p>
        </p:txBody>
      </p:sp>
      <p:sp>
        <p:nvSpPr>
          <p:cNvPr id="3" name="Content Placeholder 2"/>
          <p:cNvSpPr>
            <a:spLocks noGrp="1"/>
          </p:cNvSpPr>
          <p:nvPr>
            <p:ph idx="1"/>
          </p:nvPr>
        </p:nvSpPr>
        <p:spPr/>
        <p:txBody>
          <a:bodyPr/>
          <a:lstStyle/>
          <a:p>
            <a:r>
              <a:rPr lang="en-US" dirty="0" smtClean="0">
                <a:hlinkClick r:id="rId2"/>
              </a:rPr>
              <a:t>http://</a:t>
            </a:r>
            <a:r>
              <a:rPr lang="en-US" dirty="0" smtClean="0">
                <a:hlinkClick r:id="rId2"/>
              </a:rPr>
              <a:t>www.humanrights.com/el/voices-for-human-rights/desmond-tutu.html</a:t>
            </a:r>
            <a:endParaRPr lang="el-GR" dirty="0" smtClean="0"/>
          </a:p>
          <a:p>
            <a:r>
              <a:rPr lang="en-US" dirty="0" smtClean="0">
                <a:hlinkClick r:id="rId3"/>
              </a:rPr>
              <a:t>http://</a:t>
            </a:r>
            <a:r>
              <a:rPr lang="en-US" dirty="0" smtClean="0">
                <a:hlinkClick r:id="rId3"/>
              </a:rPr>
              <a:t>www.brainyquote.com/quotes/authors/d/desmond_tutu.html</a:t>
            </a:r>
            <a:endParaRPr lang="el-GR" dirty="0" smtClean="0"/>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41</TotalTime>
  <Words>425</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Foundry</vt:lpstr>
      <vt:lpstr>Ντέσμοντ Τούτου</vt:lpstr>
      <vt:lpstr>Ιστορία</vt:lpstr>
      <vt:lpstr>Slide 3</vt:lpstr>
      <vt:lpstr>Slide 4</vt:lpstr>
      <vt:lpstr>Ρήσεις</vt:lpstr>
      <vt:lpstr>Πηγές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Ντέσμοντ Τούτου</dc:title>
  <dc:creator>PE</dc:creator>
  <cp:lastModifiedBy>PE</cp:lastModifiedBy>
  <cp:revision>5</cp:revision>
  <dcterms:created xsi:type="dcterms:W3CDTF">2015-01-18T10:56:20Z</dcterms:created>
  <dcterms:modified xsi:type="dcterms:W3CDTF">2015-01-18T11:37:53Z</dcterms:modified>
</cp:coreProperties>
</file>