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BFB"/>
    <a:srgbClr val="C6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0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77BAA9C-0725-4FEA-A199-95475280EAB2}" type="datetimeFigureOut">
              <a:rPr lang="el-GR" smtClean="0"/>
              <a:t>16/11/2014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23F30B-5288-429D-BA48-9C4E5CE4D9D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25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7BAA9C-0725-4FEA-A199-95475280EAB2}" type="datetimeFigureOut">
              <a:rPr lang="el-GR" smtClean="0"/>
              <a:t>16/11/2014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366197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7BAA9C-0725-4FEA-A199-95475280EAB2}" type="datetimeFigureOut">
              <a:rPr lang="el-GR" smtClean="0"/>
              <a:t>16/11/2014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270760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7BAA9C-0725-4FEA-A199-95475280EAB2}" type="datetimeFigureOut">
              <a:rPr lang="el-GR" smtClean="0"/>
              <a:t>16/11/2014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348182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77BAA9C-0725-4FEA-A199-95475280EAB2}" type="datetimeFigureOut">
              <a:rPr lang="el-GR" smtClean="0"/>
              <a:t>16/11/2014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23F30B-5288-429D-BA48-9C4E5CE4D9D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82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77BAA9C-0725-4FEA-A199-95475280EAB2}" type="datetimeFigureOut">
              <a:rPr lang="el-GR" smtClean="0"/>
              <a:t>16/11/2014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418277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77BAA9C-0725-4FEA-A199-95475280EAB2}" type="datetimeFigureOut">
              <a:rPr lang="el-GR" smtClean="0"/>
              <a:t>16/11/2014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74637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77BAA9C-0725-4FEA-A199-95475280EAB2}" type="datetimeFigureOut">
              <a:rPr lang="el-GR" smtClean="0"/>
              <a:t>16/11/2014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204624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7BAA9C-0725-4FEA-A199-95475280EAB2}" type="datetimeFigureOut">
              <a:rPr lang="el-GR" smtClean="0"/>
              <a:t>16/11/2014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1880722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77BAA9C-0725-4FEA-A199-95475280EAB2}" type="datetimeFigureOut">
              <a:rPr lang="el-GR" smtClean="0"/>
              <a:t>16/11/2014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23F30B-5288-429D-BA48-9C4E5CE4D9D7}" type="slidenum">
              <a:rPr lang="el-GR" smtClean="0"/>
              <a:t>‹#›</a:t>
            </a:fld>
            <a:endParaRPr lang="el-GR"/>
          </a:p>
        </p:txBody>
      </p:sp>
    </p:spTree>
    <p:extLst>
      <p:ext uri="{BB962C8B-B14F-4D97-AF65-F5344CB8AC3E}">
        <p14:creationId xmlns:p14="http://schemas.microsoft.com/office/powerpoint/2010/main" val="423013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77BAA9C-0725-4FEA-A199-95475280EAB2}" type="datetimeFigureOut">
              <a:rPr lang="el-GR" smtClean="0"/>
              <a:t>16/11/2014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523F30B-5288-429D-BA48-9C4E5CE4D9D7}" type="slidenum">
              <a:rPr lang="el-GR" smtClean="0"/>
              <a:t>‹#›</a:t>
            </a:fld>
            <a:endParaRPr lang="el-GR"/>
          </a:p>
        </p:txBody>
      </p:sp>
    </p:spTree>
    <p:extLst>
      <p:ext uri="{BB962C8B-B14F-4D97-AF65-F5344CB8AC3E}">
        <p14:creationId xmlns:p14="http://schemas.microsoft.com/office/powerpoint/2010/main" val="324254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7BAA9C-0725-4FEA-A199-95475280EAB2}" type="datetimeFigureOut">
              <a:rPr lang="el-GR" smtClean="0"/>
              <a:t>16/11/2014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23F30B-5288-429D-BA48-9C4E5CE4D9D7}"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219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ΠΡΟΤΥΠΟ ΠΕΙΡΑΜΑΤΙΚΟ ΓΥΜΝΑΣΙΟ ΕΥΑΓΓΕΛΙΚΗΣ ΣΧΟΛΗΣ ΣΜΥΡΝΗΣ</a:t>
            </a:r>
            <a:endParaRPr lang="el-GR" dirty="0"/>
          </a:p>
        </p:txBody>
      </p:sp>
      <p:sp>
        <p:nvSpPr>
          <p:cNvPr id="3" name="Υπότιτλος 2"/>
          <p:cNvSpPr>
            <a:spLocks noGrp="1"/>
          </p:cNvSpPr>
          <p:nvPr>
            <p:ph type="subTitle" idx="1"/>
          </p:nvPr>
        </p:nvSpPr>
        <p:spPr>
          <a:xfrm>
            <a:off x="1100051" y="4455620"/>
            <a:ext cx="10058400" cy="1885804"/>
          </a:xfrm>
        </p:spPr>
        <p:txBody>
          <a:bodyPr>
            <a:normAutofit fontScale="85000" lnSpcReduction="20000"/>
          </a:bodyPr>
          <a:lstStyle/>
          <a:p>
            <a:r>
              <a:rPr lang="el-GR" dirty="0" err="1" smtClean="0"/>
              <a:t>Μαθημα</a:t>
            </a:r>
            <a:r>
              <a:rPr lang="el-GR" dirty="0" smtClean="0"/>
              <a:t>: </a:t>
            </a:r>
            <a:r>
              <a:rPr lang="el-GR" dirty="0" err="1" smtClean="0"/>
              <a:t>θρησκευτικα</a:t>
            </a:r>
            <a:endParaRPr lang="el-GR" dirty="0" smtClean="0"/>
          </a:p>
          <a:p>
            <a:r>
              <a:rPr lang="el-GR" dirty="0" smtClean="0"/>
              <a:t>Υπ. </a:t>
            </a:r>
            <a:r>
              <a:rPr lang="el-GR" dirty="0" err="1" smtClean="0"/>
              <a:t>Καθηγητησ</a:t>
            </a:r>
            <a:r>
              <a:rPr lang="el-GR" dirty="0" smtClean="0"/>
              <a:t>: Γ. </a:t>
            </a:r>
            <a:r>
              <a:rPr lang="el-GR" dirty="0" err="1" smtClean="0"/>
              <a:t>καπετανακησ</a:t>
            </a:r>
            <a:endParaRPr lang="el-GR" dirty="0" smtClean="0"/>
          </a:p>
          <a:p>
            <a:r>
              <a:rPr lang="el-GR" dirty="0" err="1" smtClean="0"/>
              <a:t>Μαθητρια</a:t>
            </a:r>
            <a:r>
              <a:rPr lang="el-GR" dirty="0" smtClean="0"/>
              <a:t>: </a:t>
            </a:r>
            <a:r>
              <a:rPr lang="el-GR" dirty="0" err="1" smtClean="0"/>
              <a:t>κατερινα</a:t>
            </a:r>
            <a:r>
              <a:rPr lang="el-GR" dirty="0" smtClean="0"/>
              <a:t> </a:t>
            </a:r>
            <a:r>
              <a:rPr lang="el-GR" dirty="0" err="1" smtClean="0"/>
              <a:t>ζιακα</a:t>
            </a:r>
            <a:endParaRPr lang="el-GR" dirty="0" smtClean="0"/>
          </a:p>
          <a:p>
            <a:r>
              <a:rPr lang="el-GR" dirty="0" err="1" smtClean="0"/>
              <a:t>Τμημα</a:t>
            </a:r>
            <a:r>
              <a:rPr lang="el-GR" dirty="0" smtClean="0"/>
              <a:t>: β1</a:t>
            </a:r>
          </a:p>
          <a:p>
            <a:r>
              <a:rPr lang="el-GR" dirty="0" err="1" smtClean="0"/>
              <a:t>Σχολικο</a:t>
            </a:r>
            <a:r>
              <a:rPr lang="el-GR" dirty="0" smtClean="0"/>
              <a:t> </a:t>
            </a:r>
            <a:r>
              <a:rPr lang="el-GR" dirty="0" err="1" smtClean="0"/>
              <a:t>ετοσ</a:t>
            </a:r>
            <a:r>
              <a:rPr lang="el-GR" dirty="0" smtClean="0"/>
              <a:t>: 2014-2015</a:t>
            </a:r>
            <a:endParaRPr lang="el-GR" dirty="0"/>
          </a:p>
        </p:txBody>
      </p:sp>
    </p:spTree>
    <p:extLst>
      <p:ext uri="{BB962C8B-B14F-4D97-AF65-F5344CB8AC3E}">
        <p14:creationId xmlns:p14="http://schemas.microsoft.com/office/powerpoint/2010/main" val="393868078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Άσκηση 2 στην σελίδα 61 του σχολικού βιβλίου:</a:t>
            </a:r>
            <a:endParaRPr lang="el-GR" dirty="0"/>
          </a:p>
        </p:txBody>
      </p:sp>
      <p:sp>
        <p:nvSpPr>
          <p:cNvPr id="3" name="Θέση περιεχομένου 2"/>
          <p:cNvSpPr>
            <a:spLocks noGrp="1"/>
          </p:cNvSpPr>
          <p:nvPr>
            <p:ph idx="1"/>
          </p:nvPr>
        </p:nvSpPr>
        <p:spPr/>
        <p:txBody>
          <a:bodyPr>
            <a:normAutofit/>
          </a:bodyPr>
          <a:lstStyle/>
          <a:p>
            <a:r>
              <a:rPr lang="el-GR" dirty="0" smtClean="0"/>
              <a:t>«Με βάση τις πληροφορίες που μας δίνει το κείμενο α’ περιγράψτε ποια χαρακτηριστικά είχε ο Ιησούς ως δάσκαλος (βλ. και </a:t>
            </a:r>
            <a:r>
              <a:rPr lang="el-GR" dirty="0" err="1" smtClean="0"/>
              <a:t>Ερμ</a:t>
            </a:r>
            <a:r>
              <a:rPr lang="el-GR" dirty="0" smtClean="0"/>
              <a:t>. 1).»</a:t>
            </a:r>
            <a:endParaRPr lang="el-GR" dirty="0"/>
          </a:p>
        </p:txBody>
      </p:sp>
    </p:spTree>
    <p:extLst>
      <p:ext uri="{BB962C8B-B14F-4D97-AF65-F5344CB8AC3E}">
        <p14:creationId xmlns:p14="http://schemas.microsoft.com/office/powerpoint/2010/main" val="35017836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stretch>
            <a:fillRect/>
          </a:stretch>
        </p:blipFill>
        <p:spPr>
          <a:xfrm>
            <a:off x="-1" y="0"/>
            <a:ext cx="4036827" cy="4892634"/>
          </a:xfrm>
          <a:prstGeom prst="rect">
            <a:avLst/>
          </a:prstGeom>
        </p:spPr>
      </p:pic>
      <p:sp>
        <p:nvSpPr>
          <p:cNvPr id="5" name="Θέση περιεχομένου 4"/>
          <p:cNvSpPr>
            <a:spLocks noGrp="1"/>
          </p:cNvSpPr>
          <p:nvPr>
            <p:ph idx="1"/>
          </p:nvPr>
        </p:nvSpPr>
        <p:spPr/>
        <p:txBody>
          <a:bodyPr/>
          <a:lstStyle/>
          <a:p>
            <a:r>
              <a:rPr lang="el-GR" dirty="0" smtClean="0"/>
              <a:t>Απάντηση:</a:t>
            </a:r>
          </a:p>
          <a:p>
            <a:r>
              <a:rPr lang="el-GR" dirty="0" smtClean="0"/>
              <a:t>Ο Ιησούς όπως βλέπουμε, ως δάσκαλος είχε έναν μοναδικό τρόπο να διδάσκει το θέλημα του Θεού. Παρατηρούμε ότι μιλάει πολύ απαλά και γλυκά απέναντι στους ανθρώπους. Αυτά που λέει, τα καταλαβαίνουν όλοι, μορφωμένοι και αμόρφωτοι. Ο Ιησούς δεν ήθελε να στερήσει από κανέναν να μάθει τα θαύματα του Θεού, οπότε μαθητές του ήταν όλοι όσοι ήθελαν, άνδρες και γυναίκες, χωρίς διακρίσεις. Είχε τόσον </a:t>
            </a:r>
            <a:r>
              <a:rPr lang="el-GR" dirty="0"/>
              <a:t>ω</a:t>
            </a:r>
            <a:r>
              <a:rPr lang="el-GR" dirty="0" smtClean="0"/>
              <a:t>ραίο λόγο μάλιστα, που οι </a:t>
            </a:r>
            <a:r>
              <a:rPr lang="el-GR" dirty="0"/>
              <a:t>φ</a:t>
            </a:r>
            <a:r>
              <a:rPr lang="el-GR" dirty="0" smtClean="0"/>
              <a:t>ρουροί που αρχικά είχαν πάει για να τον συλλάβουν, γοητεύτηκαν από την ομιλία του.</a:t>
            </a:r>
            <a:endParaRPr lang="el-GR" dirty="0"/>
          </a:p>
        </p:txBody>
      </p:sp>
      <p:pic>
        <p:nvPicPr>
          <p:cNvPr id="8" name="Εικόνα 7"/>
          <p:cNvPicPr>
            <a:picLocks noChangeAspect="1"/>
          </p:cNvPicPr>
          <p:nvPr/>
        </p:nvPicPr>
        <p:blipFill>
          <a:blip r:embed="rId3"/>
          <a:stretch>
            <a:fillRect/>
          </a:stretch>
        </p:blipFill>
        <p:spPr>
          <a:xfrm>
            <a:off x="185428" y="4892634"/>
            <a:ext cx="3665968" cy="1965366"/>
          </a:xfrm>
          <a:prstGeom prst="rect">
            <a:avLst/>
          </a:prstGeom>
        </p:spPr>
      </p:pic>
    </p:spTree>
    <p:extLst>
      <p:ext uri="{BB962C8B-B14F-4D97-AF65-F5344CB8AC3E}">
        <p14:creationId xmlns:p14="http://schemas.microsoft.com/office/powerpoint/2010/main" val="385788036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xEl>
                                              <p:pRg st="0" end="0"/>
                                            </p:txEl>
                                          </p:spTgt>
                                        </p:tgtEl>
                                        <p:attrNameLst>
                                          <p:attrName>ppt_x</p:attrName>
                                          <p:attrName>ppt_y</p:attrName>
                                        </p:attrNameLst>
                                      </p:cBhvr>
                                    </p:animMotion>
                                    <p:animRot by="1500000">
                                      <p:cBhvr>
                                        <p:cTn id="7" dur="125" fill="hold">
                                          <p:stCondLst>
                                            <p:cond delay="0"/>
                                          </p:stCondLst>
                                        </p:cTn>
                                        <p:tgtEl>
                                          <p:spTgt spid="5">
                                            <p:txEl>
                                              <p:pRg st="0" end="0"/>
                                            </p:txEl>
                                          </p:spTgt>
                                        </p:tgtEl>
                                        <p:attrNameLst>
                                          <p:attrName>r</p:attrName>
                                        </p:attrNameLst>
                                      </p:cBhvr>
                                    </p:animRot>
                                    <p:animRot by="-1500000">
                                      <p:cBhvr>
                                        <p:cTn id="8" dur="125" fill="hold">
                                          <p:stCondLst>
                                            <p:cond delay="125"/>
                                          </p:stCondLst>
                                        </p:cTn>
                                        <p:tgtEl>
                                          <p:spTgt spid="5">
                                            <p:txEl>
                                              <p:pRg st="0" end="0"/>
                                            </p:txEl>
                                          </p:spTgt>
                                        </p:tgtEl>
                                        <p:attrNameLst>
                                          <p:attrName>r</p:attrName>
                                        </p:attrNameLst>
                                      </p:cBhvr>
                                    </p:animRot>
                                    <p:animRot by="-1500000">
                                      <p:cBhvr>
                                        <p:cTn id="9" dur="125" fill="hold">
                                          <p:stCondLst>
                                            <p:cond delay="250"/>
                                          </p:stCondLst>
                                        </p:cTn>
                                        <p:tgtEl>
                                          <p:spTgt spid="5">
                                            <p:txEl>
                                              <p:pRg st="0" end="0"/>
                                            </p:txEl>
                                          </p:spTgt>
                                        </p:tgtEl>
                                        <p:attrNameLst>
                                          <p:attrName>r</p:attrName>
                                        </p:attrNameLst>
                                      </p:cBhvr>
                                    </p:animRot>
                                    <p:animRot by="1500000">
                                      <p:cBhvr>
                                        <p:cTn id="10" dur="125" fill="hold">
                                          <p:stCondLst>
                                            <p:cond delay="375"/>
                                          </p:stCondLst>
                                        </p:cTn>
                                        <p:tgtEl>
                                          <p:spTgt spid="5">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5">
                                            <p:txEl>
                                              <p:pRg st="1" end="1"/>
                                            </p:txEl>
                                          </p:spTgt>
                                        </p:tgtEl>
                                        <p:attrNameLst>
                                          <p:attrName>r</p:attrName>
                                        </p:attrNameLst>
                                      </p:cBhvr>
                                    </p:animRot>
                                    <p:animRot by="-240000">
                                      <p:cBhvr>
                                        <p:cTn id="13" dur="200" fill="hold">
                                          <p:stCondLst>
                                            <p:cond delay="200"/>
                                          </p:stCondLst>
                                        </p:cTn>
                                        <p:tgtEl>
                                          <p:spTgt spid="5">
                                            <p:txEl>
                                              <p:pRg st="1" end="1"/>
                                            </p:txEl>
                                          </p:spTgt>
                                        </p:tgtEl>
                                        <p:attrNameLst>
                                          <p:attrName>r</p:attrName>
                                        </p:attrNameLst>
                                      </p:cBhvr>
                                    </p:animRot>
                                    <p:animRot by="240000">
                                      <p:cBhvr>
                                        <p:cTn id="14" dur="200" fill="hold">
                                          <p:stCondLst>
                                            <p:cond delay="400"/>
                                          </p:stCondLst>
                                        </p:cTn>
                                        <p:tgtEl>
                                          <p:spTgt spid="5">
                                            <p:txEl>
                                              <p:pRg st="1" end="1"/>
                                            </p:txEl>
                                          </p:spTgt>
                                        </p:tgtEl>
                                        <p:attrNameLst>
                                          <p:attrName>r</p:attrName>
                                        </p:attrNameLst>
                                      </p:cBhvr>
                                    </p:animRot>
                                    <p:animRot by="-240000">
                                      <p:cBhvr>
                                        <p:cTn id="15" dur="200" fill="hold">
                                          <p:stCondLst>
                                            <p:cond delay="600"/>
                                          </p:stCondLst>
                                        </p:cTn>
                                        <p:tgtEl>
                                          <p:spTgt spid="5">
                                            <p:txEl>
                                              <p:pRg st="1" end="1"/>
                                            </p:txEl>
                                          </p:spTgt>
                                        </p:tgtEl>
                                        <p:attrNameLst>
                                          <p:attrName>r</p:attrName>
                                        </p:attrNameLst>
                                      </p:cBhvr>
                                    </p:animRot>
                                    <p:animRot by="120000">
                                      <p:cBhvr>
                                        <p:cTn id="16" dur="200" fill="hold">
                                          <p:stCondLst>
                                            <p:cond delay="800"/>
                                          </p:stCondLst>
                                        </p:cTn>
                                        <p:tgtEl>
                                          <p:spTgt spid="5">
                                            <p:txEl>
                                              <p:pRg st="1" end="1"/>
                                            </p:txEl>
                                          </p:spTgt>
                                        </p:tgtEl>
                                        <p:attrNameLst>
                                          <p:attrName>r</p:attrName>
                                        </p:attrNameLst>
                                      </p:cBhvr>
                                    </p:animRot>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41000">
              <a:schemeClr val="accent1">
                <a:lumMod val="45000"/>
                <a:lumOff val="55000"/>
              </a:schemeClr>
            </a:gs>
            <a:gs pos="42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Τίτλος 4"/>
          <p:cNvSpPr>
            <a:spLocks noGrp="1"/>
          </p:cNvSpPr>
          <p:nvPr>
            <p:ph type="title"/>
          </p:nvPr>
        </p:nvSpPr>
        <p:spPr>
          <a:xfrm>
            <a:off x="1049779" y="0"/>
            <a:ext cx="10058400" cy="2005335"/>
          </a:xfrm>
        </p:spPr>
        <p:txBody>
          <a:bodyPr>
            <a:noAutofit/>
          </a:bodyPr>
          <a:lstStyle/>
          <a:p>
            <a:pPr algn="ctr"/>
            <a:r>
              <a:rPr lang="el-GR" sz="11500" dirty="0" smtClean="0"/>
              <a:t>Τέλος!</a:t>
            </a:r>
            <a:endParaRPr lang="el-GR" sz="11500" dirty="0"/>
          </a:p>
        </p:txBody>
      </p:sp>
      <p:sp>
        <p:nvSpPr>
          <p:cNvPr id="6" name="TextBox 5"/>
          <p:cNvSpPr txBox="1"/>
          <p:nvPr/>
        </p:nvSpPr>
        <p:spPr>
          <a:xfrm>
            <a:off x="1049779" y="1820669"/>
            <a:ext cx="7089569" cy="707886"/>
          </a:xfrm>
          <a:prstGeom prst="rect">
            <a:avLst/>
          </a:prstGeom>
          <a:noFill/>
        </p:spPr>
        <p:txBody>
          <a:bodyPr wrap="square" rtlCol="0">
            <a:spAutoFit/>
          </a:bodyPr>
          <a:lstStyle/>
          <a:p>
            <a:r>
              <a:rPr lang="el-GR" sz="4000" dirty="0" smtClean="0">
                <a:solidFill>
                  <a:schemeClr val="bg2">
                    <a:lumMod val="50000"/>
                  </a:schemeClr>
                </a:solidFill>
              </a:rPr>
              <a:t>Ευχαριστώ για την προσοχή σας!</a:t>
            </a:r>
            <a:endParaRPr lang="el-GR" sz="4000" dirty="0">
              <a:solidFill>
                <a:schemeClr val="bg2">
                  <a:lumMod val="50000"/>
                </a:schemeClr>
              </a:solidFill>
            </a:endParaRPr>
          </a:p>
        </p:txBody>
      </p:sp>
    </p:spTree>
    <p:extLst>
      <p:ext uri="{BB962C8B-B14F-4D97-AF65-F5344CB8AC3E}">
        <p14:creationId xmlns:p14="http://schemas.microsoft.com/office/powerpoint/2010/main" val="162909360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mph" presetSubtype="0" fill="hold" nodeType="afterEffect">
                                  <p:stCondLst>
                                    <p:cond delay="0"/>
                                  </p:stCondLst>
                                  <p:childTnLst>
                                    <p:animRot by="21600000">
                                      <p:cBhvr>
                                        <p:cTn id="11" dur="2000" fill="hold"/>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75</TotalTime>
  <Words>169</Words>
  <Application>Microsoft Office PowerPoint</Application>
  <PresentationFormat>Ευρεία οθόνη</PresentationFormat>
  <Paragraphs>12</Paragraphs>
  <Slides>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vt:i4>
      </vt:variant>
    </vt:vector>
  </HeadingPairs>
  <TitlesOfParts>
    <vt:vector size="7" baseType="lpstr">
      <vt:lpstr>Calibri</vt:lpstr>
      <vt:lpstr>Calibri Light</vt:lpstr>
      <vt:lpstr>Ανασκόπηση</vt:lpstr>
      <vt:lpstr>ΠΡΟΤΥΠΟ ΠΕΙΡΑΜΑΤΙΚΟ ΓΥΜΝΑΣΙΟ ΕΥΑΓΓΕΛΙΚΗΣ ΣΧΟΛΗΣ ΣΜΥΡΝΗΣ</vt:lpstr>
      <vt:lpstr>Άσκηση 2 στην σελίδα 61 του σχολικού βιβλίου:</vt:lpstr>
      <vt:lpstr>Παρουσίαση του PowerPoint</vt:lpstr>
      <vt:lpstr>Τέλος!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ΠΡΟΤΥΠΟ ΠΕΙΡΑΜΑΤΙΚΟ ΓΥΜΝΑΣΙΟ ΕΥΑΓΓΕΛΙΚΗΣ ΣΧΟΛΗΣ ΣΜΥΡΝΗΣ</dc:title>
  <dc:creator>Katerina</dc:creator>
  <cp:lastModifiedBy>Katerina</cp:lastModifiedBy>
  <cp:revision>9</cp:revision>
  <dcterms:created xsi:type="dcterms:W3CDTF">2014-11-16T17:34:37Z</dcterms:created>
  <dcterms:modified xsi:type="dcterms:W3CDTF">2014-11-16T18:49:41Z</dcterms:modified>
</cp:coreProperties>
</file>