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6" r:id="rId10"/>
    <p:sldId id="268" r:id="rId11"/>
    <p:sldId id="269" r:id="rId12"/>
    <p:sldId id="270" r:id="rId13"/>
    <p:sldId id="271" r:id="rId14"/>
    <p:sldId id="272" r:id="rId15"/>
    <p:sldId id="273" r:id="rId16"/>
    <p:sldId id="274" r:id="rId17"/>
    <p:sldId id="263" r:id="rId18"/>
    <p:sldId id="267" r:id="rId19"/>
    <p:sldId id="275" r:id="rId20"/>
    <p:sldId id="265" r:id="rId21"/>
    <p:sldId id="276"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977466C3-282C-44AE-A669-D4F6EAACCBFF}" type="datetimeFigureOut">
              <a:rPr lang="el-GR" smtClean="0"/>
              <a:t>9/11/2014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7058122-C880-4D66-AD30-35606C0E8C6C}" type="slidenum">
              <a:rPr lang="el-GR" smtClean="0"/>
              <a:t>‹#›</a:t>
            </a:fld>
            <a:endParaRPr lang="el-GR"/>
          </a:p>
        </p:txBody>
      </p:sp>
    </p:spTree>
    <p:extLst>
      <p:ext uri="{BB962C8B-B14F-4D97-AF65-F5344CB8AC3E}">
        <p14:creationId xmlns:p14="http://schemas.microsoft.com/office/powerpoint/2010/main" val="1012069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77466C3-282C-44AE-A669-D4F6EAACCBFF}" type="datetimeFigureOut">
              <a:rPr lang="el-GR" smtClean="0"/>
              <a:t>9/11/2014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7058122-C880-4D66-AD30-35606C0E8C6C}" type="slidenum">
              <a:rPr lang="el-GR" smtClean="0"/>
              <a:t>‹#›</a:t>
            </a:fld>
            <a:endParaRPr lang="el-GR"/>
          </a:p>
        </p:txBody>
      </p:sp>
    </p:spTree>
    <p:extLst>
      <p:ext uri="{BB962C8B-B14F-4D97-AF65-F5344CB8AC3E}">
        <p14:creationId xmlns:p14="http://schemas.microsoft.com/office/powerpoint/2010/main" val="153179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77466C3-282C-44AE-A669-D4F6EAACCBFF}" type="datetimeFigureOut">
              <a:rPr lang="el-GR" smtClean="0"/>
              <a:t>9/11/2014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7058122-C880-4D66-AD30-35606C0E8C6C}" type="slidenum">
              <a:rPr lang="el-GR" smtClean="0"/>
              <a:t>‹#›</a:t>
            </a:fld>
            <a:endParaRPr lang="el-GR"/>
          </a:p>
        </p:txBody>
      </p:sp>
    </p:spTree>
    <p:extLst>
      <p:ext uri="{BB962C8B-B14F-4D97-AF65-F5344CB8AC3E}">
        <p14:creationId xmlns:p14="http://schemas.microsoft.com/office/powerpoint/2010/main" val="85366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77466C3-282C-44AE-A669-D4F6EAACCBFF}" type="datetimeFigureOut">
              <a:rPr lang="el-GR" smtClean="0"/>
              <a:t>9/11/2014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7058122-C880-4D66-AD30-35606C0E8C6C}" type="slidenum">
              <a:rPr lang="el-GR" smtClean="0"/>
              <a:t>‹#›</a:t>
            </a:fld>
            <a:endParaRPr lang="el-GR"/>
          </a:p>
        </p:txBody>
      </p:sp>
    </p:spTree>
    <p:extLst>
      <p:ext uri="{BB962C8B-B14F-4D97-AF65-F5344CB8AC3E}">
        <p14:creationId xmlns:p14="http://schemas.microsoft.com/office/powerpoint/2010/main" val="72031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466C3-282C-44AE-A669-D4F6EAACCBFF}" type="datetimeFigureOut">
              <a:rPr lang="el-GR" smtClean="0"/>
              <a:t>9/11/2014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7058122-C880-4D66-AD30-35606C0E8C6C}" type="slidenum">
              <a:rPr lang="el-GR" smtClean="0"/>
              <a:t>‹#›</a:t>
            </a:fld>
            <a:endParaRPr lang="el-GR"/>
          </a:p>
        </p:txBody>
      </p:sp>
    </p:spTree>
    <p:extLst>
      <p:ext uri="{BB962C8B-B14F-4D97-AF65-F5344CB8AC3E}">
        <p14:creationId xmlns:p14="http://schemas.microsoft.com/office/powerpoint/2010/main" val="375329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977466C3-282C-44AE-A669-D4F6EAACCBFF}" type="datetimeFigureOut">
              <a:rPr lang="el-GR" smtClean="0"/>
              <a:t>9/11/2014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7058122-C880-4D66-AD30-35606C0E8C6C}" type="slidenum">
              <a:rPr lang="el-GR" smtClean="0"/>
              <a:t>‹#›</a:t>
            </a:fld>
            <a:endParaRPr lang="el-GR"/>
          </a:p>
        </p:txBody>
      </p:sp>
    </p:spTree>
    <p:extLst>
      <p:ext uri="{BB962C8B-B14F-4D97-AF65-F5344CB8AC3E}">
        <p14:creationId xmlns:p14="http://schemas.microsoft.com/office/powerpoint/2010/main" val="1404699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977466C3-282C-44AE-A669-D4F6EAACCBFF}" type="datetimeFigureOut">
              <a:rPr lang="el-GR" smtClean="0"/>
              <a:t>9/11/2014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7058122-C880-4D66-AD30-35606C0E8C6C}" type="slidenum">
              <a:rPr lang="el-GR" smtClean="0"/>
              <a:t>‹#›</a:t>
            </a:fld>
            <a:endParaRPr lang="el-GR"/>
          </a:p>
        </p:txBody>
      </p:sp>
    </p:spTree>
    <p:extLst>
      <p:ext uri="{BB962C8B-B14F-4D97-AF65-F5344CB8AC3E}">
        <p14:creationId xmlns:p14="http://schemas.microsoft.com/office/powerpoint/2010/main" val="397070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977466C3-282C-44AE-A669-D4F6EAACCBFF}" type="datetimeFigureOut">
              <a:rPr lang="el-GR" smtClean="0"/>
              <a:t>9/11/2014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7058122-C880-4D66-AD30-35606C0E8C6C}" type="slidenum">
              <a:rPr lang="el-GR" smtClean="0"/>
              <a:t>‹#›</a:t>
            </a:fld>
            <a:endParaRPr lang="el-GR"/>
          </a:p>
        </p:txBody>
      </p:sp>
    </p:spTree>
    <p:extLst>
      <p:ext uri="{BB962C8B-B14F-4D97-AF65-F5344CB8AC3E}">
        <p14:creationId xmlns:p14="http://schemas.microsoft.com/office/powerpoint/2010/main" val="15611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466C3-282C-44AE-A669-D4F6EAACCBFF}" type="datetimeFigureOut">
              <a:rPr lang="el-GR" smtClean="0"/>
              <a:t>9/11/2014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7058122-C880-4D66-AD30-35606C0E8C6C}" type="slidenum">
              <a:rPr lang="el-GR" smtClean="0"/>
              <a:t>‹#›</a:t>
            </a:fld>
            <a:endParaRPr lang="el-GR"/>
          </a:p>
        </p:txBody>
      </p:sp>
    </p:spTree>
    <p:extLst>
      <p:ext uri="{BB962C8B-B14F-4D97-AF65-F5344CB8AC3E}">
        <p14:creationId xmlns:p14="http://schemas.microsoft.com/office/powerpoint/2010/main" val="155744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466C3-282C-44AE-A669-D4F6EAACCBFF}" type="datetimeFigureOut">
              <a:rPr lang="el-GR" smtClean="0"/>
              <a:t>9/11/2014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7058122-C880-4D66-AD30-35606C0E8C6C}" type="slidenum">
              <a:rPr lang="el-GR" smtClean="0"/>
              <a:t>‹#›</a:t>
            </a:fld>
            <a:endParaRPr lang="el-GR"/>
          </a:p>
        </p:txBody>
      </p:sp>
    </p:spTree>
    <p:extLst>
      <p:ext uri="{BB962C8B-B14F-4D97-AF65-F5344CB8AC3E}">
        <p14:creationId xmlns:p14="http://schemas.microsoft.com/office/powerpoint/2010/main" val="371100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466C3-282C-44AE-A669-D4F6EAACCBFF}" type="datetimeFigureOut">
              <a:rPr lang="el-GR" smtClean="0"/>
              <a:t>9/11/2014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7058122-C880-4D66-AD30-35606C0E8C6C}" type="slidenum">
              <a:rPr lang="el-GR" smtClean="0"/>
              <a:t>‹#›</a:t>
            </a:fld>
            <a:endParaRPr lang="el-GR"/>
          </a:p>
        </p:txBody>
      </p:sp>
    </p:spTree>
    <p:extLst>
      <p:ext uri="{BB962C8B-B14F-4D97-AF65-F5344CB8AC3E}">
        <p14:creationId xmlns:p14="http://schemas.microsoft.com/office/powerpoint/2010/main" val="408523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466C3-282C-44AE-A669-D4F6EAACCBFF}" type="datetimeFigureOut">
              <a:rPr lang="el-GR" smtClean="0"/>
              <a:t>9/11/2014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58122-C880-4D66-AD30-35606C0E8C6C}" type="slidenum">
              <a:rPr lang="el-GR" smtClean="0"/>
              <a:t>‹#›</a:t>
            </a:fld>
            <a:endParaRPr lang="el-GR"/>
          </a:p>
        </p:txBody>
      </p:sp>
    </p:spTree>
    <p:extLst>
      <p:ext uri="{BB962C8B-B14F-4D97-AF65-F5344CB8AC3E}">
        <p14:creationId xmlns:p14="http://schemas.microsoft.com/office/powerpoint/2010/main" val="2308155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6" name="Rectangle 5"/>
          <p:cNvSpPr/>
          <p:nvPr/>
        </p:nvSpPr>
        <p:spPr>
          <a:xfrm>
            <a:off x="1331640" y="1484784"/>
            <a:ext cx="6696744" cy="1754326"/>
          </a:xfrm>
          <a:prstGeom prst="rect">
            <a:avLst/>
          </a:prstGeom>
          <a:noFill/>
        </p:spPr>
        <p:txBody>
          <a:bodyPr wrap="square" lIns="91440" tIns="45720" rIns="91440" bIns="45720">
            <a:spAutoFit/>
          </a:bodyPr>
          <a:lstStyle/>
          <a:p>
            <a:pPr algn="ctr"/>
            <a:r>
              <a:rPr lang="el-G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ΣΥΝΑΓΩΓΕΣ ΣΤΗΝ ΕΛΛΑΔΑ</a:t>
            </a:r>
            <a:endParaRPr lang="el-G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a:off x="4499992" y="5412431"/>
            <a:ext cx="4248472" cy="461665"/>
          </a:xfrm>
          <a:prstGeom prst="rect">
            <a:avLst/>
          </a:prstGeom>
          <a:noFill/>
        </p:spPr>
        <p:txBody>
          <a:bodyPr wrap="square" rtlCol="0">
            <a:spAutoFit/>
          </a:bodyPr>
          <a:lstStyle/>
          <a:p>
            <a:r>
              <a:rPr lang="el-GR" sz="2400" dirty="0" smtClean="0"/>
              <a:t>Από τη μαθήτρια Υρώ Δάβου Β1’</a:t>
            </a:r>
            <a:endParaRPr lang="el-GR" sz="2400" dirty="0"/>
          </a:p>
        </p:txBody>
      </p:sp>
    </p:spTree>
    <p:extLst>
      <p:ext uri="{BB962C8B-B14F-4D97-AF65-F5344CB8AC3E}">
        <p14:creationId xmlns:p14="http://schemas.microsoft.com/office/powerpoint/2010/main" val="3694211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92079" y="260648"/>
            <a:ext cx="3744416" cy="1754326"/>
          </a:xfrm>
          <a:prstGeom prst="rect">
            <a:avLst/>
          </a:prstGeom>
          <a:noFill/>
        </p:spPr>
        <p:txBody>
          <a:bodyPr wrap="square" lIns="91440" tIns="45720" rIns="91440" bIns="45720">
            <a:spAutoFit/>
          </a:bodyPr>
          <a:lstStyle/>
          <a:p>
            <a:pPr algn="ctr"/>
            <a:r>
              <a:rPr lang="el-G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ΣΥΝΑΓΩΓΗ ΒΟΛΟΥ</a:t>
            </a:r>
            <a:endParaRPr lang="el-G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5724128" y="2417230"/>
            <a:ext cx="2592288" cy="3477875"/>
          </a:xfrm>
          <a:prstGeom prst="rect">
            <a:avLst/>
          </a:prstGeom>
          <a:noFill/>
        </p:spPr>
        <p:txBody>
          <a:bodyPr wrap="square" rtlCol="0">
            <a:spAutoFit/>
          </a:bodyPr>
          <a:lstStyle/>
          <a:p>
            <a:pPr marL="285750" indent="-285750">
              <a:buFont typeface="Arial" panose="020B0604020202020204" pitchFamily="34" charset="0"/>
              <a:buChar char="•"/>
            </a:pPr>
            <a:r>
              <a:rPr lang="el-GR" sz="2000" dirty="0"/>
              <a:t>Στην ίδια θέση κτίστηκε το 1960 μια άλλη μικρότερη Συναγωγή, αντισεισμική, που λειτουργεί μέχρι σήμερα στη συμβολή των οδών Ξενοφώντος, Πλάτωνος και Μωϋσέως. </a:t>
            </a:r>
          </a:p>
        </p:txBody>
      </p:sp>
      <p:pic>
        <p:nvPicPr>
          <p:cNvPr id="4098" name="Picture 2" descr="http://4.bp.blogspot.com/-_hEvJnUrzP4/TzY2Rdx-6GI/AAAAAAAAHME/zhUQbiop_TY/s640/%CE%A3%CF%85%CE%BD%CE%B1%CE%B3%CF%89%CE%B3%CE%AE+%CE%92%CF%8C%CE%BB%CE%BF%CF%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2" y="27142"/>
            <a:ext cx="5484702" cy="35258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2.bp.blogspot.com/-yd8rDV3y1GA/TzY2Z4DZzTI/AAAAAAAAHMM/CDkm_72aCTQ/s640/%CE%9A%CE%BF%CE%B9%CE%BD%CF%8C%CF%84%CE%B7%CF%84%CE%B1+%CE%92%CF%8C%CE%BB%CE%BF%CF%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7774"/>
            <a:ext cx="5465910"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58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2276872"/>
            <a:ext cx="2448272" cy="2862322"/>
          </a:xfrm>
          <a:prstGeom prst="rect">
            <a:avLst/>
          </a:prstGeom>
          <a:noFill/>
        </p:spPr>
        <p:txBody>
          <a:bodyPr wrap="square" rtlCol="0">
            <a:spAutoFit/>
          </a:bodyPr>
          <a:lstStyle/>
          <a:p>
            <a:pPr marL="285750" indent="-285750">
              <a:buFont typeface="Arial" panose="020B0604020202020204" pitchFamily="34" charset="0"/>
              <a:buChar char="•"/>
            </a:pPr>
            <a:r>
              <a:rPr lang="el-GR" sz="2000" dirty="0" smtClean="0"/>
              <a:t>Η Συναγωγή Μοναστηριωτών. Σήμερα </a:t>
            </a:r>
            <a:r>
              <a:rPr lang="el-GR" sz="2000" dirty="0"/>
              <a:t>συνεχίζει τη λειτουργία της εξυπηρετώντας τις θρησκευτικές ανάγκες των Εβραίων της Θεσσαλονίκης.</a:t>
            </a:r>
          </a:p>
        </p:txBody>
      </p:sp>
      <p:sp>
        <p:nvSpPr>
          <p:cNvPr id="6" name="Rectangle 5"/>
          <p:cNvSpPr/>
          <p:nvPr/>
        </p:nvSpPr>
        <p:spPr>
          <a:xfrm>
            <a:off x="-468560" y="570887"/>
            <a:ext cx="4896544" cy="1323439"/>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l-GR" sz="4000" b="1" cap="none" spc="0" dirty="0" smtClean="0">
                <a:ln/>
                <a:solidFill>
                  <a:schemeClr val="accent5">
                    <a:tint val="50000"/>
                    <a:satMod val="180000"/>
                  </a:schemeClr>
                </a:solidFill>
                <a:effectLst/>
              </a:rPr>
              <a:t>ΣΥΝΑΓΩΓΕΣ ΣΤΗ</a:t>
            </a:r>
          </a:p>
          <a:p>
            <a:pPr algn="ctr"/>
            <a:r>
              <a:rPr lang="el-GR" sz="4000" b="1" cap="none" spc="0" dirty="0" smtClean="0">
                <a:ln/>
                <a:solidFill>
                  <a:schemeClr val="accent5">
                    <a:tint val="50000"/>
                    <a:satMod val="180000"/>
                  </a:schemeClr>
                </a:solidFill>
                <a:effectLst/>
              </a:rPr>
              <a:t>ΘΕΣΣΑΛΟΝΙΚΗ</a:t>
            </a:r>
            <a:endParaRPr lang="el-GR" sz="4000" b="1" cap="none" spc="0" dirty="0">
              <a:ln/>
              <a:solidFill>
                <a:schemeClr val="accent5">
                  <a:tint val="50000"/>
                  <a:satMod val="180000"/>
                </a:schemeClr>
              </a:solidFill>
              <a:effectLst/>
            </a:endParaRPr>
          </a:p>
        </p:txBody>
      </p:sp>
      <p:pic>
        <p:nvPicPr>
          <p:cNvPr id="5122" name="Picture 2" descr="http://4.bp.blogspot.com/-BXnwZZFOcKU/TzZRYF0H7LI/AAAAAAAAHQk/2TPBMWU7Xs0/s640/%CE%A3%CF%85%CE%BD%CE%B1%CE%B3%CF%89%CE%B3%CE%AE+%CE%98%CE%B5%CF%83%CF%83%CE%B1%CE%BB%CE%BF%CE%BD%CE%AF%CE%BA%CE%B7%CF%82+%CE%9C%CE%BF%CE%BD%CE%B1%CF%83%CF%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389" y="-1"/>
            <a:ext cx="5415747" cy="37890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2.bp.blogspot.com/-So0jNi9VALM/TzZRiL5k2NI/AAAAAAAAHQs/sq9ocrfLvNY/s640/%CE%A3%CF%85%CE%BD%CE%B1%CE%B3%CF%89%CE%B3%CE%AE+%CE%98%CE%B5%CF%83%CF%83%CE%B1%CE%BB%CE%BF%CE%BD%CE%AF%CE%BA%CE%B7%CF%82+%CE%9C%CE%BF%CE%BD%CE%B1%CF%83%CF%84%CE%B7%CF%8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389" y="3758241"/>
            <a:ext cx="5443146" cy="3138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831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797" y="5301208"/>
            <a:ext cx="8447415" cy="1477328"/>
          </a:xfrm>
          <a:prstGeom prst="rect">
            <a:avLst/>
          </a:prstGeom>
          <a:noFill/>
        </p:spPr>
        <p:txBody>
          <a:bodyPr wrap="square" rtlCol="0">
            <a:spAutoFit/>
          </a:bodyPr>
          <a:lstStyle/>
          <a:p>
            <a:pPr marL="285750" indent="-285750">
              <a:buFont typeface="Arial" panose="020B0604020202020204" pitchFamily="34" charset="0"/>
              <a:buChar char="•"/>
            </a:pPr>
            <a:r>
              <a:rPr lang="el-GR" dirty="0" smtClean="0"/>
              <a:t>Η </a:t>
            </a:r>
            <a:r>
              <a:rPr lang="el-GR" dirty="0"/>
              <a:t>παλιά Συναγωγή </a:t>
            </a:r>
            <a:r>
              <a:rPr lang="el-GR" b="1" dirty="0"/>
              <a:t>Καάλ Καντός Γιασάν</a:t>
            </a:r>
            <a:r>
              <a:rPr lang="el-GR" dirty="0"/>
              <a:t>, ή αλλιώς Μέσα Συναγώϊ, που βρίσκεται μέσα στο Κάστρο της πόλης, στην οδό Ιουστινιανού. Η Συναγωγή αυτή, που χτίστηκε στα 1826, είναι το μεγαλύτερο και το ωραιότερο από τα σωζόμενα θρησκευτικά κτίρια των Ελλήνων Εβραίων</a:t>
            </a:r>
            <a:r>
              <a:rPr lang="el-GR" dirty="0" smtClean="0"/>
              <a:t>. </a:t>
            </a:r>
            <a:r>
              <a:rPr lang="el-GR" dirty="0"/>
              <a:t> Ελλείψει μόνιμου ραβίνου, η Συναγωγή λειτουργεί μόνο στις μεγάλες γιορτές.</a:t>
            </a:r>
          </a:p>
        </p:txBody>
      </p:sp>
      <p:pic>
        <p:nvPicPr>
          <p:cNvPr id="6146" name="Picture 2" descr="http://1.bp.blogspot.com/-GcnFtpNSs8M/TzY1ibaFP8I/AAAAAAAAHLk/AAI5PxcBWe0/s640/%CE%A3%CF%85%CE%BD%CE%B1%CE%B3%CF%89%CE%B3%CE%AE+%CE%99%CF%89%CE%B1%CE%BD%CE%BD%CE%AF%CE%BD%CF%89%CE%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32190"/>
            <a:ext cx="4752528" cy="33547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3.bp.blogspot.com/-PVzKiEj9_Yo/TzY1qFtLVSI/AAAAAAAAHLs/tGEcD0nS5-s/s640/%CE%A3%CF%85%CE%BD%CE%B1%CE%B3%CF%89%CE%B3%CE%AE+%CE%99%CF%89%CE%B1%CE%BD%CE%BD%CE%AF%CE%BD%CF%89%CE%BD+%CE%9A%CE%B1%CF%87%CE%AC%CE%BB+%CE%9A%CE%B1%CE%BD%CF%84%CF%8C%CF%82+%CE%93%CE%B9%CE%B1%CF%83%CE%AC%CE%B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620688"/>
            <a:ext cx="3145873" cy="44840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1948" y="188640"/>
            <a:ext cx="4232060" cy="1323439"/>
          </a:xfrm>
          <a:prstGeom prst="rect">
            <a:avLst/>
          </a:prstGeom>
          <a:noFill/>
        </p:spPr>
        <p:txBody>
          <a:bodyPr wrap="square" lIns="91440" tIns="45720" rIns="91440" bIns="45720">
            <a:spAutoFit/>
          </a:bodyPr>
          <a:lstStyle/>
          <a:p>
            <a:pPr algn="ctr"/>
            <a:r>
              <a:rPr lang="el-GR" sz="40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ΣΥΝΑΓΩΓΕΣ ΣΤΑ ΙΩΑΝΝΙΝΑ</a:t>
            </a:r>
            <a:endParaRPr lang="el-GR" sz="4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229150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5817" y="55418"/>
            <a:ext cx="7132124" cy="830997"/>
          </a:xfrm>
          <a:prstGeom prst="rect">
            <a:avLst/>
          </a:prstGeom>
          <a:noFill/>
        </p:spPr>
        <p:txBody>
          <a:bodyPr wrap="square" lIns="91440" tIns="45720" rIns="91440" bIns="45720">
            <a:spAutoFit/>
          </a:bodyPr>
          <a:lstStyle/>
          <a:p>
            <a:pPr algn="ctr"/>
            <a:r>
              <a:rPr lang="el-GR"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ΣΥΝΑΓΩΓΗ ΚΕΡΚΥΡΑΣ</a:t>
            </a:r>
            <a:endParaRPr lang="el-GR"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7170" name="Picture 2" descr="http://3.bp.blogspot.com/-kdajI7Mj_wo/TzY1LGL7VNI/AAAAAAAAHLU/VI7NrlJQTio/s640/%CE%A3%CF%85%CE%BD%CE%B1%CE%B3%CF%89%CE%B3%CE%AE+%CE%9A%CE%AD%CF%81%CE%BA%CF%85%CF%81%CE%B1%CF%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91440"/>
            <a:ext cx="3960440" cy="39121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3.bp.blogspot.com/-AywCvswPu_A/TzZTbXGIzXI/AAAAAAAAHQ8/x07QwkFnmNk/s640/%CE%A3%CF%85%CE%BD%CE%B1%CE%B3%CF%89%CE%B3%CE%AE+%CE%9A%CE%AD%CF%81%CE%BA%CF%85%CF%81%CE%B1%CF%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9307"/>
            <a:ext cx="3096344" cy="45098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1560" y="930504"/>
            <a:ext cx="4104456" cy="1477328"/>
          </a:xfrm>
          <a:prstGeom prst="rect">
            <a:avLst/>
          </a:prstGeom>
          <a:noFill/>
        </p:spPr>
        <p:txBody>
          <a:bodyPr wrap="square" rtlCol="0">
            <a:spAutoFit/>
          </a:bodyPr>
          <a:lstStyle/>
          <a:p>
            <a:pPr marL="285750" indent="-285750">
              <a:buFont typeface="Arial" panose="020B0604020202020204" pitchFamily="34" charset="0"/>
              <a:buChar char="•"/>
            </a:pPr>
            <a:r>
              <a:rPr lang="el-GR" dirty="0"/>
              <a:t> </a:t>
            </a:r>
            <a:r>
              <a:rPr lang="el-GR" dirty="0" smtClean="0"/>
              <a:t>Οι Ρωμανιώτες Εβραίοι έκτισαν </a:t>
            </a:r>
            <a:r>
              <a:rPr lang="el-GR" dirty="0"/>
              <a:t>την εποχή της Αγγλοκρατίας τη Συναγωγή </a:t>
            </a:r>
            <a:r>
              <a:rPr lang="el-GR" b="1" dirty="0"/>
              <a:t>ΝUOVA</a:t>
            </a:r>
            <a:r>
              <a:rPr lang="el-GR" dirty="0"/>
              <a:t> («Νέα»), που διατηρείται και λειτουργεί μέχρι και σήμερα στην οδό Βελισαρίου 4.</a:t>
            </a:r>
          </a:p>
        </p:txBody>
      </p:sp>
      <p:sp>
        <p:nvSpPr>
          <p:cNvPr id="8" name="TextBox 7"/>
          <p:cNvSpPr txBox="1"/>
          <p:nvPr/>
        </p:nvSpPr>
        <p:spPr>
          <a:xfrm>
            <a:off x="5913842" y="4800631"/>
            <a:ext cx="3168352" cy="1754326"/>
          </a:xfrm>
          <a:prstGeom prst="rect">
            <a:avLst/>
          </a:prstGeom>
          <a:noFill/>
        </p:spPr>
        <p:txBody>
          <a:bodyPr wrap="square" rtlCol="0">
            <a:spAutoFit/>
          </a:bodyPr>
          <a:lstStyle/>
          <a:p>
            <a:pPr marL="285750" indent="-285750">
              <a:buFont typeface="Arial" panose="020B0604020202020204" pitchFamily="34" charset="0"/>
              <a:buChar char="•"/>
            </a:pPr>
            <a:r>
              <a:rPr lang="el-GR" dirty="0"/>
              <a:t>Το σημερινό κτίριο της εβραϊκής Συναγωγής οικοδομήθηκε τον 19ο αιώνα, πάνω σε παλαιότερο </a:t>
            </a:r>
            <a:r>
              <a:rPr lang="el-GR" dirty="0" smtClean="0"/>
              <a:t>κτίσμα και πρόκειται για κτίσμα ιταλικού τύπου.</a:t>
            </a:r>
            <a:endParaRPr lang="el-GR" dirty="0"/>
          </a:p>
        </p:txBody>
      </p:sp>
    </p:spTree>
    <p:extLst>
      <p:ext uri="{BB962C8B-B14F-4D97-AF65-F5344CB8AC3E}">
        <p14:creationId xmlns:p14="http://schemas.microsoft.com/office/powerpoint/2010/main" val="2326041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4374" y="332656"/>
            <a:ext cx="5835252" cy="923330"/>
          </a:xfrm>
          <a:prstGeom prst="rect">
            <a:avLst/>
          </a:prstGeom>
          <a:noFill/>
        </p:spPr>
        <p:txBody>
          <a:bodyPr wrap="none" lIns="91440" tIns="45720" rIns="91440" bIns="45720">
            <a:spAutoFit/>
          </a:bodyPr>
          <a:lstStyle/>
          <a:p>
            <a:pPr algn="ctr"/>
            <a:r>
              <a:rPr lang="el-G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ΣΥΝΑΓΩΓΗ ΛΑΡΙΣΑΣ</a:t>
            </a:r>
            <a:endParaRPr lang="el-G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218" name="Picture 2" descr="http://4.bp.blogspot.com/-G3oxfaKngC0/TzY3cOVa3cI/AAAAAAAAHM0/Fb-kqZf53R4/s640/%CE%A3%CF%85%CE%BD%CE%B1%CE%B3%CF%89%CE%B3%CE%AE+%CE%9B%CE%AC%CF%81%CE%B9%CF%83%CE%B1%CF%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778" y="1255986"/>
            <a:ext cx="6246443" cy="4177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3568" y="5480000"/>
            <a:ext cx="7956376" cy="1200329"/>
          </a:xfrm>
          <a:prstGeom prst="rect">
            <a:avLst/>
          </a:prstGeom>
          <a:noFill/>
        </p:spPr>
        <p:txBody>
          <a:bodyPr wrap="square" rtlCol="0">
            <a:spAutoFit/>
          </a:bodyPr>
          <a:lstStyle/>
          <a:p>
            <a:pPr marL="285750" indent="-285750">
              <a:buFont typeface="Arial" panose="020B0604020202020204" pitchFamily="34" charset="0"/>
              <a:buChar char="•"/>
            </a:pPr>
            <a:r>
              <a:rPr lang="el-GR" dirty="0" smtClean="0"/>
              <a:t>Η Συναγωγή Ετς Χαγιίμ. </a:t>
            </a:r>
            <a:r>
              <a:rPr lang="el-GR" dirty="0"/>
              <a:t> Κτίστηκε το 1860 και είναι σε άριστη κατάσταση μετά από τρεις παρεμβάσεις επισκευών και </a:t>
            </a:r>
            <a:r>
              <a:rPr lang="el-GR" dirty="0" smtClean="0"/>
              <a:t>συντήρησης. Διατήρησε, γενικά,την </a:t>
            </a:r>
            <a:r>
              <a:rPr lang="el-GR" dirty="0"/>
              <a:t>αρχική παραδοσιακή, λιτή και επιβλητική μορφή της. Η Συναγωγή λειτουργεί, με τον Σοφολογιότατο Ραβίνο κ. Ηλία </a:t>
            </a:r>
            <a:r>
              <a:rPr lang="el-GR" dirty="0" smtClean="0"/>
              <a:t>Σαμπετάι</a:t>
            </a:r>
            <a:r>
              <a:rPr lang="el-GR" dirty="0"/>
              <a:t>.</a:t>
            </a:r>
          </a:p>
        </p:txBody>
      </p:sp>
    </p:spTree>
    <p:extLst>
      <p:ext uri="{BB962C8B-B14F-4D97-AF65-F5344CB8AC3E}">
        <p14:creationId xmlns:p14="http://schemas.microsoft.com/office/powerpoint/2010/main" val="3357381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157" y="404664"/>
            <a:ext cx="3600400" cy="1754326"/>
          </a:xfrm>
          <a:prstGeom prst="rect">
            <a:avLst/>
          </a:prstGeom>
          <a:noFill/>
        </p:spPr>
        <p:txBody>
          <a:bodyPr wrap="square" lIns="91440" tIns="45720" rIns="91440" bIns="45720">
            <a:spAutoFit/>
          </a:bodyPr>
          <a:lstStyle/>
          <a:p>
            <a:pPr algn="ctr"/>
            <a:r>
              <a:rPr lang="el-GR"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ΣΥΝΑΓΩΓΗ ΤΗΣ ΡΟΔΟΥ</a:t>
            </a:r>
            <a:endParaRPr lang="el-GR"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10242" name="Picture 2" descr="http://2.bp.blogspot.com/-s9-3-F5fupc/TzY0q7bUpTI/AAAAAAAAHK8/z3TOOpW9Cow/s640/%CE%A3%CF%85%CE%BD%CE%B1%CE%B3%CF%89%CE%B3%CE%AE+%CE%A1%CF%8C%CE%B4%CE%BF%CF%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192" y="0"/>
            <a:ext cx="5418808" cy="344331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4.bp.blogspot.com/-nE4y4Ruw_ok/TzY0zwE1lfI/AAAAAAAAHLE/rBImiHjcvkg/s640/%CE%A3%CF%85%CE%BD%CE%B1%CE%B3%CF%89%CE%B3%CE%AE+%CE%A1%CF%8C%CE%B4%CE%BF%CF%8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3" y="2830526"/>
            <a:ext cx="5323673" cy="40274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52120" y="3573016"/>
            <a:ext cx="3240360" cy="3139321"/>
          </a:xfrm>
          <a:prstGeom prst="rect">
            <a:avLst/>
          </a:prstGeom>
          <a:noFill/>
        </p:spPr>
        <p:txBody>
          <a:bodyPr wrap="square" rtlCol="0">
            <a:spAutoFit/>
          </a:bodyPr>
          <a:lstStyle/>
          <a:p>
            <a:pPr marL="285750" indent="-285750">
              <a:buFont typeface="Arial" panose="020B0604020202020204" pitchFamily="34" charset="0"/>
              <a:buChar char="•"/>
            </a:pPr>
            <a:r>
              <a:rPr lang="el-GR" dirty="0"/>
              <a:t>Η Kahal Kadosh Shalom ( Ιερή Συναγωγή της Ειρήνης) είναι η πιο παλιά Συναγωγή στην Ελλάδα και η μοναδική σε λειτουργία, που απέμεινε στο νησί της </a:t>
            </a:r>
            <a:r>
              <a:rPr lang="el-GR" dirty="0" smtClean="0"/>
              <a:t>Ρόδου. </a:t>
            </a:r>
            <a:r>
              <a:rPr lang="el-GR" dirty="0"/>
              <a:t>Β</a:t>
            </a:r>
            <a:r>
              <a:rPr lang="el-GR" dirty="0" smtClean="0"/>
              <a:t>ρίσκεται στο τέλος της οδού Δωσιάδου </a:t>
            </a:r>
            <a:r>
              <a:rPr lang="el-GR" dirty="0"/>
              <a:t>και στην αρχή της οδού Σιμμίου, στη Μεσαιωνική Πόλη του νησιού. Κτίστηκε το </a:t>
            </a:r>
            <a:r>
              <a:rPr lang="el-GR" dirty="0" smtClean="0"/>
              <a:t>1577. </a:t>
            </a:r>
            <a:endParaRPr lang="el-GR" dirty="0"/>
          </a:p>
        </p:txBody>
      </p:sp>
    </p:spTree>
    <p:extLst>
      <p:ext uri="{BB962C8B-B14F-4D97-AF65-F5344CB8AC3E}">
        <p14:creationId xmlns:p14="http://schemas.microsoft.com/office/powerpoint/2010/main" val="2749326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6632"/>
            <a:ext cx="3528391" cy="1754326"/>
          </a:xfrm>
          <a:prstGeom prst="rect">
            <a:avLst/>
          </a:prstGeom>
          <a:noFill/>
        </p:spPr>
        <p:txBody>
          <a:bodyPr wrap="square" lIns="91440" tIns="45720" rIns="91440" bIns="45720">
            <a:spAutoFit/>
          </a:bodyPr>
          <a:lstStyle/>
          <a:p>
            <a:pPr algn="ctr"/>
            <a:r>
              <a:rPr lang="el-G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ΣΥΝΑΓΩΓΗ ΧΑΛΚΙΔΑΣ</a:t>
            </a:r>
            <a:endParaRPr lang="el-G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1266" name="Picture 2" descr="http://2.bp.blogspot.com/-IIIoaUQL4io/TzY0W_dRZ2I/AAAAAAAAHKs/67s3cIV3xZg/s640/%CE%A3%CF%85%CE%BD%CE%B1%CE%B3%CF%89%CE%B3%CE%AE+%CE%A7%CE%B1%CE%BB%CE%BA%CE%AF%CE%B4%CE%B1%CF%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399" y="0"/>
            <a:ext cx="5667601" cy="354563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2.bp.blogspot.com/-03cK1cAiwsw/TzY0drwGkjI/AAAAAAAAHK0/1byBeMKdPPU/s640/%CE%A3%CF%85%CE%BD%CE%B1%CE%B3%CF%89%CE%B3%CE%AE+%CE%A7%CE%B1%CE%BB%CE%BA%CE%AF%CE%B4%CE%B1%CF%82+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399" y="3545632"/>
            <a:ext cx="5668222" cy="33123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7543" y="2276872"/>
            <a:ext cx="2953303" cy="3139321"/>
          </a:xfrm>
          <a:prstGeom prst="rect">
            <a:avLst/>
          </a:prstGeom>
          <a:noFill/>
        </p:spPr>
        <p:txBody>
          <a:bodyPr wrap="square" rtlCol="0">
            <a:spAutoFit/>
          </a:bodyPr>
          <a:lstStyle/>
          <a:p>
            <a:pPr marL="285750" indent="-285750">
              <a:buFont typeface="Arial" panose="020B0604020202020204" pitchFamily="34" charset="0"/>
              <a:buChar char="•"/>
            </a:pPr>
            <a:r>
              <a:rPr lang="el-GR" dirty="0" smtClean="0"/>
              <a:t>Η Συναγωγή βρίσκεται στην οδό Κώτσου. Από αυτή, τρεις μόνο παλιοί </a:t>
            </a:r>
            <a:r>
              <a:rPr lang="el-GR" dirty="0"/>
              <a:t>Κύλινδροι </a:t>
            </a:r>
            <a:r>
              <a:rPr lang="el-GR" dirty="0" smtClean="0"/>
              <a:t>σώθηκαν </a:t>
            </a:r>
            <a:r>
              <a:rPr lang="el-GR" dirty="0"/>
              <a:t>μετά από υπεράνθρωπες προσπάθειες. Οι αναθηματικές στήλες, εντοιχισμένες στον τοίχο της Συναγωγής, μας δίνουν πλέον σημαντικές πληροφορίες γι’ αυτήν.</a:t>
            </a:r>
          </a:p>
        </p:txBody>
      </p:sp>
    </p:spTree>
    <p:extLst>
      <p:ext uri="{BB962C8B-B14F-4D97-AF65-F5344CB8AC3E}">
        <p14:creationId xmlns:p14="http://schemas.microsoft.com/office/powerpoint/2010/main" val="3285437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4525963"/>
          </a:xfrm>
        </p:spPr>
        <p:txBody>
          <a:bodyPr/>
          <a:lstStyle/>
          <a:p>
            <a:pPr algn="just"/>
            <a:r>
              <a:rPr lang="el-GR" dirty="0">
                <a:latin typeface="Comic Sans MS" panose="030F0702030302020204" pitchFamily="66" charset="0"/>
              </a:rPr>
              <a:t>Υπάρχουν και άλλες που, όμως, λειτουργούν μόνο όταν υπάρχει εβραϊκός πληθυσμός, όπως εκείνες στη Βέροια και τα Χανιά. Τέλος, υπάρχει και μία στην Κω που λειτουργεί ως Πνευματικό Κέντρο του Δήμου.</a:t>
            </a:r>
          </a:p>
        </p:txBody>
      </p:sp>
    </p:spTree>
    <p:extLst>
      <p:ext uri="{BB962C8B-B14F-4D97-AF65-F5344CB8AC3E}">
        <p14:creationId xmlns:p14="http://schemas.microsoft.com/office/powerpoint/2010/main" val="294164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6019547"/>
            <a:ext cx="8064896" cy="646331"/>
          </a:xfrm>
          <a:prstGeom prst="rect">
            <a:avLst/>
          </a:prstGeom>
          <a:noFill/>
        </p:spPr>
        <p:txBody>
          <a:bodyPr wrap="square" rtlCol="0">
            <a:spAutoFit/>
          </a:bodyPr>
          <a:lstStyle/>
          <a:p>
            <a:pPr marL="285750" indent="-285750">
              <a:buFont typeface="Arial" panose="020B0604020202020204" pitchFamily="34" charset="0"/>
              <a:buChar char="•"/>
            </a:pPr>
            <a:r>
              <a:rPr lang="el-GR" dirty="0"/>
              <a:t>Στην καρδιά της Εβραϊκής συνοικίας της Βέροιας, της Μπαρμπούτας, βρίσκεται το πέτρινο κτίριο της Συναγωγής, με περίτεχνο εσωτερικό διάκοσμο. </a:t>
            </a:r>
          </a:p>
        </p:txBody>
      </p:sp>
      <p:sp>
        <p:nvSpPr>
          <p:cNvPr id="6" name="Rectangle 5"/>
          <p:cNvSpPr/>
          <p:nvPr/>
        </p:nvSpPr>
        <p:spPr>
          <a:xfrm>
            <a:off x="1043608" y="188640"/>
            <a:ext cx="6696744" cy="923330"/>
          </a:xfrm>
          <a:prstGeom prst="rect">
            <a:avLst/>
          </a:prstGeom>
          <a:noFill/>
        </p:spPr>
        <p:txBody>
          <a:bodyPr wrap="square" lIns="91440" tIns="45720" rIns="91440" bIns="45720">
            <a:spAutoFit/>
          </a:bodyPr>
          <a:lstStyle/>
          <a:p>
            <a:pPr algn="ctr"/>
            <a:r>
              <a:rPr lang="el-G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ΣΥΝΑΓΩΓΗ ΒΕΡΟΙΑΣ</a:t>
            </a:r>
            <a:endParaRPr lang="el-G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4" name="Picture 2" descr="http://2.bp.blogspot.com/-fLLBS2UGQlM/TzYztXykTDI/AAAAAAAAHKU/iOzQYCTOAqc/s640/%CE%A3%CF%85%CE%BD%CE%B1%CE%B3%CF%89%CE%B3%CE%AE+%CE%92%CE%AD%CF%81%CE%BF%CE%B9%CE%B1%CF%8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57" y="1111970"/>
            <a:ext cx="5013165" cy="37571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3.bp.blogspot.com/-IxHdIDQY5Mw/TzYz441YkaI/AAAAAAAAHKc/98-dpYykumU/s640/%CE%A3%CF%85%CE%BD%CE%B1%CE%B3%CF%89%CE%B3%CE%AE+%CE%92%CE%AD%CF%81%CE%BF%CE%B9%CE%B1%CF%8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636912"/>
            <a:ext cx="4752528" cy="316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215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1.bp.blogspot.com/-BiVauGjYnRU/TzY31jsTL2I/AAAAAAAAHNE/POX0M6tBQL8/s640/%CE%A3%CF%85%CE%BD%CE%B1%CE%B3%CF%89%CE%B3%CE%AE+%CE%A7%CE%B1%CE%BD%CE%AF%CF%89%CE%BD+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569" y="1040160"/>
            <a:ext cx="6096000" cy="4581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5109" y="5621685"/>
            <a:ext cx="8280920" cy="923330"/>
          </a:xfrm>
          <a:prstGeom prst="rect">
            <a:avLst/>
          </a:prstGeom>
          <a:noFill/>
        </p:spPr>
        <p:txBody>
          <a:bodyPr wrap="square" rtlCol="0">
            <a:spAutoFit/>
          </a:bodyPr>
          <a:lstStyle/>
          <a:p>
            <a:pPr marL="285750" indent="-285750" algn="just">
              <a:buFont typeface="Arial" panose="020B0604020202020204" pitchFamily="34" charset="0"/>
              <a:buChar char="•"/>
            </a:pPr>
            <a:r>
              <a:rPr lang="el-GR" dirty="0"/>
              <a:t>Η εβραϊκή συναγωγή </a:t>
            </a:r>
            <a:r>
              <a:rPr lang="el-GR" b="1" dirty="0"/>
              <a:t>Ετς Χαγιίμ</a:t>
            </a:r>
            <a:r>
              <a:rPr lang="el-GR" dirty="0"/>
              <a:t> (Etz Hayiim), που σημαίνει «Δέντρο ζωής», έχει μακραίωνη ιστορία κι αποτελεί αναπόσπαστο κομμάτι της ιστορίας της πόλης των Χανίων.</a:t>
            </a:r>
          </a:p>
        </p:txBody>
      </p:sp>
      <p:sp>
        <p:nvSpPr>
          <p:cNvPr id="7" name="Rectangle 6"/>
          <p:cNvSpPr/>
          <p:nvPr/>
        </p:nvSpPr>
        <p:spPr>
          <a:xfrm>
            <a:off x="1810423" y="95115"/>
            <a:ext cx="5750292" cy="923330"/>
          </a:xfrm>
          <a:prstGeom prst="rect">
            <a:avLst/>
          </a:prstGeom>
          <a:noFill/>
        </p:spPr>
        <p:txBody>
          <a:bodyPr wrap="none" lIns="91440" tIns="45720" rIns="91440" bIns="45720">
            <a:spAutoFit/>
          </a:bodyPr>
          <a:lstStyle/>
          <a:p>
            <a:pPr algn="ctr"/>
            <a:r>
              <a:rPr lang="el-G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ΣΥΝΑΓΩΓΗ ΧΑΝΙΩΝ</a:t>
            </a:r>
            <a:endParaRPr lang="el-G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0122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Comic Sans MS" panose="030F0702030302020204" pitchFamily="66" charset="0"/>
              </a:rPr>
              <a:t>Τι είναι συναγωγή;</a:t>
            </a:r>
            <a:endParaRPr lang="el-GR"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pPr algn="just"/>
            <a:r>
              <a:rPr lang="el-GR" dirty="0">
                <a:latin typeface="Comic Sans MS" panose="030F0702030302020204" pitchFamily="66" charset="0"/>
                <a:cs typeface="BrowalliaUPC" panose="020B0604020202020204" pitchFamily="34" charset="-34"/>
              </a:rPr>
              <a:t>Η συναγωγή, το πιο γνωστό και ιερό μέρος της εβραϊκής κουλτούρας, είναι ο τόπος λατρείας της ιουδαϊκής θρησκείας. Ό,τι είναι ο ναός για τους Χριστιανούς, είναι η συναγωγή για τους Εβραίους. Είναι ένας τόπος, όπου ο καθένας μπορεί να εισέλθει, ανεξαρτήτως θρησκεύματος</a:t>
            </a:r>
            <a:r>
              <a:rPr lang="el-GR" dirty="0" smtClean="0">
                <a:latin typeface="Comic Sans MS" panose="030F0702030302020204" pitchFamily="66" charset="0"/>
                <a:cs typeface="BrowalliaUPC" panose="020B0604020202020204" pitchFamily="34" charset="-34"/>
              </a:rPr>
              <a:t>. </a:t>
            </a:r>
            <a:r>
              <a:rPr lang="el-GR" dirty="0"/>
              <a:t> </a:t>
            </a:r>
            <a:r>
              <a:rPr lang="el-GR" dirty="0">
                <a:latin typeface="Comic Sans MS" panose="030F0702030302020204" pitchFamily="66" charset="0"/>
              </a:rPr>
              <a:t>Ο Ραβίνος ή δάσκαλος είναι ο θρησκευτικός ηγέτης των Εβραίων. Η συναγωγή κοιτάζει πάντα ανατολικά, προς την Ιερουσαλήμ.</a:t>
            </a:r>
            <a:endParaRPr lang="el-GR" dirty="0">
              <a:latin typeface="Comic Sans MS" panose="030F0702030302020204" pitchFamily="66" charset="0"/>
              <a:cs typeface="BrowalliaUPC" panose="020B0604020202020204" pitchFamily="34" charset="-34"/>
            </a:endParaRPr>
          </a:p>
        </p:txBody>
      </p:sp>
    </p:spTree>
    <p:extLst>
      <p:ext uri="{BB962C8B-B14F-4D97-AF65-F5344CB8AC3E}">
        <p14:creationId xmlns:p14="http://schemas.microsoft.com/office/powerpoint/2010/main" val="3929565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8873" y="5229200"/>
            <a:ext cx="7704856" cy="923330"/>
          </a:xfrm>
          <a:prstGeom prst="rect">
            <a:avLst/>
          </a:prstGeom>
          <a:noFill/>
        </p:spPr>
        <p:txBody>
          <a:bodyPr wrap="square" rtlCol="0">
            <a:spAutoFit/>
          </a:bodyPr>
          <a:lstStyle/>
          <a:p>
            <a:pPr marL="285750" indent="-285750">
              <a:buFont typeface="Arial" panose="020B0604020202020204" pitchFamily="34" charset="0"/>
              <a:buChar char="•"/>
            </a:pPr>
            <a:r>
              <a:rPr lang="el-GR" dirty="0"/>
              <a:t>Σήμερα, </a:t>
            </a:r>
            <a:r>
              <a:rPr lang="el-GR" dirty="0" smtClean="0"/>
              <a:t>η Συναγωγή βρίσκεται στην οδό Αλεξάνδρου Διάκου 4, </a:t>
            </a:r>
            <a:r>
              <a:rPr lang="el-GR" dirty="0"/>
              <a:t>η οποία μπορεί εύκολα ν’ αναγνωριστεί από το Άστρο του Δαβίδ, που βρίσκεται στα κάγκελα και η οποία χρησιμοποιείται ως Πνευματικό Κέντρο του Δήμου.</a:t>
            </a:r>
          </a:p>
        </p:txBody>
      </p:sp>
      <p:sp>
        <p:nvSpPr>
          <p:cNvPr id="7" name="Rectangle 6"/>
          <p:cNvSpPr/>
          <p:nvPr/>
        </p:nvSpPr>
        <p:spPr>
          <a:xfrm>
            <a:off x="1588417" y="116632"/>
            <a:ext cx="549220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a:r>
              <a:rPr lang="el-GR" sz="5400" b="1" cap="none" spc="0" dirty="0" smtClean="0">
                <a:ln/>
                <a:solidFill>
                  <a:schemeClr val="accent3"/>
                </a:solidFill>
                <a:effectLst/>
              </a:rPr>
              <a:t>ΣΥΝΑΓΩΓΗ ΤΗΣ ΚΩ</a:t>
            </a:r>
            <a:endParaRPr lang="el-GR" sz="5400" b="1" cap="none" spc="0" dirty="0">
              <a:ln/>
              <a:solidFill>
                <a:schemeClr val="accent3"/>
              </a:solidFill>
              <a:effectLst/>
            </a:endParaRPr>
          </a:p>
        </p:txBody>
      </p:sp>
      <p:pic>
        <p:nvPicPr>
          <p:cNvPr id="8194" name="Picture 2" descr="http://4.bp.blogspot.com/-FziXDt7fckY/TzY0-rScB0I/AAAAAAAAHLM/8IyCsPmsmGE/s640/%CE%A3%CF%85%CE%BD%CE%B1%CE%B3%CF%89%CE%B3%CE%AE+%CE%9A%CF%89%CF%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898" y="1072219"/>
            <a:ext cx="5795245" cy="382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28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6" name="Rectangle 5"/>
          <p:cNvSpPr/>
          <p:nvPr/>
        </p:nvSpPr>
        <p:spPr>
          <a:xfrm>
            <a:off x="1259632" y="3115422"/>
            <a:ext cx="6984776"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ΕΥΧΑΡΙΣΤΩ ΓΙΑ ΤΗΝ ΠΡΟΣΟΧΗ</a:t>
            </a:r>
            <a:endParaRPr lang="el-G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Rectangle 7"/>
          <p:cNvSpPr/>
          <p:nvPr/>
        </p:nvSpPr>
        <p:spPr>
          <a:xfrm>
            <a:off x="2950069" y="1412776"/>
            <a:ext cx="3221267" cy="1446550"/>
          </a:xfrm>
          <a:prstGeom prst="rect">
            <a:avLst/>
          </a:prstGeom>
          <a:noFill/>
        </p:spPr>
        <p:txBody>
          <a:bodyPr wrap="none" lIns="91440" tIns="45720" rIns="91440" bIns="45720">
            <a:spAutoFit/>
          </a:bodyPr>
          <a:lstStyle/>
          <a:p>
            <a:pPr algn="ctr"/>
            <a:r>
              <a:rPr lang="el-GR" sz="8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ΤΕΛΟΣ</a:t>
            </a:r>
            <a:endParaRPr lang="el-GR"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8847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Comic Sans MS" panose="030F0702030302020204" pitchFamily="66" charset="0"/>
              </a:rPr>
              <a:t>Κιβωτός &amp; Σεφέρ Τορά</a:t>
            </a:r>
            <a:endParaRPr lang="el-GR"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10000"/>
          </a:bodyPr>
          <a:lstStyle/>
          <a:p>
            <a:pPr algn="just"/>
            <a:r>
              <a:rPr lang="el-GR" dirty="0">
                <a:latin typeface="Comic Sans MS" panose="030F0702030302020204" pitchFamily="66" charset="0"/>
              </a:rPr>
              <a:t>Στην ανατολική πλευρά της υπάρχει η Κιβωτός (Εχάλ), μια ξύλινη ή πέτρινη κατασκευή. Μέσα στην Κιβωτό φυλάσσονται οι περγαμηνές του Νόμου ή Σεφέρ Τορά, που είναι ο νόμος, βιβλίο διδασκαλίας. Είναι πάντα  χειρόγραφο, καλλιγραφημένο και πάντα χωρίς λάθος σε περγαμηνή και περιέχει τους Νομούς του Μωυσή και το διαβάζουν από τα δεξιά προς τα αριστερά. Μπροστά υπάρχει πάντα αναμμένο ένα λυχνάρι (Νερ Ταμίντ). Συμβολίζει την Επτάφωτη Λυχνία (Μενορά ) που υπήρχε στο ναό.</a:t>
            </a:r>
          </a:p>
        </p:txBody>
      </p:sp>
    </p:spTree>
    <p:extLst>
      <p:ext uri="{BB962C8B-B14F-4D97-AF65-F5344CB8AC3E}">
        <p14:creationId xmlns:p14="http://schemas.microsoft.com/office/powerpoint/2010/main" val="3924152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latin typeface="Comic Sans MS" panose="030F0702030302020204" pitchFamily="66" charset="0"/>
              </a:rPr>
              <a:t>Η προσευχή</a:t>
            </a:r>
            <a:endParaRPr lang="el-GR"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pPr algn="just"/>
            <a:r>
              <a:rPr lang="el-GR" dirty="0" smtClean="0">
                <a:latin typeface="Comic Sans MS" panose="030F0702030302020204" pitchFamily="66" charset="0"/>
              </a:rPr>
              <a:t>Στη δυτική πλευρά υπάρχει ένας μεγάλος ξύλινος Άμβωνας (Βήμα). Μέσα στο ναό υπάρχει και η Χου–πα, που είναι η τέντα για τους γάμους. Οι πιστοί κάθονται αντικριστά, απέναντι κατά πρόσωπο. Για προσευχή φορούν χλαμύδα ή τάλετ. Οι Εβραίοι για να κάνουν προσευχή πρέπει να είναι τουλάχιστον 10 άντρες. Η προσευχή γίνεται 3 φορές την ημέρα πρωί, απόγευμα βράδυ: Σαγρίθ (η πρωινή θυσία και προσευχή), Μίνχα (η απογευματινή θυσία), Αρβίθ (η βραδινή προσευχή).</a:t>
            </a:r>
            <a:endParaRPr lang="el-GR" dirty="0">
              <a:latin typeface="Comic Sans MS" panose="030F0702030302020204" pitchFamily="66" charset="0"/>
            </a:endParaRPr>
          </a:p>
        </p:txBody>
      </p:sp>
    </p:spTree>
    <p:extLst>
      <p:ext uri="{BB962C8B-B14F-4D97-AF65-F5344CB8AC3E}">
        <p14:creationId xmlns:p14="http://schemas.microsoft.com/office/powerpoint/2010/main" val="51065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Comic Sans MS" panose="030F0702030302020204" pitchFamily="66" charset="0"/>
              </a:rPr>
              <a:t>Μικβέ</a:t>
            </a:r>
            <a:endParaRPr lang="el-GR" dirty="0">
              <a:latin typeface="Comic Sans MS" panose="030F0702030302020204" pitchFamily="66" charset="0"/>
            </a:endParaRPr>
          </a:p>
        </p:txBody>
      </p:sp>
      <p:sp>
        <p:nvSpPr>
          <p:cNvPr id="3" name="Content Placeholder 2"/>
          <p:cNvSpPr>
            <a:spLocks noGrp="1"/>
          </p:cNvSpPr>
          <p:nvPr>
            <p:ph idx="1"/>
          </p:nvPr>
        </p:nvSpPr>
        <p:spPr/>
        <p:txBody>
          <a:bodyPr/>
          <a:lstStyle/>
          <a:p>
            <a:pPr algn="just"/>
            <a:r>
              <a:rPr lang="el-GR" dirty="0"/>
              <a:t> </a:t>
            </a:r>
            <a:r>
              <a:rPr lang="el-GR" dirty="0">
                <a:latin typeface="Comic Sans MS" panose="030F0702030302020204" pitchFamily="66" charset="0"/>
              </a:rPr>
              <a:t>Το Μικβέ είναι χώρος για βάπτισμα και καθαριότητα πριν την προσευχή (θρησκευτικό μπάνιο). Είναι ένα τελετουργικό λουτρό σε βρόχινο νερό, από χιόνι ή από πηγή, όχι στάσιμο. Το άτομο πρέπει να είναι τελείως γυμνό και γίνεται με τρία βυθίσματα στο νερό.</a:t>
            </a:r>
          </a:p>
        </p:txBody>
      </p:sp>
    </p:spTree>
    <p:extLst>
      <p:ext uri="{BB962C8B-B14F-4D97-AF65-F5344CB8AC3E}">
        <p14:creationId xmlns:p14="http://schemas.microsoft.com/office/powerpoint/2010/main" val="132132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Comic Sans MS" panose="030F0702030302020204" pitchFamily="66" charset="0"/>
              </a:rPr>
              <a:t>Σαμπάθ</a:t>
            </a:r>
            <a:endParaRPr lang="el-GR" dirty="0">
              <a:latin typeface="Comic Sans MS" panose="030F0702030302020204" pitchFamily="66" charset="0"/>
            </a:endParaRPr>
          </a:p>
        </p:txBody>
      </p:sp>
      <p:sp>
        <p:nvSpPr>
          <p:cNvPr id="3" name="Content Placeholder 2"/>
          <p:cNvSpPr>
            <a:spLocks noGrp="1"/>
          </p:cNvSpPr>
          <p:nvPr>
            <p:ph idx="1"/>
          </p:nvPr>
        </p:nvSpPr>
        <p:spPr>
          <a:xfrm>
            <a:off x="467544" y="1916832"/>
            <a:ext cx="8229600" cy="4525963"/>
          </a:xfrm>
        </p:spPr>
        <p:txBody>
          <a:bodyPr/>
          <a:lstStyle/>
          <a:p>
            <a:pPr algn="just"/>
            <a:r>
              <a:rPr lang="el-GR" dirty="0">
                <a:latin typeface="Comic Sans MS" panose="030F0702030302020204" pitchFamily="66" charset="0"/>
              </a:rPr>
              <a:t>Το Σάββατο (Σαμπάθ) είναι η αργία για τους Εβραίους και ημέρα προσευχής και δεν πρέπει να κάνουν τίποτε άλλο.</a:t>
            </a:r>
          </a:p>
        </p:txBody>
      </p:sp>
    </p:spTree>
    <p:extLst>
      <p:ext uri="{BB962C8B-B14F-4D97-AF65-F5344CB8AC3E}">
        <p14:creationId xmlns:p14="http://schemas.microsoft.com/office/powerpoint/2010/main" val="1060063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Συναγωγές στην Ελλάδα</a:t>
            </a:r>
            <a:endParaRPr lang="el-GR" dirty="0"/>
          </a:p>
        </p:txBody>
      </p:sp>
      <p:sp>
        <p:nvSpPr>
          <p:cNvPr id="3" name="Content Placeholder 2"/>
          <p:cNvSpPr>
            <a:spLocks noGrp="1"/>
          </p:cNvSpPr>
          <p:nvPr>
            <p:ph idx="1"/>
          </p:nvPr>
        </p:nvSpPr>
        <p:spPr/>
        <p:txBody>
          <a:bodyPr>
            <a:normAutofit fontScale="92500" lnSpcReduction="10000"/>
          </a:bodyPr>
          <a:lstStyle/>
          <a:p>
            <a:pPr algn="just"/>
            <a:r>
              <a:rPr lang="el-GR" dirty="0">
                <a:latin typeface="Comic Sans MS" panose="030F0702030302020204" pitchFamily="66" charset="0"/>
              </a:rPr>
              <a:t>Στην Ελλάδα υπάρχουν συναγωγές στην Αθήνα (η μία λειτουργεί κανονικά, ενώ η δεύτερη και παλαιότερη, γνωστή ως «Γιαννιώτικη», ανακαινίστηκε και λειτουργεί σε μεγάλες εβραϊκές θρησκευτικές γιορτές), τη Θεσσαλονίκη (υπάρχουν δύο συναγωγές), τη Λάρισα, τον Βόλο, τα Τρίκαλα, την Κέρκυρα, τα Ιωάννινα και τη Χαλκίδα. Στη Ρόδο, επίσης, υπάρχει μια συναγωγή πρόσφατα ανακαινισμένη.</a:t>
            </a:r>
          </a:p>
        </p:txBody>
      </p:sp>
    </p:spTree>
    <p:extLst>
      <p:ext uri="{BB962C8B-B14F-4D97-AF65-F5344CB8AC3E}">
        <p14:creationId xmlns:p14="http://schemas.microsoft.com/office/powerpoint/2010/main" val="3840306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1QEySbPoWFU/TzYyvCsXvRI/AAAAAAAAHJ8/273h9g3L4hc/s640/%25CE%25A3%25CF%2585%25CE%25BD%25CE%25B1%25CE%25B3%25CF%2589%25CE%25B3%25CE%25AE+%25CE%2591%25CE%25B8%25CE%25AE%25CE%25BD%25CE%25B1%25CF%2582+%25CE%2595%25CF%2584%25CF%2582+%25CE%25A7%25CE%25B1%25CE%2590%25CE%25B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85047"/>
            <a:ext cx="5405290" cy="3482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GwxzP14fFYo/TzY29VmLMSI/AAAAAAAAHMk/OSC27RpBAFI/s640/%CE%A3%CF%85%CE%BD%CE%B1%CE%B3%CF%89%CE%B3%CE%AE+%CE%91%CE%B8%CE%AE%CE%BD%CE%B1%CF%82+%CE%95%CF%84%CF%82+%CE%A7%CE%B1%CE%90%CE%B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482" y="0"/>
            <a:ext cx="4970188" cy="32849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12794" y="3481640"/>
            <a:ext cx="3278624" cy="2585323"/>
          </a:xfrm>
          <a:prstGeom prst="rect">
            <a:avLst/>
          </a:prstGeom>
          <a:noFill/>
        </p:spPr>
        <p:txBody>
          <a:bodyPr wrap="square" rtlCol="0">
            <a:spAutoFit/>
          </a:bodyPr>
          <a:lstStyle/>
          <a:p>
            <a:pPr marL="285750" indent="-285750">
              <a:buFont typeface="Arial" panose="020B0604020202020204" pitchFamily="34" charset="0"/>
              <a:buChar char="•"/>
            </a:pPr>
            <a:r>
              <a:rPr lang="el-GR" dirty="0" smtClean="0"/>
              <a:t>Ετς Χαγιίμ (επίσημο όνομα), η παλαιότερη συναγωγή της Αθήνας που σήμερα ονομάζεται Ρωμανιώτικη ή Γιαννιώτικη και χτίστηκε το 1904, από τους Ρωμανιώτες Εβραίους από τα Ιωάννινα. Βρίσκεται στην οδό Μελιδώνη 8, στο Θησείο.</a:t>
            </a:r>
            <a:endParaRPr lang="el-GR" dirty="0"/>
          </a:p>
        </p:txBody>
      </p:sp>
      <p:sp>
        <p:nvSpPr>
          <p:cNvPr id="7" name="Rectangle 6"/>
          <p:cNvSpPr/>
          <p:nvPr/>
        </p:nvSpPr>
        <p:spPr>
          <a:xfrm>
            <a:off x="-108520" y="476672"/>
            <a:ext cx="4499992" cy="1323439"/>
          </a:xfrm>
          <a:prstGeom prst="rect">
            <a:avLst/>
          </a:prstGeom>
          <a:noFill/>
        </p:spPr>
        <p:txBody>
          <a:bodyPr wrap="square" lIns="91440" tIns="45720" rIns="91440" bIns="45720">
            <a:spAutoFit/>
          </a:bodyPr>
          <a:lstStyle/>
          <a:p>
            <a:pPr algn="ctr"/>
            <a:r>
              <a:rPr lang="el-GR" sz="4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ΣΥΝΑΓΩΓΕΣ ΣΤΗΝ </a:t>
            </a:r>
          </a:p>
          <a:p>
            <a:pPr algn="ctr"/>
            <a:r>
              <a:rPr lang="el-GR" sz="4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ΑΘΗΝΑ</a:t>
            </a:r>
            <a:endParaRPr lang="el-GR" sz="4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3767011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2.bp.blogspot.com/-GEFnOP4BG_I/TzY2m5p1MHI/AAAAAAAAHMU/eMzSLVNY8Kg/s640/%CE%A3%CF%85%CE%BD%CE%B1%CE%B3%CF%89%CE%B3%CE%AE+%CE%91%CE%B8%CE%AE%CE%BD%CE%B1%CF%82+%CE%9C%CF%80%CE%B5%CE%B8+%CE%A3%CE%B1%CE%BB%CF%8C%CE%B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732" y="0"/>
            <a:ext cx="5830268" cy="34070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1.bp.blogspot.com/-FoGrFpwEhDI/TzYzajdmTVI/AAAAAAAAHKM/DV2rLNZmzgs/s640/%CE%A3%CF%85%CE%BD%CE%B1%CE%B3%CF%89%CE%B3%CE%AE+%CE%91%CE%B8%CE%AE%CE%BD%CE%B1%CF%82-%CE%9C%CF%80%CE%B5%CE%B8+%CE%A3%CE%B1%CE%BB%CF%8C%CE%B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2" y="2989184"/>
            <a:ext cx="5181065" cy="38835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7578" y="724713"/>
            <a:ext cx="2299952" cy="1323439"/>
          </a:xfrm>
          <a:prstGeom prst="rect">
            <a:avLst/>
          </a:prstGeom>
          <a:noFill/>
        </p:spPr>
        <p:txBody>
          <a:bodyPr wrap="square" rtlCol="0">
            <a:spAutoFit/>
          </a:bodyPr>
          <a:lstStyle/>
          <a:p>
            <a:pPr marL="285750" indent="-285750">
              <a:buFont typeface="Arial" panose="020B0604020202020204" pitchFamily="34" charset="0"/>
              <a:buChar char="•"/>
            </a:pPr>
            <a:r>
              <a:rPr lang="el-GR" sz="2000" dirty="0" smtClean="0"/>
              <a:t>Μπεθ Σαλόμ (=Οίκος Ειρήνης), βρίσκεται στην οδό Μελιδώνη 5.</a:t>
            </a:r>
            <a:endParaRPr lang="el-GR" sz="2000" dirty="0"/>
          </a:p>
        </p:txBody>
      </p:sp>
      <p:sp>
        <p:nvSpPr>
          <p:cNvPr id="5" name="TextBox 4"/>
          <p:cNvSpPr txBox="1"/>
          <p:nvPr/>
        </p:nvSpPr>
        <p:spPr>
          <a:xfrm>
            <a:off x="5868144" y="3915317"/>
            <a:ext cx="2592288" cy="1938992"/>
          </a:xfrm>
          <a:prstGeom prst="rect">
            <a:avLst/>
          </a:prstGeom>
          <a:noFill/>
        </p:spPr>
        <p:txBody>
          <a:bodyPr wrap="square" rtlCol="0">
            <a:spAutoFit/>
          </a:bodyPr>
          <a:lstStyle/>
          <a:p>
            <a:pPr marL="285750" indent="-285750">
              <a:buFont typeface="Arial" panose="020B0604020202020204" pitchFamily="34" charset="0"/>
              <a:buChar char="•"/>
            </a:pPr>
            <a:r>
              <a:rPr lang="el-GR" sz="2000" dirty="0" smtClean="0"/>
              <a:t>Είναι η </a:t>
            </a:r>
            <a:r>
              <a:rPr lang="el-GR" sz="2000" dirty="0"/>
              <a:t>νεότερη, Σεφαρδίτικη συναγωγή, που χτίστηκε το 1935 και ανακαινίστηκε στη δεκαετία του ’70</a:t>
            </a:r>
            <a:r>
              <a:rPr lang="el-GR" sz="2000" dirty="0" smtClean="0"/>
              <a:t>. </a:t>
            </a:r>
            <a:endParaRPr lang="el-GR" sz="2000" dirty="0"/>
          </a:p>
        </p:txBody>
      </p:sp>
    </p:spTree>
    <p:extLst>
      <p:ext uri="{BB962C8B-B14F-4D97-AF65-F5344CB8AC3E}">
        <p14:creationId xmlns:p14="http://schemas.microsoft.com/office/powerpoint/2010/main" val="3341988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608</Words>
  <Application>Microsoft Office PowerPoint</Application>
  <PresentationFormat>On-screen Show (4:3)</PresentationFormat>
  <Paragraphs>44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Τι είναι συναγωγή;</vt:lpstr>
      <vt:lpstr>Κιβωτός &amp; Σεφέρ Τορά</vt:lpstr>
      <vt:lpstr>Η προσευχή</vt:lpstr>
      <vt:lpstr>Μικβέ</vt:lpstr>
      <vt:lpstr>Σαμπάθ</vt:lpstr>
      <vt:lpstr>Συναγωγές στην Ελλάδα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Davos</dc:creator>
  <cp:lastModifiedBy>Davos</cp:lastModifiedBy>
  <cp:revision>25</cp:revision>
  <dcterms:created xsi:type="dcterms:W3CDTF">2014-11-09T14:42:03Z</dcterms:created>
  <dcterms:modified xsi:type="dcterms:W3CDTF">2014-11-09T16:08:55Z</dcterms:modified>
</cp:coreProperties>
</file>