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6B13C-CCD4-4FA2-8584-4FB7B1D270B4}" type="datetimeFigureOut">
              <a:rPr lang="el-GR" smtClean="0"/>
              <a:t>17/11/2014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DF04-06DF-4180-BA76-A8A2941F84AE}" type="slidenum">
              <a:rPr lang="el-GR" smtClean="0"/>
              <a:t>‹#›</a:t>
            </a:fld>
            <a:endParaRPr lang="el-GR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</p:spTree>
  </p:cSld>
  <p:clrMapOvr>
    <a:masterClrMapping/>
  </p:clrMapOvr>
  <p:transition spd="slow">
    <p:dissolve/>
    <p:sndAc>
      <p:stSnd>
        <p:snd r:embed="rId1" name="wind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6B13C-CCD4-4FA2-8584-4FB7B1D270B4}" type="datetimeFigureOut">
              <a:rPr lang="el-GR" smtClean="0"/>
              <a:t>17/11/2014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DF04-06DF-4180-BA76-A8A2941F84A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 spd="slow">
    <p:dissolve/>
    <p:sndAc>
      <p:stSnd>
        <p:snd r:embed="rId1" name="wind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6B13C-CCD4-4FA2-8584-4FB7B1D270B4}" type="datetimeFigureOut">
              <a:rPr lang="el-GR" smtClean="0"/>
              <a:t>17/11/2014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DF04-06DF-4180-BA76-A8A2941F84A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 spd="slow">
    <p:dissolve/>
    <p:sndAc>
      <p:stSnd>
        <p:snd r:embed="rId1" name="wind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6B13C-CCD4-4FA2-8584-4FB7B1D270B4}" type="datetimeFigureOut">
              <a:rPr lang="el-GR" smtClean="0"/>
              <a:t>17/11/2014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DF04-06DF-4180-BA76-A8A2941F84A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 spd="slow">
    <p:dissolve/>
    <p:sndAc>
      <p:stSnd>
        <p:snd r:embed="rId1" name="wind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6B13C-CCD4-4FA2-8584-4FB7B1D270B4}" type="datetimeFigureOut">
              <a:rPr lang="el-GR" smtClean="0"/>
              <a:t>17/11/2014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4CCDF04-06DF-4180-BA76-A8A2941F84AE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dissolve/>
    <p:sndAc>
      <p:stSnd>
        <p:snd r:embed="rId1" name="wind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6B13C-CCD4-4FA2-8584-4FB7B1D270B4}" type="datetimeFigureOut">
              <a:rPr lang="el-GR" smtClean="0"/>
              <a:t>17/11/2014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DF04-06DF-4180-BA76-A8A2941F84A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 spd="slow">
    <p:dissolve/>
    <p:sndAc>
      <p:stSnd>
        <p:snd r:embed="rId1" name="wind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6B13C-CCD4-4FA2-8584-4FB7B1D270B4}" type="datetimeFigureOut">
              <a:rPr lang="el-GR" smtClean="0"/>
              <a:t>17/11/2014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DF04-06DF-4180-BA76-A8A2941F84A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 spd="slow">
    <p:dissolve/>
    <p:sndAc>
      <p:stSnd>
        <p:snd r:embed="rId1" name="wind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6B13C-CCD4-4FA2-8584-4FB7B1D270B4}" type="datetimeFigureOut">
              <a:rPr lang="el-GR" smtClean="0"/>
              <a:t>17/11/2014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DF04-06DF-4180-BA76-A8A2941F84A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 spd="slow">
    <p:dissolve/>
    <p:sndAc>
      <p:stSnd>
        <p:snd r:embed="rId1" name="wind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6B13C-CCD4-4FA2-8584-4FB7B1D270B4}" type="datetimeFigureOut">
              <a:rPr lang="el-GR" smtClean="0"/>
              <a:t>17/11/2014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DF04-06DF-4180-BA76-A8A2941F84A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 spd="slow">
    <p:dissolve/>
    <p:sndAc>
      <p:stSnd>
        <p:snd r:embed="rId1" name="wind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6B13C-CCD4-4FA2-8584-4FB7B1D270B4}" type="datetimeFigureOut">
              <a:rPr lang="el-GR" smtClean="0"/>
              <a:t>17/11/2014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DF04-06DF-4180-BA76-A8A2941F84A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 spd="slow">
    <p:dissolve/>
    <p:sndAc>
      <p:stSnd>
        <p:snd r:embed="rId1" name="wind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l-G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Κάντε κλικ στο εικονίδιο για να προσθέσετε μια εικόνα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6B13C-CCD4-4FA2-8584-4FB7B1D270B4}" type="datetimeFigureOut">
              <a:rPr lang="el-GR" smtClean="0"/>
              <a:t>17/11/2014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DF04-06DF-4180-BA76-A8A2941F84A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 spd="slow">
    <p:dissolve/>
    <p:sndAc>
      <p:stSnd>
        <p:snd r:embed="rId1" name="wind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A96B13C-CCD4-4FA2-8584-4FB7B1D270B4}" type="datetimeFigureOut">
              <a:rPr lang="el-GR" smtClean="0"/>
              <a:t>17/11/2014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4CCDF04-06DF-4180-BA76-A8A2941F84AE}" type="slidenum">
              <a:rPr lang="el-GR" smtClean="0"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dissolve/>
    <p:sndAc>
      <p:stSnd>
        <p:snd r:embed="rId13" name="wind.wav"/>
      </p:stSnd>
    </p:sndAc>
  </p:transition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395536" y="404664"/>
            <a:ext cx="8229600" cy="1828800"/>
          </a:xfrm>
        </p:spPr>
        <p:txBody>
          <a:bodyPr/>
          <a:lstStyle/>
          <a:p>
            <a:r>
              <a:rPr lang="el-GR" dirty="0" err="1" smtClean="0"/>
              <a:t>ΠροτεσταντικέΣ</a:t>
            </a:r>
            <a:r>
              <a:rPr lang="el-GR" dirty="0" smtClean="0"/>
              <a:t> </a:t>
            </a:r>
            <a:r>
              <a:rPr lang="el-GR" dirty="0" err="1" smtClean="0"/>
              <a:t>Ομολογίεσ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0" y="4221088"/>
            <a:ext cx="6400800" cy="2636912"/>
          </a:xfrm>
        </p:spPr>
        <p:txBody>
          <a:bodyPr>
            <a:normAutofit/>
          </a:bodyPr>
          <a:lstStyle/>
          <a:p>
            <a:pPr algn="l"/>
            <a:r>
              <a:rPr lang="el-GR" dirty="0" smtClean="0"/>
              <a:t>Όνομα</a:t>
            </a:r>
            <a:r>
              <a:rPr lang="en-US" dirty="0" smtClean="0"/>
              <a:t>:</a:t>
            </a:r>
            <a:r>
              <a:rPr lang="el-GR" dirty="0" smtClean="0"/>
              <a:t>Χρήστος Πυλαρινός Μαρκαντωνάτος Γ 3</a:t>
            </a:r>
          </a:p>
          <a:p>
            <a:pPr algn="l"/>
            <a:r>
              <a:rPr lang="el-GR" dirty="0" smtClean="0"/>
              <a:t>Εργασία </a:t>
            </a:r>
            <a:r>
              <a:rPr lang="el-GR" dirty="0" smtClean="0"/>
              <a:t>για τις προτεσταντικές ομολογίες</a:t>
            </a:r>
            <a:endParaRPr lang="el-GR" dirty="0" smtClean="0"/>
          </a:p>
          <a:p>
            <a:pPr algn="l"/>
            <a:r>
              <a:rPr lang="el-GR" dirty="0" smtClean="0"/>
              <a:t>Υπεύθυνος καθηγητής</a:t>
            </a:r>
            <a:r>
              <a:rPr lang="en-US" dirty="0" smtClean="0"/>
              <a:t>:</a:t>
            </a:r>
            <a:r>
              <a:rPr lang="el-GR" dirty="0" smtClean="0"/>
              <a:t>κ. Γιώργος Καπετανάκης</a:t>
            </a:r>
          </a:p>
          <a:p>
            <a:endParaRPr lang="el-GR" dirty="0"/>
          </a:p>
        </p:txBody>
      </p:sp>
    </p:spTree>
  </p:cSld>
  <p:clrMapOvr>
    <a:masterClrMapping/>
  </p:clrMapOvr>
  <p:transition spd="slow">
    <p:dissolve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Προτεσταντικές Ομολογίες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l-GR" dirty="0" smtClean="0"/>
              <a:t>     Όσοι </a:t>
            </a:r>
            <a:r>
              <a:rPr lang="el-GR" dirty="0" smtClean="0"/>
              <a:t>από μας ανατραφήκαμε ως Ευαγγελικοί έχουμε ακούσει ότι, σε αντίθεση με τους Ορθοδόξους και τους ρωμαιοκαθολικούς χριστιανούς, εμείς οι </a:t>
            </a:r>
            <a:r>
              <a:rPr lang="el-GR" dirty="0" err="1" smtClean="0"/>
              <a:t>Προτεστάντες</a:t>
            </a:r>
            <a:r>
              <a:rPr lang="el-GR" b="1" dirty="0" err="1" smtClean="0"/>
              <a:t>λατρεύουμε</a:t>
            </a:r>
            <a:r>
              <a:rPr lang="el-GR" dirty="0" err="1" smtClean="0"/>
              <a:t>τον</a:t>
            </a:r>
            <a:r>
              <a:rPr lang="el-GR" dirty="0" smtClean="0"/>
              <a:t> Θεό «εν </a:t>
            </a:r>
            <a:r>
              <a:rPr lang="el-GR" dirty="0" err="1" smtClean="0"/>
              <a:t>πνεύματι</a:t>
            </a:r>
            <a:r>
              <a:rPr lang="el-GR" dirty="0" smtClean="0"/>
              <a:t> και αλήθεια». Να γιατί, μας έλεγαν, </a:t>
            </a:r>
            <a:r>
              <a:rPr lang="el-GR" dirty="0" err="1" smtClean="0"/>
              <a:t>εμείς</a:t>
            </a:r>
            <a:r>
              <a:rPr lang="el-GR" b="1" dirty="0" err="1" smtClean="0"/>
              <a:t>δεν</a:t>
            </a:r>
            <a:r>
              <a:rPr lang="el-GR" dirty="0" err="1" smtClean="0"/>
              <a:t>χρειαζόμαστε</a:t>
            </a:r>
            <a:r>
              <a:rPr lang="el-GR" dirty="0" smtClean="0"/>
              <a:t> τη Θεία Λειτουργία ή τις «ανούσιες ιεροτελεστίες», για να μας βοηθήσουν να λατρεύσουμε τον Θεό. Εμείς </a:t>
            </a:r>
            <a:r>
              <a:rPr lang="el-GR" dirty="0" err="1" smtClean="0"/>
              <a:t>ακόμη</a:t>
            </a:r>
            <a:r>
              <a:rPr lang="el-GR" b="1" dirty="0" err="1" smtClean="0"/>
              <a:t>δεν</a:t>
            </a:r>
            <a:r>
              <a:rPr lang="el-GR" dirty="0" err="1" smtClean="0"/>
              <a:t>χρειαζόμασταν</a:t>
            </a:r>
            <a:r>
              <a:rPr lang="el-GR" dirty="0" smtClean="0"/>
              <a:t> να μελετήσουμε την εκκλησιαστική ιστορία, </a:t>
            </a:r>
            <a:r>
              <a:rPr lang="el-GR" dirty="0" err="1" smtClean="0"/>
              <a:t>διότι</a:t>
            </a:r>
            <a:r>
              <a:rPr lang="el-GR" b="1" dirty="0" err="1" smtClean="0"/>
              <a:t>το</a:t>
            </a:r>
            <a:r>
              <a:rPr lang="el-GR" b="1" dirty="0" smtClean="0"/>
              <a:t> μόνο που μάς ενδιέφερε ήταν οι προσωπικές μας </a:t>
            </a:r>
            <a:r>
              <a:rPr lang="el-GR" b="1" dirty="0" err="1" smtClean="0"/>
              <a:t>ιστορίες</a:t>
            </a:r>
            <a:r>
              <a:rPr lang="el-GR" dirty="0" err="1" smtClean="0"/>
              <a:t>για</a:t>
            </a:r>
            <a:r>
              <a:rPr lang="el-GR" dirty="0" smtClean="0"/>
              <a:t> τη σωτηρία.</a:t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</p:spTree>
  </p:cSld>
  <p:clrMapOvr>
    <a:masterClrMapping/>
  </p:clrMapOvr>
  <p:transition spd="slow">
    <p:dissolve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l-GR" sz="3200" dirty="0" smtClean="0"/>
              <a:t>     Δεν </a:t>
            </a:r>
            <a:r>
              <a:rPr lang="el-GR" sz="3200" dirty="0" smtClean="0"/>
              <a:t>χρειαζόμασταν ούτε και αυτήν ακόμη την Ιερά Παράδοση, διότι είχαμε </a:t>
            </a:r>
            <a:r>
              <a:rPr lang="el-GR" sz="3200" dirty="0" smtClean="0"/>
              <a:t>μία </a:t>
            </a:r>
            <a:r>
              <a:rPr lang="el-GR" sz="3200" b="1" dirty="0" smtClean="0"/>
              <a:t>κατ</a:t>
            </a:r>
            <a:r>
              <a:rPr lang="el-GR" sz="3200" b="1" dirty="0" smtClean="0"/>
              <a:t>' ευθείαν προσωπική </a:t>
            </a:r>
            <a:r>
              <a:rPr lang="el-GR" sz="3200" b="1" dirty="0" smtClean="0"/>
              <a:t>σχέση </a:t>
            </a:r>
            <a:r>
              <a:rPr lang="el-GR" sz="3200" dirty="0" smtClean="0"/>
              <a:t>με </a:t>
            </a:r>
            <a:r>
              <a:rPr lang="el-GR" sz="3200" dirty="0" smtClean="0"/>
              <a:t>τον Ιησού</a:t>
            </a:r>
            <a:r>
              <a:rPr lang="el-GR" sz="3200" dirty="0" smtClean="0"/>
              <a:t>. </a:t>
            </a:r>
            <a:r>
              <a:rPr lang="el-GR" sz="3200" b="1" dirty="0" smtClean="0"/>
              <a:t>Εφ</a:t>
            </a:r>
            <a:r>
              <a:rPr lang="el-GR" sz="3200" b="1" dirty="0" smtClean="0"/>
              <a:t>' όσον αισθανόμασταν πνευματικοί, άρα και ήμασταν</a:t>
            </a:r>
            <a:r>
              <a:rPr lang="el-GR" sz="3200" dirty="0" smtClean="0"/>
              <a:t>. Το τι κάναμε ή το πώς λατρεύαμε τον Θεό δεν είχε καμία σχέση με τη σωτηρία μας, την οποία καταλαβαίναμε ως ένα στιγμιαίο, σχεδόν μαγικό, προκαθορισμένο γεγονός και όχι ως μία πορεία.</a:t>
            </a:r>
            <a:br>
              <a:rPr lang="el-GR" sz="3200" dirty="0" smtClean="0"/>
            </a:br>
            <a:endParaRPr lang="el-GR" sz="3200" dirty="0"/>
          </a:p>
        </p:txBody>
      </p:sp>
    </p:spTree>
  </p:cSld>
  <p:clrMapOvr>
    <a:masterClrMapping/>
  </p:clrMapOvr>
  <p:transition spd="slow">
    <p:dissolve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l-GR" dirty="0" smtClean="0"/>
              <a:t>     </a:t>
            </a:r>
            <a:r>
              <a:rPr lang="el-GR" sz="3000" dirty="0" smtClean="0"/>
              <a:t>Πιστεύαμε </a:t>
            </a:r>
            <a:r>
              <a:rPr lang="el-GR" sz="3000" dirty="0" smtClean="0"/>
              <a:t>στη </a:t>
            </a:r>
            <a:r>
              <a:rPr lang="el-GR" sz="3000" dirty="0" smtClean="0"/>
              <a:t>Βίβλο </a:t>
            </a:r>
            <a:r>
              <a:rPr lang="el-GR" sz="3000" b="1" dirty="0" smtClean="0"/>
              <a:t>όχι </a:t>
            </a:r>
            <a:r>
              <a:rPr lang="el-GR" sz="3000" dirty="0" smtClean="0"/>
              <a:t>όμως </a:t>
            </a:r>
            <a:r>
              <a:rPr lang="el-GR" sz="3000" dirty="0" smtClean="0"/>
              <a:t>στην </a:t>
            </a:r>
            <a:r>
              <a:rPr lang="el-GR" sz="3000" dirty="0" err="1" smtClean="0"/>
              <a:t>Εκκλησία.</a:t>
            </a:r>
            <a:r>
              <a:rPr lang="el-GR" sz="3000" b="1" dirty="0" err="1" smtClean="0"/>
              <a:t>Δεν</a:t>
            </a:r>
            <a:r>
              <a:rPr lang="el-GR" sz="3000" b="1" dirty="0" smtClean="0"/>
              <a:t> </a:t>
            </a:r>
            <a:r>
              <a:rPr lang="el-GR" sz="3000" dirty="0" smtClean="0"/>
              <a:t>πιστεύαμε </a:t>
            </a:r>
            <a:r>
              <a:rPr lang="el-GR" sz="3000" dirty="0" smtClean="0"/>
              <a:t>στην ανάγκη να εξομολογηθούμε σε κάποιον ιερέα, να συμμετάσχουμε στην τέλεση της θείας Ευχαριστίας, και πολύ περισσότερο, να ανάψουμε ένα κερί, να προσκυνήσουμε μία εικόνα ή να απαγγείλουμε μία γραπτή προσευχή . Είχαμε διδαχθεί ότι είμαστε ελεύθεροι από όλες αυτές τις «νέο-ειδωλολατρικές προλήψεις». Πώς τώρα άλλοι χριστιανοί ακολουθούσαν κάποιους τρόπους λατρείας για χιλιάδες χρόνια το τι πίστευαν ή πώς έφθασαν να πιστεύουν, δεν μας ενδιέφερε καθόλου.</a:t>
            </a:r>
            <a:br>
              <a:rPr lang="el-GR" sz="3000" dirty="0" smtClean="0"/>
            </a:br>
            <a:endParaRPr lang="el-GR" sz="3000" dirty="0"/>
          </a:p>
        </p:txBody>
      </p:sp>
    </p:spTree>
  </p:cSld>
  <p:clrMapOvr>
    <a:masterClrMapping/>
  </p:clrMapOvr>
  <p:transition spd="slow">
    <p:dissolve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l-GR" sz="3200" dirty="0" smtClean="0"/>
              <a:t>     Κατά </a:t>
            </a:r>
            <a:r>
              <a:rPr lang="el-GR" sz="3200" dirty="0" smtClean="0"/>
              <a:t>τραγική ειρωνεία, παρά τους ισχυρισμούς μας για ανεξαρτησία από την Παράδοση και την αυθεντία της Εκκλησίας, κολλήσαμε πεισματικά στις δικές μας «ελεύθερες» συνήθειες της λατρείας. Η τάξη των δικών μας αυτοσχεδίων εκκλησιαστικών ακολουθιών σπάνια ήταν διαφοροποιημένη μέσα στις υπάρχουσες Ομολογίες.</a:t>
            </a:r>
            <a:br>
              <a:rPr lang="el-GR" sz="3200" dirty="0" smtClean="0"/>
            </a:br>
            <a:r>
              <a:rPr lang="el-GR" sz="3200" dirty="0" smtClean="0"/>
              <a:t/>
            </a:r>
            <a:br>
              <a:rPr lang="el-GR" sz="3200" dirty="0" smtClean="0"/>
            </a:br>
            <a:endParaRPr lang="el-GR" sz="3200" dirty="0"/>
          </a:p>
        </p:txBody>
      </p:sp>
    </p:spTree>
  </p:cSld>
  <p:clrMapOvr>
    <a:masterClrMapping/>
  </p:clrMapOvr>
  <p:transition spd="slow">
    <p:dissolve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1026" name="Picture 2" descr="C:\Users\kagelaris\Desktop\Martin_Luther_(1483-1546)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2050" name="Picture 2" descr="C:\Users\kagelaris\Desktop\i-thriskeutiki-diastasi-tis-oikonomikis-krisis-protestantes-enantion-katholikon.jpe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83502"/>
            <a:ext cx="9144000" cy="677449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ΠΗΓΕΣ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 smtClean="0"/>
              <a:t>http://</a:t>
            </a:r>
            <a:r>
              <a:rPr lang="vi-VN" dirty="0" smtClean="0"/>
              <a:t>www.egolpion.com/23000-aireseis.el.aspx</a:t>
            </a:r>
            <a:endParaRPr lang="el-GR" dirty="0" smtClean="0"/>
          </a:p>
          <a:p>
            <a:r>
              <a:rPr lang="vi-VN" dirty="0" smtClean="0"/>
              <a:t>https://www.google.gr/search?q=%CE%A0%CE%A1%CE%9F%CE%A4%CE%95%CE%A3%CE%A4%CE%91%CE%9D%CE%A4%CE%95%CE%A3&amp;espv=2&amp;biw=1366&amp;bih=667&amp;source=lnms&amp;tbm=isch&amp;sa=X&amp;ei=VD9qVO-GNqfCywPuyoGIDA&amp;ved=0CAcQ_AUoAg</a:t>
            </a:r>
            <a:endParaRPr lang="el-GR" dirty="0"/>
          </a:p>
        </p:txBody>
      </p:sp>
    </p:spTree>
  </p:cSld>
  <p:clrMapOvr>
    <a:masterClrMapping/>
  </p:clrMapOvr>
  <p:transition spd="slow">
    <p:dissolve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l-GR" sz="9600" dirty="0" smtClean="0"/>
              <a:t>ΤΕΛΟΣ</a:t>
            </a:r>
            <a:endParaRPr lang="el-GR" sz="9600" dirty="0"/>
          </a:p>
        </p:txBody>
      </p:sp>
    </p:spTree>
  </p:cSld>
  <p:clrMapOvr>
    <a:masterClrMapping/>
  </p:clrMapOvr>
  <p:transition spd="slow">
    <p:dissolve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ποκορύφωμα">
  <a:themeElements>
    <a:clrScheme name="Αποκορύφωμα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Αποκορύφωμα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Αποκορύφωμα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32</TotalTime>
  <Words>310</Words>
  <Application>Microsoft Office PowerPoint</Application>
  <PresentationFormat>Προβολή στην οθόνη (4:3)</PresentationFormat>
  <Paragraphs>13</Paragraphs>
  <Slides>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Αποκορύφωμα</vt:lpstr>
      <vt:lpstr>ΠροτεσταντικέΣ Ομολογίεσ</vt:lpstr>
      <vt:lpstr>Προτεσταντικές Ομολογίες</vt:lpstr>
      <vt:lpstr>Διαφάνεια 3</vt:lpstr>
      <vt:lpstr>Διαφάνεια 4</vt:lpstr>
      <vt:lpstr>Διαφάνεια 5</vt:lpstr>
      <vt:lpstr>Διαφάνεια 6</vt:lpstr>
      <vt:lpstr>Διαφάνεια 7</vt:lpstr>
      <vt:lpstr>ΠΗΓΕΣ</vt:lpstr>
      <vt:lpstr>Διαφάνεια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ΠροτεσταντικέΣ Ομολογίεσ</dc:title>
  <dc:creator>kagelaris</dc:creator>
  <cp:lastModifiedBy>kagelaris</cp:lastModifiedBy>
  <cp:revision>4</cp:revision>
  <dcterms:created xsi:type="dcterms:W3CDTF">2014-11-17T18:02:45Z</dcterms:created>
  <dcterms:modified xsi:type="dcterms:W3CDTF">2014-11-17T18:34:54Z</dcterms:modified>
</cp:coreProperties>
</file>