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3EDDF51-8697-42CE-BF7C-779667C6A42D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6789685-E5D4-4A2A-9049-3D11A8249D8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DF51-8697-42CE-BF7C-779667C6A42D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89685-E5D4-4A2A-9049-3D11A8249D8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DF51-8697-42CE-BF7C-779667C6A42D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89685-E5D4-4A2A-9049-3D11A8249D8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DF51-8697-42CE-BF7C-779667C6A42D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89685-E5D4-4A2A-9049-3D11A8249D8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DF51-8697-42CE-BF7C-779667C6A42D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89685-E5D4-4A2A-9049-3D11A8249D8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DF51-8697-42CE-BF7C-779667C6A42D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89685-E5D4-4A2A-9049-3D11A8249D8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3EDDF51-8697-42CE-BF7C-779667C6A42D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6789685-E5D4-4A2A-9049-3D11A8249D81}" type="slidenum">
              <a:rPr lang="el-GR" smtClean="0"/>
              <a:t>‹#›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3EDDF51-8697-42CE-BF7C-779667C6A42D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6789685-E5D4-4A2A-9049-3D11A8249D8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DF51-8697-42CE-BF7C-779667C6A42D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89685-E5D4-4A2A-9049-3D11A8249D8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DF51-8697-42CE-BF7C-779667C6A42D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89685-E5D4-4A2A-9049-3D11A8249D8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DF51-8697-42CE-BF7C-779667C6A42D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89685-E5D4-4A2A-9049-3D11A8249D8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3EDDF51-8697-42CE-BF7C-779667C6A42D}" type="datetimeFigureOut">
              <a:rPr lang="el-GR" smtClean="0"/>
              <a:t>29/11/2014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6789685-E5D4-4A2A-9049-3D11A8249D81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8458200" cy="332323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	</a:t>
            </a:r>
            <a:br>
              <a:rPr lang="el-GR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Διακονία: Οι πολλές όψεις της σε όλον τον κόσμο </a:t>
            </a:r>
            <a:br>
              <a:rPr lang="el-GR" dirty="0" smtClean="0"/>
            </a:br>
            <a:r>
              <a:rPr lang="el-GR" dirty="0" smtClean="0"/>
              <a:t>	</a:t>
            </a:r>
            <a:br>
              <a:rPr lang="el-GR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4149080"/>
            <a:ext cx="5796136" cy="270892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tx1"/>
                </a:solidFill>
              </a:rPr>
              <a:t>Όνομα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r>
              <a:rPr lang="el-GR" dirty="0" smtClean="0">
                <a:solidFill>
                  <a:schemeClr val="tx1"/>
                </a:solidFill>
              </a:rPr>
              <a:t>Χρήστος Πυλαρινός Μαρκαντωνάτος Γ 3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Εργασία για την </a:t>
            </a:r>
            <a:r>
              <a:rPr lang="el-GR" dirty="0" smtClean="0">
                <a:solidFill>
                  <a:schemeClr val="tx1"/>
                </a:solidFill>
              </a:rPr>
              <a:t>«</a:t>
            </a:r>
            <a:r>
              <a:rPr lang="el-GR" dirty="0" smtClean="0">
                <a:solidFill>
                  <a:schemeClr val="tx1"/>
                </a:solidFill>
              </a:rPr>
              <a:t>Διακονία: Οι πολλές όψεις της σε όλον τον κόσμο </a:t>
            </a:r>
            <a:r>
              <a:rPr lang="el-GR" dirty="0" smtClean="0">
                <a:solidFill>
                  <a:schemeClr val="tx1"/>
                </a:solidFill>
              </a:rPr>
              <a:t>»</a:t>
            </a:r>
            <a:endParaRPr lang="el-GR" dirty="0" smtClean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 Υπεύθυνος καθηγητής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r>
              <a:rPr lang="el-GR" dirty="0" smtClean="0">
                <a:solidFill>
                  <a:schemeClr val="tx1"/>
                </a:solidFill>
              </a:rPr>
              <a:t>κ. Γιώργος Καπετανάκης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 Η</a:t>
            </a:r>
            <a:r>
              <a:rPr lang="el-GR" dirty="0" smtClean="0"/>
              <a:t> </a:t>
            </a:r>
            <a:r>
              <a:rPr lang="el-GR" b="1" dirty="0" smtClean="0"/>
              <a:t>Αποστολική Διακονία</a:t>
            </a:r>
            <a:r>
              <a:rPr lang="el-GR" dirty="0" smtClean="0"/>
              <a:t> αποτελεί τον επίσημο Εκκλησιαστικό Οργανισμό πού τελεί υπό την Ιερά Σύνοδο της Εκκλησίας της Ελλάδος.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Σύμφωνα με τον Καταστατικό Χάρτη της </a:t>
            </a:r>
            <a:r>
              <a:rPr lang="el-GR" dirty="0" err="1" smtClean="0"/>
              <a:t>Εκκκλησίας</a:t>
            </a:r>
            <a:r>
              <a:rPr lang="el-GR" dirty="0" smtClean="0"/>
              <a:t> της Ελλάδος, (Ν. 590/1977, άρθρο 40) </a:t>
            </a:r>
            <a:r>
              <a:rPr lang="el-GR" i="1" dirty="0" smtClean="0"/>
              <a:t>"η Αποστολική Διακονία της Εκκλησίας της Ελλάδος, τελούσα υπό την </a:t>
            </a:r>
            <a:r>
              <a:rPr lang="el-GR" i="1" dirty="0" err="1" smtClean="0"/>
              <a:t>εποπτείαν</a:t>
            </a:r>
            <a:r>
              <a:rPr lang="el-GR" i="1" dirty="0" smtClean="0"/>
              <a:t> και τον </a:t>
            </a:r>
            <a:r>
              <a:rPr lang="el-GR" i="1" dirty="0" err="1" smtClean="0"/>
              <a:t>έλεγχον</a:t>
            </a:r>
            <a:r>
              <a:rPr lang="el-GR" i="1" dirty="0" smtClean="0"/>
              <a:t> της Δ.Ι.Σ. μεριμνά διά τον </a:t>
            </a:r>
            <a:r>
              <a:rPr lang="el-GR" i="1" dirty="0" err="1" smtClean="0"/>
              <a:t>προγραμματισμόν</a:t>
            </a:r>
            <a:r>
              <a:rPr lang="el-GR" i="1" dirty="0" smtClean="0"/>
              <a:t>, της </a:t>
            </a:r>
            <a:r>
              <a:rPr lang="el-GR" i="1" dirty="0" err="1" smtClean="0"/>
              <a:t>διοργάνωσιν</a:t>
            </a:r>
            <a:r>
              <a:rPr lang="el-GR" i="1" dirty="0" smtClean="0"/>
              <a:t> και την </a:t>
            </a:r>
            <a:r>
              <a:rPr lang="el-GR" i="1" dirty="0" err="1" smtClean="0"/>
              <a:t>εκτέλεσιν</a:t>
            </a:r>
            <a:r>
              <a:rPr lang="el-GR" i="1" dirty="0" smtClean="0"/>
              <a:t> του καθ' όλου ιεραποστολικού και μορφωτικού έργου της Εκκλησίας"</a:t>
            </a:r>
            <a:r>
              <a:rPr lang="el-GR" dirty="0" smtClean="0"/>
              <a:t>. Ειδικότερα, σκοποί της Α.Δ. είναι:</a:t>
            </a:r>
          </a:p>
          <a:p>
            <a:r>
              <a:rPr lang="el-GR" dirty="0" smtClean="0"/>
              <a:t>1. Η μέριμνα για τον καταρτισμό και την επιμόρφωση Ιεροκηρύκων, Εξομολόγων και συνεργατών του εκκλησιαστικού έργου.</a:t>
            </a:r>
          </a:p>
          <a:p>
            <a:r>
              <a:rPr lang="el-GR" dirty="0" smtClean="0"/>
              <a:t>2. Η συστηματική μελέτη και οργάνωση γενικά του κατηχητικού έργου της Εκκλησίας, ο άρτιος καταρτισμός στελεχών και η συμπαράσταση στη σπουδάζουσα νεολαία</a:t>
            </a:r>
            <a:r>
              <a:rPr lang="el-GR" dirty="0" smtClean="0"/>
              <a:t>.</a:t>
            </a:r>
            <a:endParaRPr lang="el-G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 descr="C:\Users\kagelaris\Desktop\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9816"/>
            <a:ext cx="9144000" cy="68778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3. Η ενίσχυση με κάθε πρόσφορο μέσο του ορθόδοξου φρονήματος του ελληνικού λαού, η ενημέρωση των επισκεπτόμενων ξένων την Ελλάδα, καθώς και η συμπαράσταση στους κατά τόπους ορθόδοξους φορείς για την ανάπτυξη της ορθόδοξης ιεραποστολής.</a:t>
            </a:r>
          </a:p>
          <a:p>
            <a:r>
              <a:rPr lang="el-GR" dirty="0" smtClean="0"/>
              <a:t>4. Η φροντίδα για την μόρφωση κοινωνικών εργατών της Εκκλησίας και για την ενίσχυση του κοινωνικού της έργου.</a:t>
            </a:r>
          </a:p>
          <a:p>
            <a:r>
              <a:rPr lang="el-GR" dirty="0" smtClean="0"/>
              <a:t>5. Η μέριμνα για τις πάσης φύσεως εκδόσεις της Εκκλησίας.</a:t>
            </a:r>
          </a:p>
          <a:p>
            <a:r>
              <a:rPr lang="el-GR" dirty="0" smtClean="0"/>
              <a:t>6. Η προετοιμασία εκκλησιαστικών εκπομπών και δημοσιευμάτων για τα μέσα μαζικής ενημερώσεως, ως και η παραγωγή μορφωτικού οπτικοακουστικού υλικού.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 descr="C:\Users\kagelaris\Desktop\Αποστολική_Διακονία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71" y="-16586"/>
            <a:ext cx="9131629" cy="6874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ΠΗΓΕΣ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http://el.wikipedia.org/wiki/%CE%91%CF%80%CE%BF%CF%83%CF%84%CE%BF%CE%BB%CE%B9%CE%BA%CE%AE_%CE%94%CE%B9%CE%B1%CE%BA%CE%BF%CE%BD%CE%AF%CE%B1_%CF%84%CE%B7%CF%82_%CE%95%CE%BA%CE%BA%CE%BB%CE%B7%CF%83%CE%AF%CE%B1%CF%82_%CF%84%CE%B7%CF%82_%</a:t>
            </a:r>
            <a:r>
              <a:rPr lang="vi-VN" dirty="0" smtClean="0"/>
              <a:t>CE%95%CE%BB%CE%BB%CE%AC%CE%B4%CE%BF%CF%82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sz="5400" dirty="0" smtClean="0"/>
              <a:t/>
            </a:r>
            <a:br>
              <a:rPr lang="el-GR" sz="5400" dirty="0" smtClean="0"/>
            </a:br>
            <a:r>
              <a:rPr lang="el-GR" sz="5400" dirty="0" smtClean="0"/>
              <a:t/>
            </a:r>
            <a:br>
              <a:rPr lang="el-GR" sz="5400" dirty="0" smtClean="0"/>
            </a:br>
            <a:r>
              <a:rPr lang="el-GR" sz="5400" dirty="0" smtClean="0"/>
              <a:t/>
            </a:r>
            <a:br>
              <a:rPr lang="el-GR" sz="5400" dirty="0" smtClean="0"/>
            </a:br>
            <a:r>
              <a:rPr lang="el-GR" sz="5400" dirty="0" smtClean="0"/>
              <a:t/>
            </a:r>
            <a:br>
              <a:rPr lang="el-GR" sz="5400" dirty="0" smtClean="0"/>
            </a:br>
            <a:r>
              <a:rPr lang="el-GR" sz="5400" dirty="0" smtClean="0"/>
              <a:t/>
            </a:r>
            <a:br>
              <a:rPr lang="el-GR" sz="5400" dirty="0" smtClean="0"/>
            </a:br>
            <a:r>
              <a:rPr lang="el-GR" sz="8000" dirty="0" smtClean="0"/>
              <a:t>ΤΕΛΟΣ</a:t>
            </a:r>
            <a:endParaRPr lang="el-GR" sz="8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</TotalTime>
  <Words>151</Words>
  <Application>Microsoft Office PowerPoint</Application>
  <PresentationFormat>Προβολή στην οθόνη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Αστικό</vt:lpstr>
      <vt:lpstr>        Διακονία: Οι πολλές όψεις της σε όλον τον κόσμο        </vt:lpstr>
      <vt:lpstr>Διαφάνεια 2</vt:lpstr>
      <vt:lpstr>Διαφάνεια 3</vt:lpstr>
      <vt:lpstr>Διαφάνεια 4</vt:lpstr>
      <vt:lpstr>Διαφάνεια 5</vt:lpstr>
      <vt:lpstr>Διαφάνεια 6</vt:lpstr>
      <vt:lpstr>ΠΗΓΕΣ</vt:lpstr>
      <vt:lpstr>     ΤΕΛΟΣ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   </dc:title>
  <dc:creator>kagelaris</dc:creator>
  <cp:lastModifiedBy>kagelaris</cp:lastModifiedBy>
  <cp:revision>4</cp:revision>
  <dcterms:created xsi:type="dcterms:W3CDTF">2014-11-29T17:46:34Z</dcterms:created>
  <dcterms:modified xsi:type="dcterms:W3CDTF">2014-11-29T17:58:21Z</dcterms:modified>
</cp:coreProperties>
</file>