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2853615-BFDE-46DE-814C-47EC6EF6D371}" type="datetimeFigureOut">
              <a:rPr lang="el-GR" smtClean="0"/>
              <a:t>28/11/2014</a:t>
            </a:fld>
            <a:endParaRPr lang="el-G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DF53439-851E-44AD-84B1-B6BFC3D0C743}" type="slidenum">
              <a:rPr lang="el-GR" smtClean="0"/>
              <a:t>‹#›</a:t>
            </a:fld>
            <a:endParaRPr lang="el-G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l-G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28/11/2014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28/11/2014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28/11/2014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 name="Date Placeholder 8"/>
          <p:cNvSpPr>
            <a:spLocks noGrp="1"/>
          </p:cNvSpPr>
          <p:nvPr>
            <p:ph type="dt" sz="half" idx="10"/>
          </p:nvPr>
        </p:nvSpPr>
        <p:spPr/>
        <p:txBody>
          <a:bodyPr/>
          <a:lstStyle>
            <a:lvl1pPr>
              <a:defRPr>
                <a:solidFill>
                  <a:srgbClr val="FFFFFF"/>
                </a:solidFill>
              </a:defRPr>
            </a:lvl1pPr>
          </a:lstStyle>
          <a:p>
            <a:fld id="{F2853615-BFDE-46DE-814C-47EC6EF6D371}" type="datetimeFigureOut">
              <a:rPr lang="el-GR" smtClean="0"/>
              <a:t>28/11/2014</a:t>
            </a:fld>
            <a:endParaRPr lang="el-G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DF53439-851E-44AD-84B1-B6BFC3D0C743}" type="slidenum">
              <a:rPr lang="el-GR" smtClean="0"/>
              <a:t>‹#›</a:t>
            </a:fld>
            <a:endParaRPr lang="el-G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l-G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l-GR" smtClean="0"/>
              <a:t>Στυλ κύριου τίτλου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28/11/2014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t>28/11/2014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853615-BFDE-46DE-814C-47EC6EF6D371}" type="datetimeFigureOut">
              <a:rPr lang="el-GR" smtClean="0"/>
              <a:t>28/11/2014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
        <p:nvSpPr>
          <p:cNvPr id="6" name="Title 5"/>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2853615-BFDE-46DE-814C-47EC6EF6D371}" type="datetimeFigureOut">
              <a:rPr lang="el-GR" smtClean="0"/>
              <a:t>28/11/2014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28/11/2014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DF53439-851E-44AD-84B1-B6BFC3D0C743}" type="slidenum">
              <a:rPr lang="el-GR" smtClean="0"/>
              <a:t>‹#›</a:t>
            </a:fld>
            <a:endParaRPr lang="el-G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l-GR" smtClean="0"/>
              <a:t>Στυλ κύριου τίτλου</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28/11/2014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l-GR" smtClean="0"/>
              <a:t>Στυλ κύριου τίτλου</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2853615-BFDE-46DE-814C-47EC6EF6D371}" type="datetimeFigureOut">
              <a:rPr lang="el-GR" smtClean="0"/>
              <a:t>28/11/2014</a:t>
            </a:fld>
            <a:endParaRPr lang="el-G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l-G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l.wikipedia.org/wiki/%CE%91%CF%81%CF%87%CE%B9%CE%B5%CF%80%CE%AF%CF%83%CE%BA%CE%BF%CF%80%CE%BF%CF%82_%CE%A4%CE%B9%CF%81%CE%AC%CE%BD%CF%89%CE%BD_%CE%91%CE%BD%CE%B1%CF%83%CF%84%CE%AC%CF%83%CE%B9%CE%BF%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475656" y="2276872"/>
            <a:ext cx="5637010" cy="882119"/>
          </a:xfrm>
        </p:spPr>
        <p:txBody>
          <a:bodyPr/>
          <a:lstStyle/>
          <a:p>
            <a:pPr algn="ctr"/>
            <a:r>
              <a:rPr lang="el-GR" dirty="0" smtClean="0"/>
              <a:t>Ο Αρχιεπίσκοπος Αλβανίας Αναστάσιος</a:t>
            </a:r>
            <a:endParaRPr lang="el-GR" dirty="0"/>
          </a:p>
        </p:txBody>
      </p:sp>
      <p:sp>
        <p:nvSpPr>
          <p:cNvPr id="2" name="Τίτλος 1"/>
          <p:cNvSpPr>
            <a:spLocks noGrp="1"/>
          </p:cNvSpPr>
          <p:nvPr>
            <p:ph type="title"/>
          </p:nvPr>
        </p:nvSpPr>
        <p:spPr>
          <a:xfrm>
            <a:off x="755576" y="332656"/>
            <a:ext cx="7175351" cy="1793167"/>
          </a:xfrm>
        </p:spPr>
        <p:txBody>
          <a:bodyPr/>
          <a:lstStyle/>
          <a:p>
            <a:pPr marL="182880" indent="0" algn="ctr">
              <a:buNone/>
            </a:pPr>
            <a:r>
              <a:rPr lang="el-GR" sz="2400" dirty="0" err="1" smtClean="0"/>
              <a:t>Οικονομου</a:t>
            </a:r>
            <a:r>
              <a:rPr lang="el-GR" sz="2400" dirty="0" smtClean="0"/>
              <a:t> </a:t>
            </a:r>
            <a:r>
              <a:rPr lang="el-GR" sz="2400" dirty="0" err="1" smtClean="0"/>
              <a:t>Γιωργοσ</a:t>
            </a:r>
            <a:r>
              <a:rPr lang="el-GR" sz="2400" dirty="0" smtClean="0"/>
              <a:t/>
            </a:r>
            <a:br>
              <a:rPr lang="el-GR" sz="2400" dirty="0" smtClean="0"/>
            </a:br>
            <a:r>
              <a:rPr lang="el-GR" sz="2400" dirty="0" smtClean="0"/>
              <a:t>Γ’2 28/11/14</a:t>
            </a:r>
            <a:br>
              <a:rPr lang="el-GR" sz="2400" dirty="0" smtClean="0"/>
            </a:br>
            <a:r>
              <a:rPr lang="el-GR" sz="2400" dirty="0" smtClean="0"/>
              <a:t>Θ.Ε.</a:t>
            </a:r>
            <a:r>
              <a:rPr lang="en-US" sz="2400" dirty="0" smtClean="0"/>
              <a:t>:</a:t>
            </a:r>
            <a:r>
              <a:rPr lang="fr-FR" sz="2400" dirty="0" smtClean="0"/>
              <a:t> 1</a:t>
            </a:r>
            <a:r>
              <a:rPr lang="el-GR" sz="2400" baseline="30000" dirty="0" smtClean="0"/>
              <a:t>η</a:t>
            </a:r>
            <a:r>
              <a:rPr lang="el-GR" sz="2400" dirty="0"/>
              <a:t/>
            </a:r>
            <a:br>
              <a:rPr lang="el-GR" sz="2400" dirty="0"/>
            </a:br>
            <a:r>
              <a:rPr lang="el-GR" sz="2400" dirty="0" err="1" smtClean="0"/>
              <a:t>Θρησκευτικα</a:t>
            </a:r>
            <a:endParaRPr lang="el-GR" sz="2400" dirty="0"/>
          </a:p>
        </p:txBody>
      </p:sp>
    </p:spTree>
    <p:extLst>
      <p:ext uri="{BB962C8B-B14F-4D97-AF65-F5344CB8AC3E}">
        <p14:creationId xmlns:p14="http://schemas.microsoft.com/office/powerpoint/2010/main" val="3454638590"/>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45720" indent="0">
              <a:buNone/>
            </a:pPr>
            <a:r>
              <a:rPr lang="el-GR" dirty="0"/>
              <a:t> Ο Αρχιεπίσκοπος Τιράνων, Δυρραχίου και πάσης Αλβανίας Αναστάσιος γεννήθηκε στις 4 Νοεμβρίου 1929 στον Πειραιά. Υπήρξε προηγουμένως επίσκοπος </a:t>
            </a:r>
            <a:r>
              <a:rPr lang="el-GR" dirty="0" err="1"/>
              <a:t>Ανδρούσης</a:t>
            </a:r>
            <a:r>
              <a:rPr lang="el-GR" dirty="0"/>
              <a:t>, καθηγητής του Πανεπιστημίου Αθηνών και γενικός Διευθυντής της Αποστολικής Διακονίας της Εκκλησίας της Ελλάδος.</a:t>
            </a:r>
          </a:p>
        </p:txBody>
      </p:sp>
      <p:sp>
        <p:nvSpPr>
          <p:cNvPr id="2" name="Τίτλος 1"/>
          <p:cNvSpPr>
            <a:spLocks noGrp="1"/>
          </p:cNvSpPr>
          <p:nvPr>
            <p:ph type="title"/>
          </p:nvPr>
        </p:nvSpPr>
        <p:spPr/>
        <p:txBody>
          <a:bodyPr/>
          <a:lstStyle/>
          <a:p>
            <a:r>
              <a:rPr lang="el-GR" dirty="0" err="1" smtClean="0"/>
              <a:t>Γενικα</a:t>
            </a: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429000"/>
            <a:ext cx="2286000"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463496"/>
      </p:ext>
    </p:extLst>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412776"/>
            <a:ext cx="8407893" cy="3240361"/>
          </a:xfrm>
        </p:spPr>
        <p:txBody>
          <a:bodyPr/>
          <a:lstStyle/>
          <a:p>
            <a:pPr marL="45720" indent="0">
              <a:buNone/>
            </a:pPr>
            <a:r>
              <a:rPr lang="el-GR" dirty="0"/>
              <a:t> Μετά τα εγκύκλια μαθήματα σπούδασε στη Θεολογική Σχολή του Πανεπιστημίου Αθηνών όπου και έλαβε το πτυχίο του το 1952. Παράλληλα με τις θεολογικές του σπουδές αναμείχθηκε με οργανώσεις ορθόδοξης νεολαίας. Το 1960 χειροτονήθηκε Διάκονος και Πρεσβύτερος - Αρχιμανδρίτης το 1964. Παράλληλα ξεκίνησε ιεραποστολικές εξορμήσεις στην Αφρική και κυρίως στην Ουγκάντα. Εκεί έμαθε τις τοπικές διαλέκτους, αναγκάστηκε όμως να αποχωρήσει όταν προσβλήθηκε από μαλάρια. Στη συνέχεια έκανε μεταπτυχιακές σπουδές στις Φιλοσοφικές Σχολές του </a:t>
            </a:r>
            <a:r>
              <a:rPr lang="el-GR" dirty="0" smtClean="0"/>
              <a:t>Αμβούργου.</a:t>
            </a:r>
            <a:endParaRPr lang="el-GR" dirty="0"/>
          </a:p>
        </p:txBody>
      </p:sp>
      <p:sp>
        <p:nvSpPr>
          <p:cNvPr id="3" name="Τίτλος 2"/>
          <p:cNvSpPr>
            <a:spLocks noGrp="1"/>
          </p:cNvSpPr>
          <p:nvPr>
            <p:ph type="title"/>
          </p:nvPr>
        </p:nvSpPr>
        <p:spPr>
          <a:xfrm>
            <a:off x="381000" y="355847"/>
            <a:ext cx="8381260" cy="48817"/>
          </a:xfrm>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387552"/>
            <a:ext cx="2827015" cy="20638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1433132"/>
      </p:ext>
    </p:extLst>
  </p:cSld>
  <p:clrMapOvr>
    <a:masterClrMapping/>
  </p:clrMapOvr>
  <mc:AlternateContent xmlns:mc="http://schemas.openxmlformats.org/markup-compatibility/2006">
    <mc:Choice xmlns:p14="http://schemas.microsoft.com/office/powerpoint/2010/main" Requires="p14">
      <p:transition spd="slow" p14:dur="800">
        <p:diamond/>
      </p:transition>
    </mc:Choice>
    <mc:Fallback>
      <p:transition spd="slow">
        <p:diamon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556793"/>
            <a:ext cx="8407893" cy="2880319"/>
          </a:xfrm>
        </p:spPr>
        <p:txBody>
          <a:bodyPr/>
          <a:lstStyle/>
          <a:p>
            <a:pPr marL="45720" indent="0">
              <a:buNone/>
            </a:pPr>
            <a:r>
              <a:rPr lang="el-GR" dirty="0"/>
              <a:t> Μετά την επιστροφή του στην Αθήνα οργάνωσε και διεύθυνε το </a:t>
            </a:r>
            <a:r>
              <a:rPr lang="el-GR" dirty="0" err="1"/>
              <a:t>Διορθόδοξο</a:t>
            </a:r>
            <a:r>
              <a:rPr lang="el-GR" dirty="0"/>
              <a:t> Ιεραποστολικό Κέντρο "</a:t>
            </a:r>
            <a:r>
              <a:rPr lang="el-GR" dirty="0" err="1"/>
              <a:t>Πορευθέντες</a:t>
            </a:r>
            <a:r>
              <a:rPr lang="el-GR" dirty="0"/>
              <a:t>" καθώς επίσης και το </a:t>
            </a:r>
            <a:r>
              <a:rPr lang="el-GR" dirty="0" err="1"/>
              <a:t>Διορθόδοξο</a:t>
            </a:r>
            <a:r>
              <a:rPr lang="el-GR" dirty="0"/>
              <a:t> Κέντρο Αθηνών της Εκκλησίας της Ελλάδος (1971-1975). Η προσφορά του αναγνωρίστηκε σύντομα με τη χειροτονία του σε επίσκοπο </a:t>
            </a:r>
            <a:r>
              <a:rPr lang="el-GR" dirty="0" err="1"/>
              <a:t>Ανδρούσης</a:t>
            </a:r>
            <a:r>
              <a:rPr lang="el-GR" dirty="0"/>
              <a:t> το 1972. </a:t>
            </a:r>
            <a:r>
              <a:rPr lang="el-GR" dirty="0" smtClean="0"/>
              <a:t>Έγινε </a:t>
            </a:r>
            <a:r>
              <a:rPr lang="el-GR" dirty="0"/>
              <a:t>επίσης γενικός διευθυντής της Αποστολικής Διακονίας της Εκκλησίας της Ελλάδος. Παράλληλα ανέπτυξε και επιστημονική δραστηριότητα. Εξέδιδε το περιοδικό "</a:t>
            </a:r>
            <a:r>
              <a:rPr lang="el-GR" dirty="0" err="1"/>
              <a:t>Πορευθέντες</a:t>
            </a:r>
            <a:r>
              <a:rPr lang="el-GR" dirty="0"/>
              <a:t>" στην ελληνική και αγγλική σε όλη τη δεκαετία 1960-1970. </a:t>
            </a:r>
          </a:p>
        </p:txBody>
      </p:sp>
      <p:sp>
        <p:nvSpPr>
          <p:cNvPr id="3" name="Τίτλος 2"/>
          <p:cNvSpPr>
            <a:spLocks noGrp="1"/>
          </p:cNvSpPr>
          <p:nvPr>
            <p:ph type="title"/>
          </p:nvPr>
        </p:nvSpPr>
        <p:spPr/>
        <p:txBody>
          <a:bodyPr/>
          <a:lstStyle/>
          <a:p>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581128"/>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970001"/>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484785"/>
            <a:ext cx="8407893" cy="3168352"/>
          </a:xfrm>
        </p:spPr>
        <p:txBody>
          <a:bodyPr>
            <a:normAutofit/>
          </a:bodyPr>
          <a:lstStyle/>
          <a:p>
            <a:pPr marL="45720" indent="0">
              <a:buNone/>
            </a:pPr>
            <a:r>
              <a:rPr lang="el-GR" dirty="0" smtClean="0"/>
              <a:t> </a:t>
            </a:r>
            <a:r>
              <a:rPr lang="el-GR" dirty="0" err="1"/>
              <a:t>Aπολυτήριο</a:t>
            </a:r>
            <a:r>
              <a:rPr lang="el-GR" dirty="0"/>
              <a:t> </a:t>
            </a:r>
            <a:r>
              <a:rPr lang="el-GR" dirty="0" err="1"/>
              <a:t>Γυμνασίου,Β</a:t>
            </a:r>
            <a:r>
              <a:rPr lang="el-GR" dirty="0"/>
              <a:t>' Γυμνασίου Αρρένων Αθηνών.(1947, με άριστα 19.9/11). Πτυχίο Θεολογικής Σχολής του Πανεπιστημίου Αθηνών (1952, με άριστα 9,53). </a:t>
            </a:r>
            <a:r>
              <a:rPr lang="el-GR" dirty="0" err="1"/>
              <a:t>Mεταπτυχιακές</a:t>
            </a:r>
            <a:r>
              <a:rPr lang="el-GR" dirty="0"/>
              <a:t> σπουδές Θρησκειολογίας, </a:t>
            </a:r>
            <a:r>
              <a:rPr lang="el-GR" dirty="0" err="1"/>
              <a:t>Eθνολογίας</a:t>
            </a:r>
            <a:r>
              <a:rPr lang="el-GR" dirty="0"/>
              <a:t>, </a:t>
            </a:r>
            <a:r>
              <a:rPr lang="el-GR" dirty="0" err="1"/>
              <a:t>Iεραποστολικής</a:t>
            </a:r>
            <a:r>
              <a:rPr lang="el-GR" dirty="0"/>
              <a:t>, </a:t>
            </a:r>
            <a:r>
              <a:rPr lang="el-GR" dirty="0" err="1"/>
              <a:t>Aφρικανολογίας</a:t>
            </a:r>
            <a:r>
              <a:rPr lang="el-GR" dirty="0"/>
              <a:t> στα Πανεπιστήμια </a:t>
            </a:r>
            <a:r>
              <a:rPr lang="el-GR" dirty="0" err="1"/>
              <a:t>Aμβούργου</a:t>
            </a:r>
            <a:r>
              <a:rPr lang="el-GR" dirty="0"/>
              <a:t> και </a:t>
            </a:r>
            <a:r>
              <a:rPr lang="el-GR" dirty="0" err="1"/>
              <a:t>Mαρβούργου</a:t>
            </a:r>
            <a:r>
              <a:rPr lang="el-GR" dirty="0"/>
              <a:t> Γερμανίας</a:t>
            </a:r>
            <a:r>
              <a:rPr lang="el-GR" dirty="0" smtClean="0"/>
              <a:t>·. </a:t>
            </a:r>
            <a:r>
              <a:rPr lang="el-GR" dirty="0"/>
              <a:t>Διδάκτωρ της Θεολογικής Σχολής του Πανεπιστημίου Αθηνών (1970, ομόφωνα άριστα). Στη διάρκεια της στρατιωτικής του θητείας (1952-54) φοίτησε στις Σχολές Εφέδρων Αξιωματικών Σύρου και Διαβιβάσεων Χαϊδαρίου (και στις δύο πρώτευσε και έγινε αρχηγός Σχολής</a:t>
            </a:r>
            <a:r>
              <a:rPr lang="el-GR" dirty="0" smtClean="0"/>
              <a:t>).</a:t>
            </a:r>
            <a:endParaRPr lang="el-GR" dirty="0"/>
          </a:p>
        </p:txBody>
      </p:sp>
      <p:sp>
        <p:nvSpPr>
          <p:cNvPr id="3" name="Τίτλος 2"/>
          <p:cNvSpPr>
            <a:spLocks noGrp="1"/>
          </p:cNvSpPr>
          <p:nvPr>
            <p:ph type="title"/>
          </p:nvPr>
        </p:nvSpPr>
        <p:spPr/>
        <p:txBody>
          <a:bodyPr/>
          <a:lstStyle/>
          <a:p>
            <a:endParaRPr lang="el-G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365104"/>
            <a:ext cx="2808312" cy="2284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6537247"/>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80999" y="1412777"/>
            <a:ext cx="8407893" cy="3168352"/>
          </a:xfrm>
        </p:spPr>
        <p:txBody>
          <a:bodyPr/>
          <a:lstStyle/>
          <a:p>
            <a:pPr marL="45720" indent="0">
              <a:buNone/>
            </a:pPr>
            <a:r>
              <a:rPr lang="el-GR" dirty="0"/>
              <a:t> O </a:t>
            </a:r>
            <a:r>
              <a:rPr lang="el-GR" dirty="0" err="1"/>
              <a:t>Aρχιεπίσκοπος</a:t>
            </a:r>
            <a:r>
              <a:rPr lang="el-GR" dirty="0"/>
              <a:t> </a:t>
            </a:r>
            <a:r>
              <a:rPr lang="el-GR" dirty="0" err="1"/>
              <a:t>Aναστάσιος</a:t>
            </a:r>
            <a:r>
              <a:rPr lang="el-GR" dirty="0"/>
              <a:t> πρωτοστάτησε στη σύγχρονη αναγέννηση της </a:t>
            </a:r>
            <a:r>
              <a:rPr lang="el-GR" dirty="0" err="1"/>
              <a:t>Eξωτερικής</a:t>
            </a:r>
            <a:r>
              <a:rPr lang="el-GR" dirty="0"/>
              <a:t> </a:t>
            </a:r>
            <a:r>
              <a:rPr lang="el-GR" dirty="0" err="1"/>
              <a:t>Iεραποστολής</a:t>
            </a:r>
            <a:r>
              <a:rPr lang="el-GR" dirty="0"/>
              <a:t> της Ορθόδοξης </a:t>
            </a:r>
            <a:r>
              <a:rPr lang="el-GR" dirty="0" err="1"/>
              <a:t>Eκκλησίας</a:t>
            </a:r>
            <a:r>
              <a:rPr lang="el-GR" dirty="0"/>
              <a:t>. Στη δεκαετία 1981-1991, ως </a:t>
            </a:r>
            <a:r>
              <a:rPr lang="el-GR" dirty="0" err="1"/>
              <a:t>Tοποτηρητής</a:t>
            </a:r>
            <a:r>
              <a:rPr lang="el-GR" dirty="0"/>
              <a:t> της </a:t>
            </a:r>
            <a:r>
              <a:rPr lang="el-GR" dirty="0" err="1"/>
              <a:t>Iεράς</a:t>
            </a:r>
            <a:r>
              <a:rPr lang="el-GR" dirty="0"/>
              <a:t> </a:t>
            </a:r>
            <a:r>
              <a:rPr lang="el-GR" dirty="0" err="1"/>
              <a:t>Mητροπόλεως</a:t>
            </a:r>
            <a:r>
              <a:rPr lang="el-GR" dirty="0"/>
              <a:t> </a:t>
            </a:r>
            <a:r>
              <a:rPr lang="el-GR" dirty="0" err="1"/>
              <a:t>Eιρηνουπόλεως</a:t>
            </a:r>
            <a:r>
              <a:rPr lang="el-GR" dirty="0"/>
              <a:t> - </a:t>
            </a:r>
            <a:r>
              <a:rPr lang="el-GR" dirty="0" err="1"/>
              <a:t>Aνατολικής</a:t>
            </a:r>
            <a:r>
              <a:rPr lang="el-GR" dirty="0"/>
              <a:t> </a:t>
            </a:r>
            <a:r>
              <a:rPr lang="el-GR" dirty="0" err="1"/>
              <a:t>Aφρικής</a:t>
            </a:r>
            <a:r>
              <a:rPr lang="el-GR" dirty="0"/>
              <a:t> (</a:t>
            </a:r>
            <a:r>
              <a:rPr lang="el-GR" dirty="0" err="1"/>
              <a:t>Kένυα</a:t>
            </a:r>
            <a:r>
              <a:rPr lang="el-GR" dirty="0"/>
              <a:t>, </a:t>
            </a:r>
            <a:r>
              <a:rPr lang="el-GR" dirty="0" err="1"/>
              <a:t>Oυγκάντα</a:t>
            </a:r>
            <a:r>
              <a:rPr lang="el-GR" dirty="0"/>
              <a:t>, </a:t>
            </a:r>
            <a:r>
              <a:rPr lang="el-GR" dirty="0" err="1"/>
              <a:t>Tανζανία</a:t>
            </a:r>
            <a:r>
              <a:rPr lang="el-GR" dirty="0"/>
              <a:t>), ίδρυσε και οργάνωσε την Πατριαρχική Σχολή «</a:t>
            </a:r>
            <a:r>
              <a:rPr lang="el-GR" dirty="0" err="1"/>
              <a:t>Aρχιεπίσκοπος</a:t>
            </a:r>
            <a:r>
              <a:rPr lang="el-GR" dirty="0"/>
              <a:t> </a:t>
            </a:r>
            <a:r>
              <a:rPr lang="el-GR" dirty="0" err="1"/>
              <a:t>Kύπρου</a:t>
            </a:r>
            <a:r>
              <a:rPr lang="el-GR" dirty="0"/>
              <a:t> </a:t>
            </a:r>
            <a:r>
              <a:rPr lang="el-GR" dirty="0" err="1"/>
              <a:t>Mακάριος</a:t>
            </a:r>
            <a:r>
              <a:rPr lang="el-GR" dirty="0"/>
              <a:t>», την οποία διηύθυνε επί δεκαετία. </a:t>
            </a:r>
            <a:r>
              <a:rPr lang="el-GR" dirty="0" err="1"/>
              <a:t>Xειροτόνησε</a:t>
            </a:r>
            <a:r>
              <a:rPr lang="el-GR" dirty="0"/>
              <a:t> 62 Αφρικανούς κληρικούς και </a:t>
            </a:r>
            <a:r>
              <a:rPr lang="el-GR" dirty="0" err="1"/>
              <a:t>χειροθέτησε</a:t>
            </a:r>
            <a:r>
              <a:rPr lang="el-GR" dirty="0"/>
              <a:t> 42 αναγνώστες - κατηχητές προερχομένους από 8 αφρικανικές φυλές· συγχρόνως προώθησε τις μεταφράσεις της Θείας Λειτουργίας σε 4 αφρικανικές γλώσσες. </a:t>
            </a:r>
          </a:p>
        </p:txBody>
      </p:sp>
      <p:sp>
        <p:nvSpPr>
          <p:cNvPr id="3" name="Τίτλος 2"/>
          <p:cNvSpPr>
            <a:spLocks noGrp="1"/>
          </p:cNvSpPr>
          <p:nvPr>
            <p:ph type="title"/>
          </p:nvPr>
        </p:nvSpPr>
        <p:spPr/>
        <p:txBody>
          <a:bodyPr/>
          <a:lstStyle/>
          <a:p>
            <a:endParaRPr lang="el-G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4865780"/>
            <a:ext cx="3603873" cy="16542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0724831"/>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45720" indent="0">
              <a:buNone/>
            </a:pPr>
            <a:r>
              <a:rPr lang="el-GR" dirty="0" smtClean="0"/>
              <a:t> </a:t>
            </a:r>
            <a:r>
              <a:rPr lang="de-DE" dirty="0">
                <a:hlinkClick r:id="rId2"/>
              </a:rPr>
              <a:t>http://el.wikipedia.org/wiki/%CE%91%CF%81%CF%87%CE%B9%CE%B5%CF%80%CE%AF%CF%83%CE%BA%CE%BF%CF%80%CE%BF%CF%82_%CE%A4%CE%B9%CF%81%CE%AC%CE%BD%CF%89%CE%BD_%</a:t>
            </a:r>
            <a:r>
              <a:rPr lang="de-DE" dirty="0" smtClean="0">
                <a:hlinkClick r:id="rId2"/>
              </a:rPr>
              <a:t>CE%91%CE%BD%CE%B1%CF%83%CF%84%CE%AC%CF%83%CE%B9%CE%BF%CF%82</a:t>
            </a:r>
            <a:endParaRPr lang="el-GR" dirty="0" smtClean="0"/>
          </a:p>
          <a:p>
            <a:pPr marL="45720" indent="0">
              <a:buNone/>
            </a:pPr>
            <a:endParaRPr lang="el-GR" dirty="0"/>
          </a:p>
        </p:txBody>
      </p:sp>
      <p:sp>
        <p:nvSpPr>
          <p:cNvPr id="3" name="Τίτλος 2"/>
          <p:cNvSpPr>
            <a:spLocks noGrp="1"/>
          </p:cNvSpPr>
          <p:nvPr>
            <p:ph type="title"/>
          </p:nvPr>
        </p:nvSpPr>
        <p:spPr/>
        <p:txBody>
          <a:bodyPr/>
          <a:lstStyle/>
          <a:p>
            <a:r>
              <a:rPr lang="el-GR" dirty="0" err="1" smtClean="0"/>
              <a:t>Πηγεσ</a:t>
            </a:r>
            <a:endParaRPr lang="el-GR" dirty="0"/>
          </a:p>
        </p:txBody>
      </p:sp>
    </p:spTree>
    <p:extLst>
      <p:ext uri="{BB962C8B-B14F-4D97-AF65-F5344CB8AC3E}">
        <p14:creationId xmlns:p14="http://schemas.microsoft.com/office/powerpoint/2010/main" val="210266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λέγμα">
  <a:themeElements>
    <a:clrScheme name="Πλέγμα">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Πλέγμα">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Πλέγμα">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16</TotalTime>
  <Words>381</Words>
  <Application>Microsoft Office PowerPoint</Application>
  <PresentationFormat>Προβολή στην οθόνη (4:3)</PresentationFormat>
  <Paragraphs>10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Πλέγμα</vt:lpstr>
      <vt:lpstr>Οικονομου Γιωργοσ Γ’2 28/11/14 Θ.Ε.: 1η Θρησκευτικα</vt:lpstr>
      <vt:lpstr>Γενικα</vt:lpstr>
      <vt:lpstr>Παρουσίαση του PowerPoint</vt:lpstr>
      <vt:lpstr>Παρουσίαση του PowerPoint</vt:lpstr>
      <vt:lpstr>Παρουσίαση του PowerPoint</vt:lpstr>
      <vt:lpstr>Παρουσίαση του PowerPoint</vt:lpstr>
      <vt:lpstr>Πηγεσ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Οικονομου Γιωργοσ Γ’2 28/11/14 Θ.Ε.: 1η Θρησκευτικα</dc:title>
  <dc:creator>Rania</dc:creator>
  <cp:lastModifiedBy>Rania</cp:lastModifiedBy>
  <cp:revision>3</cp:revision>
  <dcterms:created xsi:type="dcterms:W3CDTF">2014-11-28T18:23:35Z</dcterms:created>
  <dcterms:modified xsi:type="dcterms:W3CDTF">2014-11-28T18:50:36Z</dcterms:modified>
</cp:coreProperties>
</file>