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l-GR" smtClean="0"/>
              <a:t>Στυλ κύριου τίτλου</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bwMode="white"/>
        <p:txBody>
          <a:bodyPr/>
          <a:lstStyle/>
          <a:p>
            <a:fld id="{CA9A821F-E3B7-4CD6-A112-F685B2AAC145}" type="datetimeFigureOut">
              <a:rPr lang="el-GR" smtClean="0"/>
              <a:t>14/10/2014</a:t>
            </a:fld>
            <a:endParaRPr lang="el-GR"/>
          </a:p>
        </p:txBody>
      </p:sp>
      <p:sp>
        <p:nvSpPr>
          <p:cNvPr id="5" name="Footer Placeholder 4"/>
          <p:cNvSpPr>
            <a:spLocks noGrp="1"/>
          </p:cNvSpPr>
          <p:nvPr>
            <p:ph type="ftr" sz="quarter" idx="11"/>
          </p:nvPr>
        </p:nvSpPr>
        <p:spPr bwMode="white"/>
        <p:txBody>
          <a:bodyPr/>
          <a:lstStyle/>
          <a:p>
            <a:endParaRPr lang="el-GR"/>
          </a:p>
        </p:txBody>
      </p:sp>
      <p:sp>
        <p:nvSpPr>
          <p:cNvPr id="6" name="Slide Number Placeholder 5"/>
          <p:cNvSpPr>
            <a:spLocks noGrp="1"/>
          </p:cNvSpPr>
          <p:nvPr>
            <p:ph type="sldNum" sz="quarter" idx="12"/>
          </p:nvPr>
        </p:nvSpPr>
        <p:spPr/>
        <p:txBody>
          <a:bodyPr/>
          <a:lstStyle/>
          <a:p>
            <a:fld id="{E61852A2-18D5-4373-BB41-A1BA4ED34D9B}"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CA9A821F-E3B7-4CD6-A112-F685B2AAC145}" type="datetimeFigureOut">
              <a:rPr lang="el-GR" smtClean="0"/>
              <a:t>14/10/2014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1852A2-18D5-4373-BB41-A1BA4ED34D9B}"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A9A821F-E3B7-4CD6-A112-F685B2AAC145}" type="datetimeFigureOut">
              <a:rPr lang="el-GR" smtClean="0"/>
              <a:t>14/10/2014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1852A2-18D5-4373-BB41-A1BA4ED34D9B}"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A9A821F-E3B7-4CD6-A112-F685B2AAC145}" type="datetimeFigureOut">
              <a:rPr lang="el-GR" smtClean="0"/>
              <a:t>14/10/2014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1852A2-18D5-4373-BB41-A1BA4ED34D9B}" type="slidenum">
              <a:rPr lang="el-GR" smtClean="0"/>
              <a:t>‹#›</a:t>
            </a:fld>
            <a:endParaRPr lang="el-G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9A821F-E3B7-4CD6-A112-F685B2AAC145}" type="datetimeFigureOut">
              <a:rPr lang="el-GR" smtClean="0"/>
              <a:t>14/10/2014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1852A2-18D5-4373-BB41-A1BA4ED34D9B}" type="slidenum">
              <a:rPr lang="el-GR" smtClean="0"/>
              <a:t>‹#›</a:t>
            </a:fld>
            <a:endParaRPr lang="el-G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CA9A821F-E3B7-4CD6-A112-F685B2AAC145}" type="datetimeFigureOut">
              <a:rPr lang="el-GR" smtClean="0"/>
              <a:t>14/10/2014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1852A2-18D5-4373-BB41-A1BA4ED34D9B}" type="slidenum">
              <a:rPr lang="el-GR" smtClean="0"/>
              <a:t>‹#›</a:t>
            </a:fld>
            <a:endParaRPr lang="el-GR"/>
          </a:p>
        </p:txBody>
      </p:sp>
      <p:sp>
        <p:nvSpPr>
          <p:cNvPr id="12" name="Content Placeholder 11"/>
          <p:cNvSpPr>
            <a:spLocks noGrp="1"/>
          </p:cNvSpPr>
          <p:nvPr>
            <p:ph sz="quarter" idx="14"/>
          </p:nvPr>
        </p:nvSpPr>
        <p:spPr>
          <a:xfrm>
            <a:off x="4648200" y="2438400"/>
            <a:ext cx="3124200" cy="3124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CA9A821F-E3B7-4CD6-A112-F685B2AAC145}" type="datetimeFigureOut">
              <a:rPr lang="el-GR" smtClean="0"/>
              <a:t>14/10/2014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61852A2-18D5-4373-BB41-A1BA4ED34D9B}"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CA9A821F-E3B7-4CD6-A112-F685B2AAC145}" type="datetimeFigureOut">
              <a:rPr lang="el-GR" smtClean="0"/>
              <a:t>14/10/2014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61852A2-18D5-4373-BB41-A1BA4ED34D9B}" type="slidenum">
              <a:rPr lang="el-GR" smtClean="0"/>
              <a:t>‹#›</a:t>
            </a:fld>
            <a:endParaRPr lang="el-G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A9A821F-E3B7-4CD6-A112-F685B2AAC145}" type="datetimeFigureOut">
              <a:rPr lang="el-GR" smtClean="0"/>
              <a:t>14/10/2014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1852A2-18D5-4373-BB41-A1BA4ED34D9B}"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l-GR" smtClean="0"/>
              <a:t>Στυλ κύριου τίτλου</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A9A821F-E3B7-4CD6-A112-F685B2AAC145}" type="datetimeFigureOut">
              <a:rPr lang="el-GR" smtClean="0"/>
              <a:t>14/10/2014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1852A2-18D5-4373-BB41-A1BA4ED34D9B}" type="slidenum">
              <a:rPr lang="el-GR" smtClean="0"/>
              <a:t>‹#›</a:t>
            </a:fld>
            <a:endParaRPr lang="el-GR"/>
          </a:p>
        </p:txBody>
      </p:sp>
      <p:sp>
        <p:nvSpPr>
          <p:cNvPr id="9" name="Content Placeholder 8"/>
          <p:cNvSpPr>
            <a:spLocks noGrp="1"/>
          </p:cNvSpPr>
          <p:nvPr>
            <p:ph sz="quarter" idx="13"/>
          </p:nvPr>
        </p:nvSpPr>
        <p:spPr>
          <a:xfrm>
            <a:off x="1371600" y="1676400"/>
            <a:ext cx="3276600" cy="3505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l-GR" smtClean="0"/>
              <a:t>Στυλ κύριου τίτλου</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A9A821F-E3B7-4CD6-A112-F685B2AAC145}" type="datetimeFigureOut">
              <a:rPr lang="el-GR" smtClean="0"/>
              <a:t>14/10/2014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1852A2-18D5-4373-BB41-A1BA4ED34D9B}"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A9A821F-E3B7-4CD6-A112-F685B2AAC145}" type="datetimeFigureOut">
              <a:rPr lang="el-GR" smtClean="0"/>
              <a:t>14/10/2014</a:t>
            </a:fld>
            <a:endParaRPr lang="el-G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l-G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61852A2-18D5-4373-BB41-A1BA4ED34D9B}"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l.wikipedia.org/wiki/%CE%91%CE%B3%CE%B3%CE%BB%CE%B9%CE%BA%CE%B1%CE%BD%CE%B9%CE%BA%CE%AE_%CE%95%CE%BA%CE%BA%CE%BB%CE%B7%CF%83%CE%AF%CE%B1" TargetMode="External"/><Relationship Id="rId2" Type="http://schemas.openxmlformats.org/officeDocument/2006/relationships/hyperlink" Target="http://www.egolpion.com/aglikans.el.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03648" y="1124744"/>
            <a:ext cx="6400800" cy="2016224"/>
          </a:xfrm>
        </p:spPr>
        <p:txBody>
          <a:bodyPr>
            <a:normAutofit fontScale="90000"/>
          </a:bodyPr>
          <a:lstStyle/>
          <a:p>
            <a:r>
              <a:rPr lang="el-GR" sz="2800" dirty="0" err="1" smtClean="0"/>
              <a:t>Οικονομου</a:t>
            </a:r>
            <a:r>
              <a:rPr lang="el-GR" sz="2800" dirty="0" smtClean="0"/>
              <a:t> </a:t>
            </a:r>
            <a:r>
              <a:rPr lang="el-GR" sz="2800" dirty="0" err="1" smtClean="0"/>
              <a:t>Γιωργοσ</a:t>
            </a:r>
            <a:r>
              <a:rPr lang="el-GR" sz="2800" dirty="0" smtClean="0"/>
              <a:t/>
            </a:r>
            <a:br>
              <a:rPr lang="el-GR" sz="2800" dirty="0" smtClean="0"/>
            </a:br>
            <a:r>
              <a:rPr lang="el-GR" sz="2800" dirty="0" smtClean="0"/>
              <a:t>Γ’2 15/10/14</a:t>
            </a:r>
            <a:br>
              <a:rPr lang="el-GR" sz="2800" dirty="0" smtClean="0"/>
            </a:br>
            <a:r>
              <a:rPr lang="el-GR" sz="2800" dirty="0" err="1" smtClean="0"/>
              <a:t>Θρησκευτικα</a:t>
            </a:r>
            <a:r>
              <a:rPr lang="el-GR" sz="2800" dirty="0" smtClean="0"/>
              <a:t/>
            </a:r>
            <a:br>
              <a:rPr lang="el-GR" sz="2800" dirty="0" smtClean="0"/>
            </a:br>
            <a:r>
              <a:rPr lang="el-GR" sz="2800" dirty="0" err="1" smtClean="0"/>
              <a:t>Γ.καπετανακησ</a:t>
            </a:r>
            <a:r>
              <a:rPr lang="el-GR" sz="2800" dirty="0" smtClean="0"/>
              <a:t/>
            </a:r>
            <a:br>
              <a:rPr lang="el-GR" sz="2800" dirty="0" smtClean="0"/>
            </a:br>
            <a:endParaRPr lang="el-GR" sz="2800" dirty="0"/>
          </a:p>
        </p:txBody>
      </p:sp>
      <p:sp>
        <p:nvSpPr>
          <p:cNvPr id="3" name="Υπότιτλος 2"/>
          <p:cNvSpPr>
            <a:spLocks noGrp="1"/>
          </p:cNvSpPr>
          <p:nvPr>
            <p:ph type="subTitle" idx="1"/>
          </p:nvPr>
        </p:nvSpPr>
        <p:spPr/>
        <p:txBody>
          <a:bodyPr/>
          <a:lstStyle/>
          <a:p>
            <a:r>
              <a:rPr lang="el-GR" dirty="0" smtClean="0"/>
              <a:t>Αγγλικανική Εκκλησία</a:t>
            </a:r>
            <a:endParaRPr lang="el-GR" dirty="0"/>
          </a:p>
        </p:txBody>
      </p:sp>
    </p:spTree>
    <p:extLst>
      <p:ext uri="{BB962C8B-B14F-4D97-AF65-F5344CB8AC3E}">
        <p14:creationId xmlns:p14="http://schemas.microsoft.com/office/powerpoint/2010/main" val="95868201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Ορισμοσ</a:t>
            </a:r>
            <a:endParaRPr lang="el-GR" dirty="0"/>
          </a:p>
        </p:txBody>
      </p:sp>
      <p:sp>
        <p:nvSpPr>
          <p:cNvPr id="3" name="Θέση περιεχομένου 2"/>
          <p:cNvSpPr>
            <a:spLocks noGrp="1"/>
          </p:cNvSpPr>
          <p:nvPr>
            <p:ph idx="1"/>
          </p:nvPr>
        </p:nvSpPr>
        <p:spPr/>
        <p:txBody>
          <a:bodyPr>
            <a:normAutofit fontScale="92500"/>
          </a:bodyPr>
          <a:lstStyle/>
          <a:p>
            <a:pPr indent="0">
              <a:buNone/>
            </a:pPr>
            <a:r>
              <a:rPr lang="el-GR" dirty="0"/>
              <a:t> Η Αγγλικανική Εκκλησία αποκαλείται το σύνολο των αυτόνομων χριστιανικών εκκλησιών οι οποίες ακολουθούν την τελετουργική παράδοση της Εκκλησίας της Αγγλίας και βρίσκονται σε πλήρη κοινωνία μαζί της, μέσω της Αγγλικανικής Κοινωνίας. Μετά τους Ρωμαιοκαθολικούς και τους Ορθόδοξους, οι Αγγλικανοί είναι η τρίτη σε μέγεθος χριστιανική εκκλησία . Πνευματικός ηγέτης της Αγγλικανικής Εκκλησίας είναι ο Αρχιεπίσκοπος του </a:t>
            </a:r>
            <a:r>
              <a:rPr lang="el-GR" dirty="0" err="1"/>
              <a:t>Καντέρμπουρυ</a:t>
            </a:r>
            <a:r>
              <a:rPr lang="el-GR" dirty="0"/>
              <a:t>.</a:t>
            </a:r>
          </a:p>
        </p:txBody>
      </p:sp>
    </p:spTree>
    <p:extLst>
      <p:ext uri="{BB962C8B-B14F-4D97-AF65-F5344CB8AC3E}">
        <p14:creationId xmlns:p14="http://schemas.microsoft.com/office/powerpoint/2010/main" val="1751904458"/>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371600" y="2438400"/>
            <a:ext cx="6400800" cy="3366864"/>
          </a:xfrm>
        </p:spPr>
        <p:txBody>
          <a:bodyPr/>
          <a:lstStyle/>
          <a:p>
            <a:pPr indent="0">
              <a:buNone/>
            </a:pPr>
            <a:endParaRPr lang="el-GR" dirty="0" smtClean="0"/>
          </a:p>
          <a:p>
            <a:pPr indent="0">
              <a:buNone/>
            </a:pPr>
            <a:endParaRPr lang="el-GR" dirty="0"/>
          </a:p>
          <a:p>
            <a:pPr indent="0">
              <a:buNone/>
            </a:pPr>
            <a:endParaRPr lang="el-GR" dirty="0" smtClean="0"/>
          </a:p>
          <a:p>
            <a:pPr indent="0">
              <a:buNone/>
            </a:pPr>
            <a:endParaRPr lang="el-GR" dirty="0"/>
          </a:p>
          <a:p>
            <a:pPr indent="0">
              <a:buNone/>
            </a:pPr>
            <a:r>
              <a:rPr lang="el-GR" dirty="0" smtClean="0"/>
              <a:t> Δεξιά, η αγγλικανική εκκλησία</a:t>
            </a:r>
          </a:p>
          <a:p>
            <a:pPr indent="0">
              <a:buNone/>
            </a:pPr>
            <a:r>
              <a:rPr lang="el-GR" dirty="0" smtClean="0"/>
              <a:t>Του Αγίου Παύλου. Πάνω η </a:t>
            </a:r>
            <a:r>
              <a:rPr lang="el-GR" dirty="0" err="1" smtClean="0"/>
              <a:t>αγ</a:t>
            </a:r>
            <a:r>
              <a:rPr lang="el-GR" dirty="0" smtClean="0"/>
              <a:t>-</a:t>
            </a:r>
          </a:p>
          <a:p>
            <a:pPr indent="0">
              <a:buNone/>
            </a:pPr>
            <a:r>
              <a:rPr lang="el-GR" dirty="0" smtClean="0"/>
              <a:t>λικανική κοινωνία.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427" y="1484784"/>
            <a:ext cx="2827951"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636912"/>
            <a:ext cx="310665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375847"/>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371600" y="2204864"/>
            <a:ext cx="6400800" cy="3528392"/>
          </a:xfrm>
        </p:spPr>
        <p:txBody>
          <a:bodyPr>
            <a:normAutofit fontScale="92500"/>
          </a:bodyPr>
          <a:lstStyle/>
          <a:p>
            <a:pPr indent="0">
              <a:buNone/>
            </a:pPr>
            <a:r>
              <a:rPr lang="el-GR" dirty="0"/>
              <a:t> Η Αγγλικανική Εκκλησία θεωρεί τον εαυτό της κομμάτι της μίας, αγίας, καθολικής και αποστολικής εκκλησίας και ότι είναι ταυτόχρονα καθολική και </a:t>
            </a:r>
            <a:r>
              <a:rPr lang="el-GR" dirty="0" smtClean="0"/>
              <a:t>μεταρρυθμισμένη</a:t>
            </a:r>
            <a:r>
              <a:rPr lang="el-GR" dirty="0"/>
              <a:t>. Για μερικούς Αγγλικανούς εκπροσωπεί μια μορφή ρωμαιοκαθολικισμού χωρίς τον Πάπα, για άλλους μια μορφή Προτεσταντισμού, και για άλλους έναν συνδυασμό των δύο. Η Αγγλικανική Εκκλησία βρίσκεται σε πλήρη κοινωνία με τις λουθηρανικές εκκλησίες της Σκανδιναβίας και της Βόρειας Αμερικής, και με τους </a:t>
            </a:r>
            <a:r>
              <a:rPr lang="el-GR" dirty="0" err="1" smtClean="0"/>
              <a:t>Παλαιοκαθολικούς</a:t>
            </a:r>
            <a:r>
              <a:rPr lang="el-GR" dirty="0" smtClean="0"/>
              <a:t>.</a:t>
            </a:r>
            <a:endParaRPr lang="el-GR" dirty="0"/>
          </a:p>
        </p:txBody>
      </p:sp>
    </p:spTree>
    <p:extLst>
      <p:ext uri="{BB962C8B-B14F-4D97-AF65-F5344CB8AC3E}">
        <p14:creationId xmlns:p14="http://schemas.microsoft.com/office/powerpoint/2010/main" val="2677048573"/>
      </p:ext>
    </p:extLst>
  </p:cSld>
  <p:clrMapOvr>
    <a:masterClrMapping/>
  </p:clrMapOvr>
  <mc:AlternateContent xmlns:mc="http://schemas.openxmlformats.org/markup-compatibility/2006">
    <mc:Choice xmlns:p14="http://schemas.microsoft.com/office/powerpoint/2010/main" Requires="p14">
      <p:transition spd="slow" p14:dur="900">
        <p14:warp/>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Ιστορι</a:t>
            </a:r>
            <a:r>
              <a:rPr lang="el-GR" dirty="0" err="1"/>
              <a:t>α</a:t>
            </a:r>
            <a:endParaRPr lang="el-GR" dirty="0"/>
          </a:p>
        </p:txBody>
      </p:sp>
      <p:sp>
        <p:nvSpPr>
          <p:cNvPr id="3" name="Θέση περιεχομένου 2"/>
          <p:cNvSpPr>
            <a:spLocks noGrp="1"/>
          </p:cNvSpPr>
          <p:nvPr>
            <p:ph idx="1"/>
          </p:nvPr>
        </p:nvSpPr>
        <p:spPr/>
        <p:txBody>
          <a:bodyPr>
            <a:normAutofit fontScale="85000" lnSpcReduction="10000"/>
          </a:bodyPr>
          <a:lstStyle/>
          <a:p>
            <a:pPr indent="0">
              <a:buNone/>
            </a:pPr>
            <a:r>
              <a:rPr lang="el-GR" dirty="0"/>
              <a:t> Η Αγγλικανική Εκκλησία αποσχίσθηκε από την Ρώμη υπό του βασιλέως Ερρίκου Η' (1547). Αφορμή ήταν η άρνηση του πάπα να δώσει τη συγκατάθεσή του για το διαζύγιο του Ερρίκου από την Κατερίνα της Αραγονίας, προκειμένου να νυμφευθεί και </a:t>
            </a:r>
            <a:r>
              <a:rPr lang="el-GR" dirty="0" smtClean="0"/>
              <a:t>πάλι. Ο </a:t>
            </a:r>
            <a:r>
              <a:rPr lang="el-GR" dirty="0"/>
              <a:t>Ερρίκος ανακήρυξε τον εαυτό του κεφαλή της Εκκλησίας της Αγγλίας, αντικατέστησε δηλα­δή τον πάπα με τον εαυτό του και εξέλεξε αρχιε­πίσκοπο </a:t>
            </a:r>
            <a:r>
              <a:rPr lang="el-GR" dirty="0" err="1"/>
              <a:t>Καντερβουρίας</a:t>
            </a:r>
            <a:r>
              <a:rPr lang="el-GR" dirty="0"/>
              <a:t> τον </a:t>
            </a:r>
            <a:r>
              <a:rPr lang="el-GR" dirty="0" err="1"/>
              <a:t>Thomas</a:t>
            </a:r>
            <a:r>
              <a:rPr lang="el-GR" dirty="0"/>
              <a:t> </a:t>
            </a:r>
            <a:r>
              <a:rPr lang="el-GR" dirty="0" err="1"/>
              <a:t>Crammer</a:t>
            </a:r>
            <a:r>
              <a:rPr lang="el-GR" dirty="0"/>
              <a:t> (1489-1556), φίλο της γερμανικής μεταρρύθμι­σης. </a:t>
            </a:r>
            <a:r>
              <a:rPr lang="el-GR" dirty="0" smtClean="0"/>
              <a:t>Όμως, όσο ζούσε ο </a:t>
            </a:r>
            <a:r>
              <a:rPr lang="el-GR" dirty="0"/>
              <a:t>Ερρίκος, δεν εισήχ­θησαν μεταρρυθμίσεις στη διδασκαλία και στη θεία λατρεία.</a:t>
            </a:r>
          </a:p>
          <a:p>
            <a:pPr indent="0">
              <a:buNone/>
            </a:pPr>
            <a:endParaRPr lang="el-GR" dirty="0"/>
          </a:p>
          <a:p>
            <a:pPr indent="0">
              <a:buNone/>
            </a:pPr>
            <a:endParaRPr lang="el-GR" dirty="0"/>
          </a:p>
          <a:p>
            <a:pPr indent="0">
              <a:buNone/>
            </a:pPr>
            <a:endParaRPr lang="el-GR" dirty="0"/>
          </a:p>
          <a:p>
            <a:pPr indent="0">
              <a:buNone/>
            </a:pPr>
            <a:endParaRPr lang="el-GR" dirty="0"/>
          </a:p>
        </p:txBody>
      </p:sp>
    </p:spTree>
    <p:extLst>
      <p:ext uri="{BB962C8B-B14F-4D97-AF65-F5344CB8AC3E}">
        <p14:creationId xmlns:p14="http://schemas.microsoft.com/office/powerpoint/2010/main" val="2469312835"/>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47500" lnSpcReduction="20000"/>
          </a:bodyPr>
          <a:lstStyle/>
          <a:p>
            <a:pPr indent="0">
              <a:buNone/>
            </a:pPr>
            <a:r>
              <a:rPr lang="el-GR" sz="2500" dirty="0"/>
              <a:t> Μετά το θάνατο του Ερρίκου (1547), ο </a:t>
            </a:r>
            <a:r>
              <a:rPr lang="el-GR" sz="2500" dirty="0" err="1"/>
              <a:t>Cram­mer</a:t>
            </a:r>
            <a:r>
              <a:rPr lang="el-GR" sz="2500" dirty="0"/>
              <a:t> κατήργησε την αγαμία του κλήρου και τις εικόνες και επέτρεψε τη θεία κοινωνία του τιμίου αίματος και στους λαϊκούς. Με την αναθεώρηση του ευχολογίου (</a:t>
            </a:r>
            <a:r>
              <a:rPr lang="el-GR" sz="2500" dirty="0" err="1"/>
              <a:t>Common</a:t>
            </a:r>
            <a:r>
              <a:rPr lang="el-GR" sz="2500" dirty="0"/>
              <a:t> </a:t>
            </a:r>
            <a:r>
              <a:rPr lang="el-GR" sz="2500" dirty="0" err="1"/>
              <a:t>Prayer</a:t>
            </a:r>
            <a:r>
              <a:rPr lang="el-GR" sz="2500" dirty="0"/>
              <a:t> </a:t>
            </a:r>
            <a:r>
              <a:rPr lang="el-GR" sz="2500" dirty="0" err="1"/>
              <a:t>Book</a:t>
            </a:r>
            <a:r>
              <a:rPr lang="el-GR" sz="2500" dirty="0"/>
              <a:t>) που έγινε κατά τα έτη 1549 και 1552, οι </a:t>
            </a:r>
            <a:r>
              <a:rPr lang="el-GR" sz="2500" dirty="0" err="1"/>
              <a:t>καλβινικές</a:t>
            </a:r>
            <a:r>
              <a:rPr lang="el-GR" sz="2500" dirty="0"/>
              <a:t> ιδέες μπήκαν στη θεία λατρεία της Εκκλησίας της Αγγλίας. Το ίδιο έτος (1552) ο </a:t>
            </a:r>
            <a:r>
              <a:rPr lang="el-GR" sz="2500" dirty="0" err="1"/>
              <a:t>Crammer</a:t>
            </a:r>
            <a:r>
              <a:rPr lang="el-GR" sz="2500" dirty="0"/>
              <a:t> συνέτα­ξε ομολογία πίστης με 42 άρθρα, με τα οποία συμπλήρωσε τη </a:t>
            </a:r>
            <a:r>
              <a:rPr lang="el-GR" sz="2500" dirty="0" smtClean="0"/>
              <a:t>μεταρρύθμιση. Το </a:t>
            </a:r>
            <a:r>
              <a:rPr lang="el-GR" sz="2500" dirty="0"/>
              <a:t>έργο αυτό ολοκληρώθηκε κατά την διάρκεια της διακυβέρνησης της χώρας από την Ελισάβετ (1558-1603). Το κοινοβούλιο ανέλαβε την ευθύνη της μεταρρύθμισης· ορίσθηκε ο βασιλέας ανώτατη αρχή της Εκκλησίας, τα άρθρα πίστης περιορί­στηκαν σε 39 (1571). Η Αγγλικανική Εκκλησία έλαβε τη μορφή που διατηρεί μέχρι σήμερα. Ο </a:t>
            </a:r>
            <a:r>
              <a:rPr lang="el-GR" sz="2500" dirty="0" err="1"/>
              <a:t>Matthew</a:t>
            </a:r>
            <a:r>
              <a:rPr lang="el-GR" sz="2500" dirty="0"/>
              <a:t> </a:t>
            </a:r>
            <a:r>
              <a:rPr lang="el-GR" sz="2500" dirty="0" err="1"/>
              <a:t>Parker</a:t>
            </a:r>
            <a:r>
              <a:rPr lang="el-GR" sz="2500" dirty="0"/>
              <a:t> (1504-1575), που εξελέγη αρχιεπί­σκοπος </a:t>
            </a:r>
            <a:r>
              <a:rPr lang="el-GR" sz="2500" dirty="0" err="1"/>
              <a:t>Καντερβουρίας</a:t>
            </a:r>
            <a:r>
              <a:rPr lang="el-GR" sz="2500" dirty="0"/>
              <a:t>, χειροτόνησε 9 επισκό­πους (1559), από τους οποίους προέρχεται η ση­μερινή αγγλικανική </a:t>
            </a:r>
            <a:r>
              <a:rPr lang="el-GR" sz="2500" dirty="0" err="1"/>
              <a:t>ίεραρχία</a:t>
            </a:r>
            <a:r>
              <a:rPr lang="el-GR" sz="2500" dirty="0"/>
              <a:t>.</a:t>
            </a:r>
          </a:p>
          <a:p>
            <a:pPr indent="0">
              <a:buNone/>
            </a:pPr>
            <a:endParaRPr lang="el-GR" dirty="0"/>
          </a:p>
          <a:p>
            <a:pPr indent="0">
              <a:buNone/>
            </a:pPr>
            <a:endParaRPr lang="el-GR" dirty="0"/>
          </a:p>
          <a:p>
            <a:pPr indent="0">
              <a:buNone/>
            </a:pPr>
            <a:endParaRPr lang="el-GR" dirty="0"/>
          </a:p>
        </p:txBody>
      </p:sp>
    </p:spTree>
    <p:extLst>
      <p:ext uri="{BB962C8B-B14F-4D97-AF65-F5344CB8AC3E}">
        <p14:creationId xmlns:p14="http://schemas.microsoft.com/office/powerpoint/2010/main" val="1191170172"/>
      </p:ext>
    </p:extLst>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7500" lnSpcReduction="20000"/>
          </a:bodyPr>
          <a:lstStyle/>
          <a:p>
            <a:pPr indent="0">
              <a:buNone/>
            </a:pPr>
            <a:r>
              <a:rPr lang="el-GR" dirty="0"/>
              <a:t> Στους κόλπους της Αγγλικανικής Εκκλησίας παρουσιάσθηκαν διάφορες τάσεις· ανάλογα με το που έκλινε η ανακτορική υποστήριξη. Τελικά η Αγγλικανική Εκκλησία οργανώθηκε με βάση το επισκοπικό </a:t>
            </a:r>
            <a:r>
              <a:rPr lang="el-GR" dirty="0" smtClean="0"/>
              <a:t>αξίωμα. Όμως </a:t>
            </a:r>
            <a:r>
              <a:rPr lang="el-GR" dirty="0"/>
              <a:t>υπάρχουν τρεις κυ­ρίως τάσεις: Η λεγόμενη «Υψηλή Εκκλησία» (</a:t>
            </a:r>
            <a:r>
              <a:rPr lang="el-GR" dirty="0" err="1"/>
              <a:t>High</a:t>
            </a:r>
            <a:r>
              <a:rPr lang="el-GR" dirty="0"/>
              <a:t> </a:t>
            </a:r>
            <a:r>
              <a:rPr lang="el-GR" dirty="0" err="1"/>
              <a:t>Church</a:t>
            </a:r>
            <a:r>
              <a:rPr lang="el-GR" dirty="0"/>
              <a:t>), η οποία τάσσεται υπέρ της αρχαίας εκκλησιαστικής παράδοσης, η ονομαζόμενη «Ταπεινή Εκκλησία» (</a:t>
            </a:r>
            <a:r>
              <a:rPr lang="el-GR" dirty="0" err="1"/>
              <a:t>Low</a:t>
            </a:r>
            <a:r>
              <a:rPr lang="el-GR" dirty="0"/>
              <a:t> </a:t>
            </a:r>
            <a:r>
              <a:rPr lang="el-GR" dirty="0" err="1"/>
              <a:t>Church</a:t>
            </a:r>
            <a:r>
              <a:rPr lang="el-GR" dirty="0"/>
              <a:t>), η οποία εκ­δηλώνει </a:t>
            </a:r>
            <a:r>
              <a:rPr lang="el-GR" dirty="0" err="1"/>
              <a:t>καλβινιστικές</a:t>
            </a:r>
            <a:r>
              <a:rPr lang="el-GR" dirty="0"/>
              <a:t> τάσεις και απορρίπτει το τυπικό της «Υψηλής Εκκλησίας». Μία τρίτη τάση έλαβε το όνομα «Ευρεία Εκκλησία» (</a:t>
            </a:r>
            <a:r>
              <a:rPr lang="el-GR" dirty="0" err="1"/>
              <a:t>Broad</a:t>
            </a:r>
            <a:r>
              <a:rPr lang="el-GR" dirty="0"/>
              <a:t> </a:t>
            </a:r>
            <a:r>
              <a:rPr lang="el-GR" dirty="0" err="1"/>
              <a:t>Church</a:t>
            </a:r>
            <a:r>
              <a:rPr lang="el-GR" dirty="0"/>
              <a:t>). Είναι η φιλελεύθερη τάση, που απορρί­πτει τα συντηρητικά στοιχεία και τάσσεται υπέρ της κριτικής της Βίβλου.</a:t>
            </a:r>
          </a:p>
          <a:p>
            <a:pPr indent="0">
              <a:buNone/>
            </a:pPr>
            <a:endParaRPr lang="el-GR" dirty="0"/>
          </a:p>
          <a:p>
            <a:pPr indent="0">
              <a:buNone/>
            </a:pPr>
            <a:endParaRPr lang="el-GR" dirty="0"/>
          </a:p>
          <a:p>
            <a:pPr indent="0">
              <a:buNone/>
            </a:pPr>
            <a:endParaRPr lang="el-GR" dirty="0"/>
          </a:p>
        </p:txBody>
      </p:sp>
    </p:spTree>
    <p:extLst>
      <p:ext uri="{BB962C8B-B14F-4D97-AF65-F5344CB8AC3E}">
        <p14:creationId xmlns:p14="http://schemas.microsoft.com/office/powerpoint/2010/main" val="54572787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10000"/>
          </a:bodyPr>
          <a:lstStyle/>
          <a:p>
            <a:pPr indent="0">
              <a:buNone/>
            </a:pPr>
            <a:r>
              <a:rPr lang="el-GR" dirty="0"/>
              <a:t> Με αφετηρία την </a:t>
            </a:r>
            <a:r>
              <a:rPr lang="el-GR" dirty="0" err="1"/>
              <a:t>Church</a:t>
            </a:r>
            <a:r>
              <a:rPr lang="el-GR" dirty="0"/>
              <a:t> </a:t>
            </a:r>
            <a:r>
              <a:rPr lang="el-GR" dirty="0" err="1"/>
              <a:t>of</a:t>
            </a:r>
            <a:r>
              <a:rPr lang="el-GR" dirty="0"/>
              <a:t> </a:t>
            </a:r>
            <a:r>
              <a:rPr lang="el-GR" dirty="0" err="1"/>
              <a:t>England</a:t>
            </a:r>
            <a:r>
              <a:rPr lang="el-GR" dirty="0"/>
              <a:t> σχηματίσθη­καν διάφορες Εκκλησίες σε διάφορα σημεία της γης. Στην Αμερική σχηματίσθηκε κατά τον ΙΖ' αιώνα η </a:t>
            </a:r>
            <a:r>
              <a:rPr lang="el-GR" dirty="0" err="1"/>
              <a:t>Protestant</a:t>
            </a:r>
            <a:r>
              <a:rPr lang="el-GR" dirty="0"/>
              <a:t> </a:t>
            </a:r>
            <a:r>
              <a:rPr lang="el-GR" dirty="0" err="1"/>
              <a:t>Episcopal</a:t>
            </a:r>
            <a:r>
              <a:rPr lang="el-GR" dirty="0"/>
              <a:t> </a:t>
            </a:r>
            <a:r>
              <a:rPr lang="el-GR" dirty="0" err="1"/>
              <a:t>Church</a:t>
            </a:r>
            <a:r>
              <a:rPr lang="el-GR" dirty="0"/>
              <a:t>. Οι Εκκλησίες αυτές είναι αυτόνομες. Όμως μαζί με τη μητέρα Εκκλησία σχηματίζουν μία ενότητα, που εκφρά­ζεται με τη συμμετοχή τους στα «Συνέδρια του </a:t>
            </a:r>
            <a:r>
              <a:rPr lang="el-GR" dirty="0" err="1"/>
              <a:t>Λάμπεθ</a:t>
            </a:r>
            <a:r>
              <a:rPr lang="el-GR" dirty="0"/>
              <a:t>» των επισκόπων της Αγγλικανικής Εκ­κλησίας, που γίνονται κάθε δέκα χρόνια, με πρόε­δρο τον επίσκοπο της </a:t>
            </a:r>
            <a:r>
              <a:rPr lang="el-GR" dirty="0" err="1"/>
              <a:t>Καντερβουρίας</a:t>
            </a:r>
            <a:r>
              <a:rPr lang="el-GR" dirty="0"/>
              <a:t>.</a:t>
            </a:r>
          </a:p>
          <a:p>
            <a:pPr indent="0">
              <a:buNone/>
            </a:pPr>
            <a:endParaRPr lang="el-GR" dirty="0"/>
          </a:p>
          <a:p>
            <a:pPr indent="0">
              <a:buNone/>
            </a:pPr>
            <a:endParaRPr lang="el-GR" dirty="0"/>
          </a:p>
        </p:txBody>
      </p:sp>
    </p:spTree>
    <p:extLst>
      <p:ext uri="{BB962C8B-B14F-4D97-AF65-F5344CB8AC3E}">
        <p14:creationId xmlns:p14="http://schemas.microsoft.com/office/powerpoint/2010/main" val="418362300"/>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ΠηγΕσ</a:t>
            </a:r>
            <a:endParaRPr lang="el-GR" dirty="0"/>
          </a:p>
        </p:txBody>
      </p:sp>
      <p:sp>
        <p:nvSpPr>
          <p:cNvPr id="3" name="Θέση περιεχομένου 2"/>
          <p:cNvSpPr>
            <a:spLocks noGrp="1"/>
          </p:cNvSpPr>
          <p:nvPr>
            <p:ph idx="1"/>
          </p:nvPr>
        </p:nvSpPr>
        <p:spPr/>
        <p:txBody>
          <a:bodyPr/>
          <a:lstStyle/>
          <a:p>
            <a:pPr indent="0">
              <a:buNone/>
            </a:pPr>
            <a:r>
              <a:rPr lang="fr-FR" dirty="0">
                <a:hlinkClick r:id="rId2"/>
              </a:rPr>
              <a:t>http://</a:t>
            </a:r>
            <a:r>
              <a:rPr lang="fr-FR" dirty="0" smtClean="0">
                <a:hlinkClick r:id="rId2"/>
              </a:rPr>
              <a:t>www.egolpion.com/aglikans.el.aspx</a:t>
            </a:r>
            <a:endParaRPr lang="el-GR" dirty="0" smtClean="0"/>
          </a:p>
          <a:p>
            <a:pPr indent="0">
              <a:buNone/>
            </a:pPr>
            <a:endParaRPr lang="el-GR" dirty="0" smtClean="0"/>
          </a:p>
          <a:p>
            <a:pPr indent="0">
              <a:buNone/>
            </a:pPr>
            <a:r>
              <a:rPr lang="fr-FR" dirty="0">
                <a:hlinkClick r:id="rId3"/>
              </a:rPr>
              <a:t>http://el.wikipedia.org/wiki/%CE%91%CE%B3%CE%B3%CE%BB%CE%B9%CE%BA%CE%B1%CE%BD%CE%B9%CE%BA%CE%AE_%</a:t>
            </a:r>
            <a:r>
              <a:rPr lang="fr-FR" dirty="0" smtClean="0">
                <a:hlinkClick r:id="rId3"/>
              </a:rPr>
              <a:t>CE%95%CE%BA%CE%BA%CE%BB%CE%B7%CF%83%CE%AF%CE%B1</a:t>
            </a:r>
            <a:endParaRPr lang="el-GR" dirty="0" smtClean="0"/>
          </a:p>
          <a:p>
            <a:pPr indent="0">
              <a:buNone/>
            </a:pPr>
            <a:endParaRPr lang="el-GR" dirty="0"/>
          </a:p>
        </p:txBody>
      </p:sp>
    </p:spTree>
    <p:extLst>
      <p:ext uri="{BB962C8B-B14F-4D97-AF65-F5344CB8AC3E}">
        <p14:creationId xmlns:p14="http://schemas.microsoft.com/office/powerpoint/2010/main" val="708942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Υψηλή ραπτική">
  <a:themeElements>
    <a:clrScheme name="Υψηλή ραπτική">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Επίσημο">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Υψηλή ραπτική">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21</TotalTime>
  <Words>616</Words>
  <Application>Microsoft Office PowerPoint</Application>
  <PresentationFormat>Προβολή στην οθόνη (4:3)</PresentationFormat>
  <Paragraphs>25</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Υψηλή ραπτική</vt:lpstr>
      <vt:lpstr>Οικονομου Γιωργοσ Γ’2 15/10/14 Θρησκευτικα Γ.καπετανακησ </vt:lpstr>
      <vt:lpstr>Ορισμοσ</vt:lpstr>
      <vt:lpstr>Παρουσίαση του PowerPoint</vt:lpstr>
      <vt:lpstr>Παρουσίαση του PowerPoint</vt:lpstr>
      <vt:lpstr>Ιστορια</vt:lpstr>
      <vt:lpstr>Παρουσίαση του PowerPoint</vt:lpstr>
      <vt:lpstr>Παρουσίαση του PowerPoint</vt:lpstr>
      <vt:lpstr>Παρουσίαση του PowerPoint</vt:lpstr>
      <vt:lpstr>ΠηγΕσ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Οικονομου Γιωργοσ Γ’2 15/10/14 Θρησκευτικα Γ.καπετανακησ</dc:title>
  <dc:creator>Panos</dc:creator>
  <cp:lastModifiedBy>Panos</cp:lastModifiedBy>
  <cp:revision>3</cp:revision>
  <dcterms:created xsi:type="dcterms:W3CDTF">2014-10-14T18:19:20Z</dcterms:created>
  <dcterms:modified xsi:type="dcterms:W3CDTF">2014-10-14T18:40:50Z</dcterms:modified>
</cp:coreProperties>
</file>