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5" r:id="rId9"/>
    <p:sldId id="264" r:id="rId10"/>
    <p:sldId id="263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434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38FB6-C32A-4846-B89F-9976B4DCFCFD}" type="datetimeFigureOut">
              <a:rPr lang="el-GR" smtClean="0"/>
              <a:pPr/>
              <a:t>27/10/2014</a:t>
            </a:fld>
            <a:endParaRPr lang="el-G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B745-6F43-496E-BF51-AAA218CC7B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38FB6-C32A-4846-B89F-9976B4DCFCFD}" type="datetimeFigureOut">
              <a:rPr lang="el-GR" smtClean="0"/>
              <a:pPr/>
              <a:t>27/10/2014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B745-6F43-496E-BF51-AAA218CC7B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38FB6-C32A-4846-B89F-9976B4DCFCFD}" type="datetimeFigureOut">
              <a:rPr lang="el-GR" smtClean="0"/>
              <a:pPr/>
              <a:t>27/10/2014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B745-6F43-496E-BF51-AAA218CC7B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38FB6-C32A-4846-B89F-9976B4DCFCFD}" type="datetimeFigureOut">
              <a:rPr lang="el-GR" smtClean="0"/>
              <a:pPr/>
              <a:t>27/10/2014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B745-6F43-496E-BF51-AAA218CC7B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38FB6-C32A-4846-B89F-9976B4DCFCFD}" type="datetimeFigureOut">
              <a:rPr lang="el-GR" smtClean="0"/>
              <a:pPr/>
              <a:t>27/10/2014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B745-6F43-496E-BF51-AAA218CC7B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38FB6-C32A-4846-B89F-9976B4DCFCFD}" type="datetimeFigureOut">
              <a:rPr lang="el-GR" smtClean="0"/>
              <a:pPr/>
              <a:t>27/10/2014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B745-6F43-496E-BF51-AAA218CC7B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38FB6-C32A-4846-B89F-9976B4DCFCFD}" type="datetimeFigureOut">
              <a:rPr lang="el-GR" smtClean="0"/>
              <a:pPr/>
              <a:t>27/10/2014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B745-6F43-496E-BF51-AAA218CC7B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38FB6-C32A-4846-B89F-9976B4DCFCFD}" type="datetimeFigureOut">
              <a:rPr lang="el-GR" smtClean="0"/>
              <a:pPr/>
              <a:t>27/10/2014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B745-6F43-496E-BF51-AAA218CC7B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38FB6-C32A-4846-B89F-9976B4DCFCFD}" type="datetimeFigureOut">
              <a:rPr lang="el-GR" smtClean="0"/>
              <a:pPr/>
              <a:t>27/10/2014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B745-6F43-496E-BF51-AAA218CC7B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38FB6-C32A-4846-B89F-9976B4DCFCFD}" type="datetimeFigureOut">
              <a:rPr lang="el-GR" smtClean="0"/>
              <a:pPr/>
              <a:t>27/10/2014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3B745-6F43-496E-BF51-AAA218CC7B5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38FB6-C32A-4846-B89F-9976B4DCFCFD}" type="datetimeFigureOut">
              <a:rPr lang="el-GR" smtClean="0"/>
              <a:pPr/>
              <a:t>27/10/2014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1E3B745-6F43-496E-BF51-AAA218CC7B5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1238FB6-C32A-4846-B89F-9976B4DCFCFD}" type="datetimeFigureOut">
              <a:rPr lang="el-GR" smtClean="0"/>
              <a:pPr/>
              <a:t>27/10/2014</a:t>
            </a:fld>
            <a:endParaRPr lang="el-G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1E3B745-6F43-496E-BF51-AAA218CC7B56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nicktzim.wordpress.com/2009/02/02/83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Αξίες </a:t>
            </a:r>
            <a:r>
              <a:rPr lang="el-GR" dirty="0" smtClean="0"/>
              <a:t>Κομφουκιανισμού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Θ.Ε 1: Η Χριστιανοσύνη στον σύγχρονο κόσμο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    Φώτης Έξαρχος    Γ΄1     2014-2015 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http://nicktzim.wordpress.com/2009/02/02/83/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/>
              <a:t>Ο Κομφουκιανισμός είναι η πιο διαδεδομένη θρησκεία στη Κίνα. Η ίδια βασίζεται στην ηθική διδασκαλία του Κομφούκιου (551-479) καθώς και σε παραδοσιακό υλικό θρησκευτικό και ηθικού χαρακτήρα που μελέτησαν αυτός και οι μαθητές του. Η θρησκεία αυτή έχει διαδοθεί κυρίως στην Κίνα, στην Ιαπωνία, στην Κορέα και στο Βιετνάμ.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988840"/>
            <a:ext cx="2752581" cy="4638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924944"/>
            <a:ext cx="4053830" cy="2779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ΚΟΜΦΟΥΚΙΑΝΕΣ </a:t>
            </a:r>
            <a:r>
              <a:rPr lang="el-GR" dirty="0" smtClean="0"/>
              <a:t>ΑΞΙΕΣ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 smtClean="0"/>
          </a:p>
          <a:p>
            <a:pPr algn="just"/>
            <a:r>
              <a:rPr lang="el-GR" dirty="0" smtClean="0"/>
              <a:t>Η Κομφουκιανή αρετή επιβάλει την ευσέβεια (χιάο), μέσω της οποίας επιτυγχάνεται η σύνδεση από την μία των ζωντανών με τους νεκρούς προγόνους τους και από την άλλη των ατόμων με το ευρύτερο κοινωνικό σύνολο.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>
              <a:buNone/>
            </a:pPr>
            <a:r>
              <a:rPr lang="el-GR" dirty="0" smtClean="0"/>
              <a:t>Η Κομφουκιανική ευσέβεια εκφράζεται στις εξής 5 αμοιβαίες σχέσεις δικαιωμάτων και καθηκόντων (Βού Λού).</a:t>
            </a:r>
          </a:p>
          <a:p>
            <a:pPr algn="just" fontAlgn="base"/>
            <a:r>
              <a:rPr lang="el-GR" dirty="0" smtClean="0"/>
              <a:t>καλοσύνη του άρχοντα-νομιμοφροσύνη του άρχόμενου.</a:t>
            </a:r>
          </a:p>
          <a:p>
            <a:pPr algn="just" fontAlgn="base"/>
            <a:r>
              <a:rPr lang="el-GR" dirty="0" smtClean="0"/>
              <a:t>αγάπη του πατέρα – υπακοή του γιου.</a:t>
            </a:r>
          </a:p>
          <a:p>
            <a:pPr algn="just" fontAlgn="base"/>
            <a:r>
              <a:rPr lang="el-GR" dirty="0" smtClean="0"/>
              <a:t>αγαθότητα των ηλικιωμένων – σεβασμός των νέων.</a:t>
            </a:r>
          </a:p>
          <a:p>
            <a:pPr algn="just" fontAlgn="base"/>
            <a:r>
              <a:rPr lang="el-GR" dirty="0" smtClean="0"/>
              <a:t>δικαιοσύνη του συζύγου – υπακοή της συζύγου.</a:t>
            </a:r>
          </a:p>
          <a:p>
            <a:pPr algn="just" fontAlgn="base"/>
            <a:r>
              <a:rPr lang="el-GR" dirty="0" smtClean="0"/>
              <a:t>αμοιβαία πίστη μεταξύ φίλων.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/>
          </a:bodyPr>
          <a:lstStyle/>
          <a:p>
            <a:pPr algn="just" fontAlgn="base">
              <a:buNone/>
            </a:pPr>
            <a:r>
              <a:rPr lang="el-GR" sz="2400" dirty="0" smtClean="0"/>
              <a:t>Παράλληλα η πρώτη αρετή (Ζέν) συμπληρώνεται με τις 4, που πηγάζουν από αυτήν και που είναι</a:t>
            </a:r>
          </a:p>
          <a:p>
            <a:pPr algn="just" fontAlgn="base"/>
            <a:r>
              <a:rPr lang="el-GR" sz="2400" dirty="0" smtClean="0"/>
              <a:t>η  τιμιότητα (ι),</a:t>
            </a:r>
          </a:p>
          <a:p>
            <a:pPr algn="just" fontAlgn="base"/>
            <a:r>
              <a:rPr lang="el-GR" sz="2400" dirty="0" smtClean="0"/>
              <a:t>η παραδοχή η συμφωνία η συνταίριασμα (λι),</a:t>
            </a:r>
          </a:p>
          <a:p>
            <a:pPr algn="just" fontAlgn="base"/>
            <a:r>
              <a:rPr lang="el-GR" sz="2400" dirty="0" smtClean="0"/>
              <a:t>η αλήθεια(σιν)</a:t>
            </a:r>
          </a:p>
          <a:p>
            <a:pPr algn="just" fontAlgn="base"/>
            <a:r>
              <a:rPr lang="el-GR" sz="2400" dirty="0" smtClean="0"/>
              <a:t>και η σοφία (τσι)</a:t>
            </a:r>
          </a:p>
          <a:p>
            <a:pPr algn="just" fontAlgn="base">
              <a:buNone/>
            </a:pPr>
            <a:r>
              <a:rPr lang="el-GR" sz="2400" dirty="0" smtClean="0"/>
              <a:t>Οι παραπάνω αρετές καθιστούν τον άνθρωπο ευτυχή και ευγενή. Όπως και στον Πλάτωνα έτσι και στη Κομφουκιανική διδασκαλία η τέχνη της διακυβέρνησης είναι ο μόνος τρόπος για την επιβολή της ειρήνης και της ευημερίας σε όσο γίνεται μεγαλύτερο αριθμό ανθρώπων.</a:t>
            </a:r>
          </a:p>
          <a:p>
            <a:pPr algn="just" fontAlgn="base"/>
            <a:endParaRPr lang="el-GR" sz="2400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ΠΕΝΤΕ ΒΙΒΛΙΑ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/>
          </a:bodyPr>
          <a:lstStyle/>
          <a:p>
            <a:pPr algn="just" fontAlgn="base"/>
            <a:r>
              <a:rPr lang="el-GR" dirty="0" smtClean="0"/>
              <a:t>Η διδασκαλία του Κομφουκιανισμού έχει κωδικοποιηθεί σε δύο συλλογές βιβλίων., Τα «</a:t>
            </a:r>
            <a:r>
              <a:rPr lang="el-GR" b="1" dirty="0" smtClean="0"/>
              <a:t>Πέντε βιβλία</a:t>
            </a:r>
            <a:r>
              <a:rPr lang="el-GR" dirty="0" smtClean="0"/>
              <a:t>»(Wu-King) που τα έγραψε ο  Κομφούκιος.</a:t>
            </a:r>
          </a:p>
          <a:p>
            <a:pPr marL="514350" indent="-514350" algn="just" fontAlgn="base">
              <a:buFont typeface="+mj-lt"/>
              <a:buAutoNum type="arabicPeriod"/>
            </a:pPr>
            <a:r>
              <a:rPr lang="el-GR" dirty="0" smtClean="0"/>
              <a:t> (</a:t>
            </a:r>
            <a:r>
              <a:rPr lang="el-GR" b="1" dirty="0" smtClean="0"/>
              <a:t>Το βιβλίο των μεταβολών</a:t>
            </a:r>
            <a:r>
              <a:rPr lang="el-GR" dirty="0" smtClean="0"/>
              <a:t>) </a:t>
            </a:r>
          </a:p>
          <a:p>
            <a:pPr marL="514350" indent="-514350" algn="just" fontAlgn="base">
              <a:buFont typeface="+mj-lt"/>
              <a:buAutoNum type="arabicPeriod"/>
            </a:pPr>
            <a:r>
              <a:rPr lang="el-GR" dirty="0" smtClean="0"/>
              <a:t>(</a:t>
            </a:r>
            <a:r>
              <a:rPr lang="el-GR" b="1" dirty="0" smtClean="0"/>
              <a:t>Το Βιβλίο των πηγών</a:t>
            </a:r>
            <a:r>
              <a:rPr lang="el-GR" dirty="0" smtClean="0"/>
              <a:t>) </a:t>
            </a:r>
          </a:p>
          <a:p>
            <a:pPr marL="514350" indent="-514350" algn="just" fontAlgn="base">
              <a:buFont typeface="+mj-lt"/>
              <a:buAutoNum type="arabicPeriod"/>
            </a:pPr>
            <a:r>
              <a:rPr lang="el-GR" dirty="0" smtClean="0"/>
              <a:t>(</a:t>
            </a:r>
            <a:r>
              <a:rPr lang="el-GR" b="1" dirty="0" smtClean="0"/>
              <a:t>Το Βιβλίο των ωδών</a:t>
            </a:r>
            <a:r>
              <a:rPr lang="el-GR" dirty="0" smtClean="0"/>
              <a:t>)</a:t>
            </a:r>
          </a:p>
          <a:p>
            <a:pPr marL="514350" indent="-514350" algn="just" fontAlgn="base">
              <a:buFont typeface="+mj-lt"/>
              <a:buAutoNum type="arabicPeriod"/>
            </a:pPr>
            <a:r>
              <a:rPr lang="el-GR" dirty="0" smtClean="0"/>
              <a:t>(</a:t>
            </a:r>
            <a:r>
              <a:rPr lang="el-GR" b="1" dirty="0" smtClean="0"/>
              <a:t>Το Βιβλίο των ιεροτελεστιών</a:t>
            </a:r>
            <a:r>
              <a:rPr lang="el-GR" dirty="0" smtClean="0"/>
              <a:t>) </a:t>
            </a:r>
          </a:p>
          <a:p>
            <a:pPr marL="514350" indent="-514350" algn="just" fontAlgn="base">
              <a:buFont typeface="+mj-lt"/>
              <a:buAutoNum type="arabicPeriod"/>
            </a:pPr>
            <a:r>
              <a:rPr lang="el-GR" dirty="0" smtClean="0"/>
              <a:t>(</a:t>
            </a:r>
            <a:r>
              <a:rPr lang="el-GR" b="1" dirty="0" smtClean="0"/>
              <a:t>Το Βιβλίο Άνοιξη και Φθινόπωρο</a:t>
            </a:r>
            <a:r>
              <a:rPr lang="el-GR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ΤΕΣΣΕΡΑ ΒΙΒΛΙΑ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 Και τα «</a:t>
            </a:r>
            <a:r>
              <a:rPr lang="el-GR" b="1" dirty="0" smtClean="0"/>
              <a:t>Τέσσερα Βιβλία</a:t>
            </a:r>
            <a:r>
              <a:rPr lang="el-GR" dirty="0" smtClean="0"/>
              <a:t>» (Sze-chu)  που έγραψαν οι μαθητές του. 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l-GR" dirty="0" smtClean="0"/>
              <a:t> οι (</a:t>
            </a:r>
            <a:r>
              <a:rPr lang="el-GR" b="1" dirty="0" smtClean="0"/>
              <a:t>Διάλογοι</a:t>
            </a:r>
            <a:r>
              <a:rPr lang="el-GR" dirty="0" smtClean="0"/>
              <a:t>) του Κομφούκιου με τους μαθητές του και τους ηγεμόνες  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l-GR" dirty="0" smtClean="0"/>
              <a:t> η (</a:t>
            </a:r>
            <a:r>
              <a:rPr lang="el-GR" b="1" dirty="0" smtClean="0"/>
              <a:t>Μεγάλη διδασκαλία</a:t>
            </a:r>
            <a:r>
              <a:rPr lang="el-GR" dirty="0" smtClean="0"/>
              <a:t>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l-GR" dirty="0" smtClean="0"/>
              <a:t> η (</a:t>
            </a:r>
            <a:r>
              <a:rPr lang="el-GR" b="1" dirty="0" smtClean="0"/>
              <a:t>Διδασκαλία της μεσότητας</a:t>
            </a:r>
            <a:r>
              <a:rPr lang="el-GR" dirty="0" smtClean="0"/>
              <a:t>) 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l-GR" dirty="0" smtClean="0"/>
              <a:t> και το βιβλίο του φιλόσοφου Μένγκ-Τσέ</a:t>
            </a:r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492896"/>
            <a:ext cx="2664296" cy="2876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2276872"/>
            <a:ext cx="4619625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</TotalTime>
  <Words>213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Αξίες Κομφουκιανισμού</vt:lpstr>
      <vt:lpstr>Slide 2</vt:lpstr>
      <vt:lpstr>Slide 3</vt:lpstr>
      <vt:lpstr>ΚΟΜΦΟΥΚΙΑΝΕΣ ΑΞΙΕΣ</vt:lpstr>
      <vt:lpstr>Slide 5</vt:lpstr>
      <vt:lpstr>Slide 6</vt:lpstr>
      <vt:lpstr>ΤΑ ΠΕΝΤΕ ΒΙΒΛΙΑ</vt:lpstr>
      <vt:lpstr>ΤΑ ΤΕΣΣΕΡΑ ΒΙΒΛΙΑ</vt:lpstr>
      <vt:lpstr>Slide 9</vt:lpstr>
      <vt:lpstr>ΠΗΓΕΣ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</dc:creator>
  <cp:lastModifiedBy>PE</cp:lastModifiedBy>
  <cp:revision>7</cp:revision>
  <dcterms:created xsi:type="dcterms:W3CDTF">2014-10-27T14:31:59Z</dcterms:created>
  <dcterms:modified xsi:type="dcterms:W3CDTF">2014-10-27T15:22:21Z</dcterms:modified>
</cp:coreProperties>
</file>