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1" r:id="rId6"/>
    <p:sldId id="270"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EF0245A9-94B7-4CAA-8B92-1726CA751D99}" type="datetimeFigureOut">
              <a:rPr lang="el-GR" smtClean="0"/>
              <a:pPr/>
              <a:t>9/3/2014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65C485B-FA51-4C95-99EE-B08DF2836B8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0245A9-94B7-4CAA-8B92-1726CA751D99}" type="datetimeFigureOut">
              <a:rPr lang="el-GR" smtClean="0"/>
              <a:pPr/>
              <a:t>9/3/2014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C485B-FA51-4C95-99EE-B08DF2836B8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0245A9-94B7-4CAA-8B92-1726CA751D99}" type="datetimeFigureOut">
              <a:rPr lang="el-GR" smtClean="0"/>
              <a:pPr/>
              <a:t>9/3/2014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C485B-FA51-4C95-99EE-B08DF2836B8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EF0245A9-94B7-4CAA-8B92-1726CA751D99}" type="datetimeFigureOut">
              <a:rPr lang="el-GR" smtClean="0"/>
              <a:pPr/>
              <a:t>9/3/2014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665C485B-FA51-4C95-99EE-B08DF2836B8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EF0245A9-94B7-4CAA-8B92-1726CA751D99}" type="datetimeFigureOut">
              <a:rPr lang="el-GR" smtClean="0"/>
              <a:pPr/>
              <a:t>9/3/2014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665C485B-FA51-4C95-99EE-B08DF2836B8F}"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EF0245A9-94B7-4CAA-8B92-1726CA751D99}" type="datetimeFigureOut">
              <a:rPr lang="el-GR" smtClean="0"/>
              <a:pPr/>
              <a:t>9/3/2014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665C485B-FA51-4C95-99EE-B08DF2836B8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EF0245A9-94B7-4CAA-8B92-1726CA751D99}" type="datetimeFigureOut">
              <a:rPr lang="el-GR" smtClean="0"/>
              <a:pPr/>
              <a:t>9/3/2014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665C485B-FA51-4C95-99EE-B08DF2836B8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F0245A9-94B7-4CAA-8B92-1726CA751D99}" type="datetimeFigureOut">
              <a:rPr lang="el-GR" smtClean="0"/>
              <a:pPr/>
              <a:t>9/3/2014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5C485B-FA51-4C95-99EE-B08DF2836B8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EF0245A9-94B7-4CAA-8B92-1726CA751D99}" type="datetimeFigureOut">
              <a:rPr lang="el-GR" smtClean="0"/>
              <a:pPr/>
              <a:t>9/3/2014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665C485B-FA51-4C95-99EE-B08DF2836B8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EF0245A9-94B7-4CAA-8B92-1726CA751D99}" type="datetimeFigureOut">
              <a:rPr lang="el-GR" smtClean="0"/>
              <a:pPr/>
              <a:t>9/3/2014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665C485B-FA51-4C95-99EE-B08DF2836B8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EF0245A9-94B7-4CAA-8B92-1726CA751D99}" type="datetimeFigureOut">
              <a:rPr lang="el-GR" smtClean="0"/>
              <a:pPr/>
              <a:t>9/3/2014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665C485B-FA51-4C95-99EE-B08DF2836B8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F0245A9-94B7-4CAA-8B92-1726CA751D99}" type="datetimeFigureOut">
              <a:rPr lang="el-GR" smtClean="0"/>
              <a:pPr/>
              <a:t>9/3/2014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65C485B-FA51-4C95-99EE-B08DF2836B8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ki/%CE%99%CF%83%CE%BB%CE%AC%CE%BC" TargetMode="External"/><Relationship Id="rId3" Type="http://schemas.openxmlformats.org/officeDocument/2006/relationships/hyperlink" Target="http://el.wikipedia.org/wiki/%CE%A7%CF%81%CE%B9%CF%83%CF%84%CE%B9%CE%B1%CE%BD%CE%B9%CF%83%CE%BC%CF%8C%CF%82" TargetMode="External"/><Relationship Id="rId7" Type="http://schemas.openxmlformats.org/officeDocument/2006/relationships/hyperlink" Target="http://el.wikipedia.org/wiki/%CE%9C%CE%BF%CF%85%CF%83%CE%BF%CF%85%CE%BB%CE%BC%CE%B1%CE%BD%CE%B9%CF%83%CE%BC%CF%8C%CF%82" TargetMode="External"/><Relationship Id="rId2" Type="http://schemas.openxmlformats.org/officeDocument/2006/relationships/hyperlink" Target="http://el.wikipedia.org/wiki/%CE%9A%CE%B1%CE%B8%CE%BF%CE%BB%CE%B9%CE%BA%CE%AE_%CE%95%CE%BA%CE%BA%CE%BB%CE%B7%CF%83%CE%AF%CE%B1" TargetMode="External"/><Relationship Id="rId1" Type="http://schemas.openxmlformats.org/officeDocument/2006/relationships/slideLayout" Target="../slideLayouts/slideLayout2.xml"/><Relationship Id="rId6" Type="http://schemas.openxmlformats.org/officeDocument/2006/relationships/hyperlink" Target="http://el.wikipedia.org/wiki/%CE%99%CE%B5%CF%81%CE%BF%CF%85%CF%83%CE%B1%CE%BB%CE%AE%CE%BC" TargetMode="External"/><Relationship Id="rId5" Type="http://schemas.openxmlformats.org/officeDocument/2006/relationships/hyperlink" Target="http://el.wikipedia.org/wiki/%CE%A0%CE%B1%CE%BB%CE%B1%CE%B9%CF%83%CF%84%CE%AF%CE%BD%CE%B7_(%CE%B9%CF%83%CF%84%CE%BF%CF%81%CE%B9%CE%BA%CE%AE_%CF%80%CE%B5%CF%81%CE%B9%CE%BF%CF%87%CE%AE)" TargetMode="External"/><Relationship Id="rId4" Type="http://schemas.openxmlformats.org/officeDocument/2006/relationships/hyperlink" Target="http://el.wikipedia.org/wiki/%CE%86%CE%B3%CE%B9%CE%BF%CE%B9_%CE%A4%CF%8C%CF%80%CE%BF%CE%B9" TargetMode="External"/><Relationship Id="rId9" Type="http://schemas.openxmlformats.org/officeDocument/2006/relationships/hyperlink" Target="http://el.wikipedia.org/wiki/%CE%A4%CE%BF%CF%85%CF%81%CE%BA%CE%B9%CE%BA%CE%AC_%CF%86%CF%8D%CE%BB%CE%B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CE%91%CE%BC%CE%B1%CF%81%CF%84%CE%AF%CE%B1" TargetMode="External"/><Relationship Id="rId2" Type="http://schemas.openxmlformats.org/officeDocument/2006/relationships/hyperlink" Target="http://el.wikipedia.org/wiki/%CE%A3%CF%85%CE%B3%CF%87%CF%89%CF%81%CE%BF%CF%87%CE%AC%CF%81%CF%84%CE%B9" TargetMode="External"/><Relationship Id="rId1" Type="http://schemas.openxmlformats.org/officeDocument/2006/relationships/slideLayout" Target="../slideLayouts/slideLayout2.xml"/><Relationship Id="rId6" Type="http://schemas.openxmlformats.org/officeDocument/2006/relationships/hyperlink" Target="http://el.wikipedia.org/wiki/%CE%95%CE%BA%CE%BA%CE%BB%CE%B7%CF%83%CE%AF%CE%B1" TargetMode="External"/><Relationship Id="rId5" Type="http://schemas.openxmlformats.org/officeDocument/2006/relationships/hyperlink" Target="http://el.wikipedia.org/wiki/%CE%98%CF%89%CE%BC%CE%AC%CF%82_%CE%91%CE%BA%CE%B9%CE%BD%CE%AC%CF%84%CE%B7%CF%82" TargetMode="External"/><Relationship Id="rId4" Type="http://schemas.openxmlformats.org/officeDocument/2006/relationships/hyperlink" Target="http://el.wikipedia.org/wiki/%CE%99%CE%B7%CF%83%CE%BF%CF%8D%CF%82_%CE%A7%CF%81%CE%B9%CF%83%CF%84%CF%8C%CF%82"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CE%A4%CE%BF%CF%85%CF%81%CE%BA%CE%B9%CE%BA%CE%AC_%CF%86%CF%8D%CE%BB%CE%B1" TargetMode="External"/><Relationship Id="rId3" Type="http://schemas.openxmlformats.org/officeDocument/2006/relationships/hyperlink" Target="http://el.wikipedia.org/wiki/%CE%A1%CF%8E%CE%BC%CE%B7" TargetMode="External"/><Relationship Id="rId7" Type="http://schemas.openxmlformats.org/officeDocument/2006/relationships/hyperlink" Target="http://el.wikipedia.org/wiki/%CE%9F%CE%B8%CF%89%CE%BC%CE%B1%CE%BD%CE%B9%CE%BA%CE%AE_%CE%B1%CF%85%CF%84%CE%BF%CE%BA%CF%81%CE%B1%CF%84%CE%BF%CF%81%CE%AF%CE%B1" TargetMode="External"/><Relationship Id="rId2" Type="http://schemas.openxmlformats.org/officeDocument/2006/relationships/hyperlink" Target="http://el.wikipedia.org/wiki/%CE%A0%CE%AC%CF%80%CE%B1%CF%82" TargetMode="External"/><Relationship Id="rId1" Type="http://schemas.openxmlformats.org/officeDocument/2006/relationships/slideLayout" Target="../slideLayouts/slideLayout2.xml"/><Relationship Id="rId6" Type="http://schemas.openxmlformats.org/officeDocument/2006/relationships/hyperlink" Target="http://el.wikipedia.org/wiki/%CE%95%CF%85%CF%81%CF%8E%CF%80%CE%B7" TargetMode="External"/><Relationship Id="rId5" Type="http://schemas.openxmlformats.org/officeDocument/2006/relationships/hyperlink" Target="http://el.wikipedia.org/wiki/%CE%95%CE%B2%CF%81%CE%B1%CE%AF%CE%BF%CE%B9" TargetMode="External"/><Relationship Id="rId10" Type="http://schemas.openxmlformats.org/officeDocument/2006/relationships/hyperlink" Target="http://el.wikipedia.org/wiki/1571" TargetMode="External"/><Relationship Id="rId4" Type="http://schemas.openxmlformats.org/officeDocument/2006/relationships/hyperlink" Target="http://el.wikipedia.org/wiki/%CE%91%CE%BD%CF%84%CE%B9%CF%83%CE%B7%CE%BC%CE%B9%CF%84%CE%B9%CF%83%CE%BC%CF%8C%CF%82" TargetMode="External"/><Relationship Id="rId9" Type="http://schemas.openxmlformats.org/officeDocument/2006/relationships/hyperlink" Target="http://el.wikipedia.org/wiki/%CE%9D%CE%B1%CF%85%CE%BC%CE%B1%CF%87%CE%AF%CE%B1_%CF%84%CE%B7%CF%82_%CE%9D%CE%B1%CF%85%CF%80%CE%AC%CE%BA%CF%84%CE%BF%CF%85"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l.wikipedia.org/wiki/%CE%A3%CF%84%CE%B1%CF%85%CF%81%CE%BF%CF%86%CE%BF%CF%81%CE%AF%CE%B5%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l-GR" dirty="0" smtClean="0"/>
              <a:t>Σταυροφορίες</a:t>
            </a:r>
            <a:endParaRPr lang="el-GR" dirty="0"/>
          </a:p>
        </p:txBody>
      </p:sp>
      <p:sp>
        <p:nvSpPr>
          <p:cNvPr id="3" name="Subtitle 2"/>
          <p:cNvSpPr>
            <a:spLocks noGrp="1"/>
          </p:cNvSpPr>
          <p:nvPr>
            <p:ph type="subTitle" idx="1"/>
          </p:nvPr>
        </p:nvSpPr>
        <p:spPr/>
        <p:txBody>
          <a:bodyPr>
            <a:normAutofit lnSpcReduction="10000"/>
          </a:bodyPr>
          <a:lstStyle/>
          <a:p>
            <a:pPr algn="l"/>
            <a:r>
              <a:rPr lang="el-GR" dirty="0" smtClean="0"/>
              <a:t>ΘΕ 5: Διάσπαση και αντιπαλότητα στις θρησκείες</a:t>
            </a:r>
          </a:p>
          <a:p>
            <a:pPr algn="l"/>
            <a:r>
              <a:rPr lang="el-GR" dirty="0" smtClean="0"/>
              <a:t>Βασιλειάδου Σοφία</a:t>
            </a:r>
            <a:endParaRPr lang="en-US" dirty="0" smtClean="0"/>
          </a:p>
          <a:p>
            <a:pPr algn="l"/>
            <a:r>
              <a:rPr lang="el-GR" dirty="0" smtClean="0"/>
              <a:t>2013-2014  </a:t>
            </a:r>
            <a:r>
              <a:rPr lang="el-GR" dirty="0" smtClean="0"/>
              <a:t>Β’1</a:t>
            </a:r>
          </a:p>
          <a:p>
            <a:endParaRPr lang="el-GR"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9"/>
            <a:ext cx="8229600" cy="4896544"/>
          </a:xfrm>
        </p:spPr>
        <p:txBody>
          <a:bodyPr>
            <a:noAutofit/>
          </a:bodyPr>
          <a:lstStyle/>
          <a:p>
            <a:r>
              <a:rPr lang="el-GR" sz="1800" dirty="0" smtClean="0"/>
              <a:t>Οι </a:t>
            </a:r>
            <a:r>
              <a:rPr lang="el-GR" sz="1800" b="1" dirty="0" smtClean="0"/>
              <a:t>Σταυροφορίες</a:t>
            </a:r>
            <a:r>
              <a:rPr lang="el-GR" sz="1800" dirty="0" smtClean="0"/>
              <a:t> ξεκίνησαν ως η ιδέα μίας ιερής εκστρατείας από μέρους των Δυτικών (</a:t>
            </a:r>
            <a:r>
              <a:rPr lang="el-GR" sz="1800" dirty="0" smtClean="0">
                <a:hlinkClick r:id="rId2" tooltip="Καθολική Εκκλησία"/>
              </a:rPr>
              <a:t>Καθολικών</a:t>
            </a:r>
            <a:r>
              <a:rPr lang="el-GR" sz="1800" dirty="0" smtClean="0"/>
              <a:t>) </a:t>
            </a:r>
            <a:r>
              <a:rPr lang="el-GR" sz="1800" dirty="0" smtClean="0">
                <a:hlinkClick r:id="rId3" tooltip="Χριστιανισμός"/>
              </a:rPr>
              <a:t>Χριστιανών</a:t>
            </a:r>
            <a:r>
              <a:rPr lang="el-GR" sz="1800" dirty="0" smtClean="0"/>
              <a:t>, με σκοπό την απελευθέρωση των </a:t>
            </a:r>
            <a:r>
              <a:rPr lang="el-GR" sz="1800" i="1" dirty="0" smtClean="0">
                <a:hlinkClick r:id="rId4" tooltip="Άγιοι Τόποι"/>
              </a:rPr>
              <a:t>Αγίων Τόπων</a:t>
            </a:r>
            <a:r>
              <a:rPr lang="el-GR" sz="1800" dirty="0" smtClean="0"/>
              <a:t>(</a:t>
            </a:r>
            <a:r>
              <a:rPr lang="el-GR" sz="1800" dirty="0" smtClean="0">
                <a:hlinkClick r:id="rId5" tooltip="Παλαιστίνη (ιστορική περιοχή)"/>
              </a:rPr>
              <a:t>Παλαιστίνη</a:t>
            </a:r>
            <a:r>
              <a:rPr lang="el-GR" sz="1800" dirty="0" smtClean="0"/>
              <a:t>, </a:t>
            </a:r>
            <a:r>
              <a:rPr lang="el-GR" sz="1800" dirty="0" smtClean="0">
                <a:hlinkClick r:id="rId6" tooltip="Ιερουσαλήμ"/>
              </a:rPr>
              <a:t>Ιερουσαλήμ</a:t>
            </a:r>
            <a:r>
              <a:rPr lang="el-GR" sz="1800" dirty="0" smtClean="0"/>
              <a:t>) από τους </a:t>
            </a:r>
            <a:r>
              <a:rPr lang="el-GR" sz="1800" dirty="0" smtClean="0">
                <a:hlinkClick r:id="rId7" tooltip="Μουσουλμανισμός"/>
              </a:rPr>
              <a:t>μουσουλμάνους</a:t>
            </a:r>
            <a:r>
              <a:rPr lang="el-GR" sz="1800" dirty="0" smtClean="0"/>
              <a:t>. Θεωρείται ότι ήταν η απάντηση της Δύσης στον ιερό πόλεμο, ή </a:t>
            </a:r>
            <a:r>
              <a:rPr lang="el-GR" sz="1800" i="1" dirty="0" smtClean="0"/>
              <a:t>τζιχάντ</a:t>
            </a:r>
            <a:r>
              <a:rPr lang="el-GR" sz="1800" dirty="0" smtClean="0"/>
              <a:t>, που κατά καιρούς κήρυττε το </a:t>
            </a:r>
            <a:r>
              <a:rPr lang="el-GR" sz="1800" dirty="0" smtClean="0">
                <a:hlinkClick r:id="rId8" tooltip="Ισλάμ"/>
              </a:rPr>
              <a:t>Ισλάμ</a:t>
            </a:r>
            <a:r>
              <a:rPr lang="el-GR" sz="1800" dirty="0" smtClean="0"/>
              <a:t>. Ο σκοπός των Σταυροφοριών ήταν η κατάκτηση των Αγίων Τόπων και η συντριβή του Ισλάμ. Αφορμές για τις Σταυροφορίες αποτέλεσαν η κακομεταχείριση των προσκυνητών που επισκέπτονταν την </a:t>
            </a:r>
            <a:r>
              <a:rPr lang="el-GR" sz="1800" dirty="0" smtClean="0">
                <a:hlinkClick r:id="rId6" tooltip="Ιερουσαλήμ"/>
              </a:rPr>
              <a:t>Ιερουσαλήμ</a:t>
            </a:r>
            <a:r>
              <a:rPr lang="el-GR" sz="1800" dirty="0" smtClean="0"/>
              <a:t> και η έκκληση του Βυζαντινού αυτοκράτορα ο οποίος δεχόταν ισχυρή πίεση από τους </a:t>
            </a:r>
            <a:r>
              <a:rPr lang="el-GR" sz="1800" dirty="0" smtClean="0">
                <a:hlinkClick r:id="rId9" tooltip="Τουρκικά φύλα"/>
              </a:rPr>
              <a:t>Τούρκους</a:t>
            </a:r>
            <a:r>
              <a:rPr lang="el-GR" sz="1800" dirty="0" smtClean="0"/>
              <a:t>.</a:t>
            </a:r>
            <a:endParaRPr lang="el-GR" sz="1800" dirty="0" smtClean="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72000"/>
          </a:xfrm>
        </p:spPr>
        <p:txBody>
          <a:bodyPr>
            <a:normAutofit/>
          </a:bodyPr>
          <a:lstStyle/>
          <a:p>
            <a:r>
              <a:rPr lang="el-GR" sz="1800" dirty="0" smtClean="0"/>
              <a:t>Όσοι θανατώνονταν κατά τις σταυροφορικές εκστρατείες είχαν το προνόμιο ειδικού </a:t>
            </a:r>
            <a:r>
              <a:rPr lang="el-GR" sz="1800" dirty="0" smtClean="0">
                <a:hlinkClick r:id="rId2" tooltip="Συγχωροχάρτι"/>
              </a:rPr>
              <a:t>συγχωροχαρτιού</a:t>
            </a:r>
            <a:r>
              <a:rPr lang="el-GR" sz="1800" dirty="0" smtClean="0"/>
              <a:t> για τις </a:t>
            </a:r>
            <a:r>
              <a:rPr lang="el-GR" sz="1800" dirty="0" smtClean="0">
                <a:hlinkClick r:id="rId3" tooltip="Αμαρτία"/>
              </a:rPr>
              <a:t>αμαρτίες</a:t>
            </a:r>
            <a:r>
              <a:rPr lang="el-GR" sz="1800" dirty="0" smtClean="0"/>
              <a:t> που είχαν διαπράξει και θεωρούνταν στη συνείδηση του λαού μάρτυρες. Οι κληρικοί της εποχής προωθούσαν απόψεις όπως ότι οι δίκαιοι δεν έπρεπε να φοβούνται ότι θα τους καταλογιζόταν ως αμαρτία το να σκοτώσουν τον εχθρό του </a:t>
            </a:r>
            <a:r>
              <a:rPr lang="el-GR" sz="1800" dirty="0" smtClean="0">
                <a:hlinkClick r:id="rId4" tooltip="Ιησούς Χριστός"/>
              </a:rPr>
              <a:t>Ιησού Χριστού</a:t>
            </a:r>
            <a:r>
              <a:rPr lang="el-GR" sz="1800" dirty="0" smtClean="0"/>
              <a:t>, ότι ο στρατιώτης του Χριστού μπορεί εκ του ασφαλούς να σκοτώσει και ακόμη περισσότερο να σκοτωθεί και ότι όταν ο στρατιώτης πεθάνει, ωφελεί τον εαυτό του ενώ όταν σφαγιάζει, ωφελεί τον Χριστό. Για τους κληρικούς ήταν αποδεκτό να συμμετέχουν στον πόλεμο εφόσον, όπως αναφέρει ο </a:t>
            </a:r>
            <a:r>
              <a:rPr lang="el-GR" sz="1800" dirty="0" smtClean="0">
                <a:hlinkClick r:id="rId5" tooltip="Θωμάς Ακινάτης"/>
              </a:rPr>
              <a:t>Θωμάς Ακινάτης</a:t>
            </a:r>
            <a:r>
              <a:rPr lang="el-GR" sz="1800" dirty="0" smtClean="0"/>
              <a:t>, το τρόπαιο δεν θα ήταν εγκόσμια οφέλη αλλά η άμυνα της </a:t>
            </a:r>
            <a:r>
              <a:rPr lang="el-GR" sz="1800" dirty="0" smtClean="0">
                <a:hlinkClick r:id="rId6" tooltip="Εκκλησία"/>
              </a:rPr>
              <a:t>Εκκλησίας</a:t>
            </a:r>
            <a:r>
              <a:rPr lang="el-GR" sz="1800" dirty="0" smtClean="0"/>
              <a:t> ή των φτωχών και των καταπιεσμένων.</a:t>
            </a:r>
          </a:p>
          <a:p>
            <a:endParaRPr lang="el-GR"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6"/>
            <a:ext cx="8229600" cy="4951115"/>
          </a:xfrm>
        </p:spPr>
        <p:txBody>
          <a:bodyPr>
            <a:normAutofit/>
          </a:bodyPr>
          <a:lstStyle/>
          <a:p>
            <a:r>
              <a:rPr lang="el-GR" sz="1800" dirty="0" smtClean="0"/>
              <a:t>Οι </a:t>
            </a:r>
            <a:r>
              <a:rPr lang="el-GR" sz="1800" dirty="0" smtClean="0"/>
              <a:t>σταυροφορίες </a:t>
            </a:r>
            <a:r>
              <a:rPr lang="el-GR" sz="1800" dirty="0" smtClean="0"/>
              <a:t>ξεκινούσαν με απόφαση του εκάστοτε </a:t>
            </a:r>
            <a:r>
              <a:rPr lang="el-GR" sz="1800" dirty="0" smtClean="0">
                <a:hlinkClick r:id="rId2" tooltip="Πάπας"/>
              </a:rPr>
              <a:t>πάπα</a:t>
            </a:r>
            <a:r>
              <a:rPr lang="el-GR" sz="1800" dirty="0" smtClean="0"/>
              <a:t> της </a:t>
            </a:r>
            <a:r>
              <a:rPr lang="el-GR" sz="1800" dirty="0" smtClean="0">
                <a:hlinkClick r:id="rId3" tooltip="Ρώμη"/>
              </a:rPr>
              <a:t>Ρώμης</a:t>
            </a:r>
            <a:r>
              <a:rPr lang="el-GR" sz="1800" dirty="0" smtClean="0"/>
              <a:t> και —τουλάχιστον στην αρχή— ήταν πολύ σημαντικά γεγονότα. Συνήθως η κήρυξη μιας Σταυροφορίας συνοδευόταν και από </a:t>
            </a:r>
            <a:r>
              <a:rPr lang="el-GR" sz="1800" dirty="0" smtClean="0">
                <a:hlinkClick r:id="rId4" tooltip="Αντισημιτισμός"/>
              </a:rPr>
              <a:t>εγκλήματα και διώξεις</a:t>
            </a:r>
            <a:r>
              <a:rPr lang="el-GR" sz="1800" dirty="0" smtClean="0"/>
              <a:t> από απλούς πολίτες κατά των </a:t>
            </a:r>
            <a:r>
              <a:rPr lang="el-GR" sz="1800" dirty="0" smtClean="0">
                <a:hlinkClick r:id="rId5" tooltip="Εβραίοι"/>
              </a:rPr>
              <a:t>Εβραίων</a:t>
            </a:r>
            <a:r>
              <a:rPr lang="el-GR" sz="1800" dirty="0" smtClean="0"/>
              <a:t>, αρκετές κοινότητες των οποίων βρίσκονταν στη Δυτική </a:t>
            </a:r>
            <a:r>
              <a:rPr lang="el-GR" sz="1800" dirty="0" smtClean="0">
                <a:hlinkClick r:id="rId6" tooltip="Ευρώπη"/>
              </a:rPr>
              <a:t>Ευρώπη</a:t>
            </a:r>
            <a:r>
              <a:rPr lang="el-GR" sz="1800" dirty="0" smtClean="0"/>
              <a:t>. Ήταν η εύκολη λύση για όσους ήθελαν να εκτονώσουν το θρησκευτικό τους μένος, και για πολλούς άλλους που έβρισκαν την ευκαιρία για κλοπές και καταστροφές. Έγιναν αρκετές σταυροφορίες από τον 11ο αιώνα μ.Χ., μέχρι και το 15ο, οπότε και έγιναν οι τελευταίες σταυροφορίες κατά των </a:t>
            </a:r>
            <a:r>
              <a:rPr lang="el-GR" sz="1800" dirty="0" smtClean="0">
                <a:hlinkClick r:id="rId7" tooltip="Οθωμανική αυτοκρατορία"/>
              </a:rPr>
              <a:t>Οθωμανών</a:t>
            </a:r>
            <a:r>
              <a:rPr lang="el-GR" sz="1800" dirty="0" smtClean="0"/>
              <a:t> </a:t>
            </a:r>
            <a:r>
              <a:rPr lang="el-GR" sz="1800" dirty="0" smtClean="0">
                <a:hlinkClick r:id="rId8" tooltip="Τουρκικά φύλα"/>
              </a:rPr>
              <a:t>Τούρκων</a:t>
            </a:r>
            <a:r>
              <a:rPr lang="el-GR" sz="1800" dirty="0" smtClean="0"/>
              <a:t>. Η τελευταία αναλαμπή των σταυροφοριών ήταν η </a:t>
            </a:r>
            <a:r>
              <a:rPr lang="el-GR" sz="1800" dirty="0" smtClean="0">
                <a:hlinkClick r:id="rId9" tooltip="Ναυμαχία της Ναυπάκτου"/>
              </a:rPr>
              <a:t>Ναυμαχία της Ναυπάκτου</a:t>
            </a:r>
            <a:r>
              <a:rPr lang="el-GR" sz="1800" dirty="0" smtClean="0"/>
              <a:t> το </a:t>
            </a:r>
            <a:r>
              <a:rPr lang="el-GR" sz="1800" dirty="0" smtClean="0">
                <a:hlinkClick r:id="rId10" tooltip="1571"/>
              </a:rPr>
              <a:t>1571</a:t>
            </a:r>
            <a:r>
              <a:rPr lang="el-GR" sz="1800" dirty="0" smtClean="0"/>
              <a:t>.</a:t>
            </a:r>
            <a:endParaRPr lang="el-GR" sz="1800" dirty="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ΕΙΚΟΝΕΣ</a:t>
            </a:r>
            <a:endParaRPr lang="el-GR" dirty="0"/>
          </a:p>
        </p:txBody>
      </p:sp>
      <p:pic>
        <p:nvPicPr>
          <p:cNvPr id="4" name="3 - Θέση περιεχομένου" descr="1.jpg"/>
          <p:cNvPicPr>
            <a:picLocks noGrp="1" noChangeAspect="1"/>
          </p:cNvPicPr>
          <p:nvPr>
            <p:ph idx="1"/>
          </p:nvPr>
        </p:nvPicPr>
        <p:blipFill>
          <a:blip r:embed="rId2" cstate="print"/>
          <a:stretch>
            <a:fillRect/>
          </a:stretch>
        </p:blipFill>
        <p:spPr>
          <a:xfrm>
            <a:off x="467544" y="2636912"/>
            <a:ext cx="4649844" cy="2592288"/>
          </a:xfrm>
        </p:spPr>
      </p:pic>
      <p:pic>
        <p:nvPicPr>
          <p:cNvPr id="5" name="4 - Εικόνα" descr="crusades.jpg"/>
          <p:cNvPicPr>
            <a:picLocks noChangeAspect="1"/>
          </p:cNvPicPr>
          <p:nvPr/>
        </p:nvPicPr>
        <p:blipFill>
          <a:blip r:embed="rId3" cstate="print"/>
          <a:stretch>
            <a:fillRect/>
          </a:stretch>
        </p:blipFill>
        <p:spPr>
          <a:xfrm>
            <a:off x="5405951" y="2420888"/>
            <a:ext cx="3738049" cy="293293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ΠΗΓΕΣ</a:t>
            </a:r>
            <a:endParaRPr lang="el-GR" dirty="0"/>
          </a:p>
        </p:txBody>
      </p:sp>
      <p:sp>
        <p:nvSpPr>
          <p:cNvPr id="3" name="Content Placeholder 2"/>
          <p:cNvSpPr>
            <a:spLocks noGrp="1"/>
          </p:cNvSpPr>
          <p:nvPr>
            <p:ph idx="1"/>
          </p:nvPr>
        </p:nvSpPr>
        <p:spPr/>
        <p:txBody>
          <a:bodyPr>
            <a:normAutofit/>
          </a:bodyPr>
          <a:lstStyle/>
          <a:p>
            <a:r>
              <a:rPr lang="en-US" dirty="0" smtClean="0">
                <a:hlinkClick r:id="rId2"/>
              </a:rPr>
              <a:t>http://el.wikipedia.org/wiki/%CE%A3%CF%84%CE%B1%CF%85%CF%81%CE%BF%CF%86%CE%BF%CF%81%CE%AF%CE%B5%CF%82</a:t>
            </a:r>
            <a:endParaRPr lang="el-GR" dirty="0" smtClean="0"/>
          </a:p>
          <a:p>
            <a:pPr>
              <a:buNone/>
            </a:pPr>
            <a:r>
              <a:rPr lang="el-GR" dirty="0" smtClean="0"/>
              <a:t> </a:t>
            </a:r>
            <a:endParaRPr lang="el-G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TotalTime>
  <Words>39</Words>
  <Application>Microsoft Office PowerPoint</Application>
  <PresentationFormat>Προβολή στην οθόνη (4:3)</PresentationFormat>
  <Paragraphs>11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Ζωντάνια</vt:lpstr>
      <vt:lpstr>Σταυροφορίες</vt:lpstr>
      <vt:lpstr>Διαφάνεια 2</vt:lpstr>
      <vt:lpstr>Διαφάνεια 3</vt:lpstr>
      <vt:lpstr>Διαφάνεια 4</vt:lpstr>
      <vt:lpstr>ΕΙΚΟΝΕΣ</vt:lpstr>
      <vt:lpstr>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Σταυροφορίες</dc:title>
  <dc:creator>PE</dc:creator>
  <cp:lastModifiedBy>sofia</cp:lastModifiedBy>
  <cp:revision>7</cp:revision>
  <dcterms:created xsi:type="dcterms:W3CDTF">2014-03-08T14:46:21Z</dcterms:created>
  <dcterms:modified xsi:type="dcterms:W3CDTF">2014-03-09T16:15:39Z</dcterms:modified>
</cp:coreProperties>
</file>