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ύλεμα διαγώνιας γωνίας του ορθογωνίου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362D70F-BAF2-4F87-A4F3-D2BB0D305BCF}" type="datetimeFigureOut">
              <a:rPr lang="el-GR" smtClean="0"/>
              <a:t>7/3/2014</a:t>
            </a:fld>
            <a:endParaRPr lang="el-GR"/>
          </a:p>
        </p:txBody>
      </p:sp>
      <p:sp>
        <p:nvSpPr>
          <p:cNvPr id="11" name="10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D1FEA91-7104-41A9-BD53-2BEF52FFEF2D}" type="slidenum">
              <a:rPr lang="el-GR" smtClean="0"/>
              <a:t>‹#›</a:t>
            </a:fld>
            <a:endParaRPr lang="el-GR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2D70F-BAF2-4F87-A4F3-D2BB0D305BCF}" type="datetimeFigureOut">
              <a:rPr lang="el-GR" smtClean="0"/>
              <a:t>7/3/2014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FEA91-7104-41A9-BD53-2BEF52FFEF2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2D70F-BAF2-4F87-A4F3-D2BB0D305BCF}" type="datetimeFigureOut">
              <a:rPr lang="el-GR" smtClean="0"/>
              <a:t>7/3/2014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FEA91-7104-41A9-BD53-2BEF52FFEF2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2D70F-BAF2-4F87-A4F3-D2BB0D305BCF}" type="datetimeFigureOut">
              <a:rPr lang="el-GR" smtClean="0"/>
              <a:t>7/3/2014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FEA91-7104-41A9-BD53-2BEF52FFEF2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362D70F-BAF2-4F87-A4F3-D2BB0D305BCF}" type="datetimeFigureOut">
              <a:rPr lang="el-GR" smtClean="0"/>
              <a:t>7/3/2014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D1FEA91-7104-41A9-BD53-2BEF52FFEF2D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2D70F-BAF2-4F87-A4F3-D2BB0D305BCF}" type="datetimeFigureOut">
              <a:rPr lang="el-GR" smtClean="0"/>
              <a:t>7/3/2014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D1FEA91-7104-41A9-BD53-2BEF52FFEF2D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2D70F-BAF2-4F87-A4F3-D2BB0D305BCF}" type="datetimeFigureOut">
              <a:rPr lang="el-GR" smtClean="0"/>
              <a:t>7/3/2014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D1FEA91-7104-41A9-BD53-2BEF52FFEF2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2D70F-BAF2-4F87-A4F3-D2BB0D305BCF}" type="datetimeFigureOut">
              <a:rPr lang="el-GR" smtClean="0"/>
              <a:t>7/3/2014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FEA91-7104-41A9-BD53-2BEF52FFEF2D}" type="slidenum">
              <a:rPr lang="el-GR" smtClean="0"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62D70F-BAF2-4F87-A4F3-D2BB0D305BCF}" type="datetimeFigureOut">
              <a:rPr lang="el-GR" smtClean="0"/>
              <a:t>7/3/2014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FEA91-7104-41A9-BD53-2BEF52FFEF2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9" name="8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362D70F-BAF2-4F87-A4F3-D2BB0D305BCF}" type="datetimeFigureOut">
              <a:rPr lang="el-GR" smtClean="0"/>
              <a:t>7/3/2014</a:t>
            </a:fld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D1FEA91-7104-41A9-BD53-2BEF52FFEF2D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362D70F-BAF2-4F87-A4F3-D2BB0D305BCF}" type="datetimeFigureOut">
              <a:rPr lang="el-GR" smtClean="0"/>
              <a:t>7/3/2014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D1FEA91-7104-41A9-BD53-2BEF52FFEF2D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ύλεμα διαγώνιας γωνίας του ορθογωνίου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0362D70F-BAF2-4F87-A4F3-D2BB0D305BCF}" type="datetimeFigureOut">
              <a:rPr lang="el-GR" smtClean="0"/>
              <a:t>7/3/2014</a:t>
            </a:fld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D1FEA91-7104-41A9-BD53-2BEF52FFEF2D}" type="slidenum">
              <a:rPr lang="el-GR" smtClean="0"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Νικόλαος Νησιώτης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467544" y="2708920"/>
            <a:ext cx="8226290" cy="1752600"/>
          </a:xfrm>
        </p:spPr>
        <p:txBody>
          <a:bodyPr/>
          <a:lstStyle/>
          <a:p>
            <a:r>
              <a:rPr lang="el-GR" dirty="0" smtClean="0"/>
              <a:t>Θεματική Ενότητα 4:</a:t>
            </a:r>
          </a:p>
          <a:p>
            <a:r>
              <a:rPr lang="el-GR" dirty="0" smtClean="0"/>
              <a:t> Προσφορά και Μαρτυρία πίστης στο σύγχρονο  κόσμο</a:t>
            </a: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3347864" y="5373216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 smtClean="0"/>
              <a:t>Σοφία Νότη</a:t>
            </a:r>
            <a:endParaRPr lang="el-GR" sz="3600" dirty="0"/>
          </a:p>
        </p:txBody>
      </p:sp>
      <p:pic>
        <p:nvPicPr>
          <p:cNvPr id="1026" name="Picture 2" descr="C:\Users\ofia\Downloads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21993"/>
            <a:ext cx="2150639" cy="28360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188640"/>
            <a:ext cx="3394720" cy="1143000"/>
          </a:xfrm>
        </p:spPr>
        <p:txBody>
          <a:bodyPr>
            <a:normAutofit/>
          </a:bodyPr>
          <a:lstStyle/>
          <a:p>
            <a:r>
              <a:rPr lang="el-GR" sz="4100" dirty="0" smtClean="0"/>
              <a:t>Η ζωή του</a:t>
            </a:r>
            <a:endParaRPr lang="el-GR" sz="41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46237"/>
            <a:ext cx="8363272" cy="452628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Ο </a:t>
            </a:r>
            <a:r>
              <a:rPr lang="el-GR" dirty="0" err="1" smtClean="0"/>
              <a:t>Νικόλοαος</a:t>
            </a:r>
            <a:r>
              <a:rPr lang="el-GR" dirty="0" smtClean="0"/>
              <a:t> Α. Νησιώτης γεννήθηκε </a:t>
            </a:r>
            <a:r>
              <a:rPr lang="el-GR" dirty="0" smtClean="0"/>
              <a:t>το Μάιο του</a:t>
            </a:r>
            <a:r>
              <a:rPr lang="el-GR" dirty="0" smtClean="0"/>
              <a:t> 1924 στην Αθήνα. </a:t>
            </a:r>
            <a:endParaRPr lang="el-GR" dirty="0" smtClean="0"/>
          </a:p>
          <a:p>
            <a:r>
              <a:rPr lang="el-GR" dirty="0" smtClean="0"/>
              <a:t>Σπούδασε  στην </a:t>
            </a:r>
            <a:r>
              <a:rPr lang="el-GR" dirty="0" smtClean="0"/>
              <a:t>Ιόνιο Σχολή από το 1932 μέχρι το 1942 οπότε εισήχθη για σπουδές στη Θεολογική Σχολή Αθηνών από όπου αποφοίτησε το 1947. </a:t>
            </a:r>
            <a:endParaRPr lang="el-GR" dirty="0" smtClean="0"/>
          </a:p>
          <a:p>
            <a:r>
              <a:rPr lang="el-GR" dirty="0" smtClean="0"/>
              <a:t>Πραγματοποίησε </a:t>
            </a:r>
            <a:r>
              <a:rPr lang="el-GR" dirty="0" smtClean="0"/>
              <a:t>μεταπτυχιακές σπουδές στη Ζυρίχη της Ελβετίας από το 1948 μέχρι το 1949 και παρακολούθησε μαθήματα </a:t>
            </a:r>
            <a:r>
              <a:rPr lang="el-GR" dirty="0" smtClean="0"/>
              <a:t>του </a:t>
            </a:r>
            <a:r>
              <a:rPr lang="el-GR" dirty="0" smtClean="0"/>
              <a:t>θεολόγου </a:t>
            </a:r>
            <a:r>
              <a:rPr lang="el-GR" dirty="0" err="1" smtClean="0"/>
              <a:t>Εμίλ</a:t>
            </a:r>
            <a:r>
              <a:rPr lang="el-GR" dirty="0" smtClean="0"/>
              <a:t> </a:t>
            </a:r>
            <a:r>
              <a:rPr lang="el-GR" dirty="0" err="1" smtClean="0"/>
              <a:t>Μπρούνερ</a:t>
            </a:r>
            <a:r>
              <a:rPr lang="el-GR" dirty="0" smtClean="0"/>
              <a:t> και του ψυχολόγου </a:t>
            </a:r>
            <a:r>
              <a:rPr lang="el-GR" dirty="0" err="1" smtClean="0"/>
              <a:t>Κάρλ</a:t>
            </a:r>
            <a:r>
              <a:rPr lang="el-GR" dirty="0" smtClean="0"/>
              <a:t> Γκούσταβ </a:t>
            </a:r>
            <a:r>
              <a:rPr lang="el-GR" dirty="0" err="1" smtClean="0"/>
              <a:t>Γιούνγκ</a:t>
            </a:r>
            <a:r>
              <a:rPr lang="el-GR" dirty="0" smtClean="0"/>
              <a:t>. </a:t>
            </a:r>
            <a:endParaRPr lang="el-GR" dirty="0" smtClean="0"/>
          </a:p>
          <a:p>
            <a:r>
              <a:rPr lang="el-GR" dirty="0" smtClean="0"/>
              <a:t>Μετά </a:t>
            </a:r>
            <a:r>
              <a:rPr lang="el-GR" dirty="0" smtClean="0"/>
              <a:t>το </a:t>
            </a:r>
            <a:r>
              <a:rPr lang="el-GR" dirty="0" smtClean="0"/>
              <a:t>1951 επέστρεψε </a:t>
            </a:r>
            <a:r>
              <a:rPr lang="el-GR" dirty="0" smtClean="0"/>
              <a:t>στη Βασιλεία της Ελβετίας για τη συνέχιση των μεταπτυχιακών του </a:t>
            </a:r>
            <a:r>
              <a:rPr lang="el-GR" dirty="0" smtClean="0"/>
              <a:t>σπουδών.</a:t>
            </a:r>
          </a:p>
          <a:p>
            <a:r>
              <a:rPr lang="el-GR" dirty="0" smtClean="0"/>
              <a:t>Το1952</a:t>
            </a:r>
            <a:r>
              <a:rPr lang="el-GR" dirty="0" smtClean="0"/>
              <a:t> με 1953 </a:t>
            </a:r>
            <a:r>
              <a:rPr lang="el-GR" dirty="0" smtClean="0"/>
              <a:t>μετέβηκε </a:t>
            </a:r>
            <a:r>
              <a:rPr lang="el-GR" dirty="0" smtClean="0"/>
              <a:t>στο Βέλγιο στο Καθολικό Πανεπιστήμιο της Λουβαίν απ’ όπου λαμβάνει μεταπτυχιακό δίπλωμα </a:t>
            </a:r>
            <a:r>
              <a:rPr lang="el-GR" dirty="0" smtClean="0"/>
              <a:t>φιλοσοφίας.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620688"/>
            <a:ext cx="4834880" cy="70384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Ακαδημαϊκή </a:t>
            </a:r>
            <a:r>
              <a:rPr lang="el-GR" dirty="0" smtClean="0"/>
              <a:t>δράση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4536504"/>
          </a:xfrm>
        </p:spPr>
        <p:txBody>
          <a:bodyPr>
            <a:noAutofit/>
          </a:bodyPr>
          <a:lstStyle/>
          <a:p>
            <a:r>
              <a:rPr lang="el-GR" sz="2300" dirty="0" smtClean="0"/>
              <a:t>Το </a:t>
            </a:r>
            <a:r>
              <a:rPr lang="el-GR" sz="2300" dirty="0" smtClean="0"/>
              <a:t>1965 αναδείχτηκε  </a:t>
            </a:r>
            <a:r>
              <a:rPr lang="el-GR" sz="2300" dirty="0" smtClean="0"/>
              <a:t>καθηγητής φιλοσοφίας της θρησκείας στη Θεολογική Σχολή </a:t>
            </a:r>
            <a:r>
              <a:rPr lang="el-GR" sz="2300" dirty="0" smtClean="0"/>
              <a:t>Αθηνών</a:t>
            </a:r>
            <a:r>
              <a:rPr lang="el-GR" sz="2300" dirty="0" smtClean="0"/>
              <a:t>.</a:t>
            </a:r>
            <a:endParaRPr lang="el-GR" sz="2300" dirty="0" smtClean="0"/>
          </a:p>
          <a:p>
            <a:r>
              <a:rPr lang="el-GR" sz="2300" dirty="0" smtClean="0"/>
              <a:t>Το 1962</a:t>
            </a:r>
            <a:r>
              <a:rPr lang="el-GR" sz="2300" dirty="0" smtClean="0"/>
              <a:t> </a:t>
            </a:r>
            <a:r>
              <a:rPr lang="el-GR" sz="2300" dirty="0" smtClean="0"/>
              <a:t>εκλέχθηκε καθηγητής </a:t>
            </a:r>
            <a:r>
              <a:rPr lang="el-GR" sz="2300" dirty="0" smtClean="0"/>
              <a:t>του Πανεπιστημίου της Γενεύης στο οποίο </a:t>
            </a:r>
            <a:r>
              <a:rPr lang="el-GR" sz="2300" dirty="0" smtClean="0"/>
              <a:t>δίδαξε μέχρι </a:t>
            </a:r>
            <a:r>
              <a:rPr lang="el-GR" sz="2300" dirty="0" smtClean="0"/>
              <a:t>το </a:t>
            </a:r>
            <a:r>
              <a:rPr lang="el-GR" sz="2300" dirty="0" smtClean="0"/>
              <a:t>1974.</a:t>
            </a:r>
          </a:p>
          <a:p>
            <a:r>
              <a:rPr lang="el-GR" sz="2300" dirty="0" smtClean="0"/>
              <a:t> Το 1984 μέχρι το 1986 διατέλεσε πρόεδρος της Διεθνούς Ακαδημίας Θρησκευτικών Επιστημών στις Βρυξέλλες. </a:t>
            </a:r>
          </a:p>
          <a:p>
            <a:r>
              <a:rPr lang="el-GR" sz="2300" dirty="0" smtClean="0"/>
              <a:t>Από το 1982 έως το 1986 γίνεται πρόεδρος του τμήματος Ποιμαντικής της Θεολογικής Σχολής Αθηνών. </a:t>
            </a:r>
          </a:p>
          <a:p>
            <a:r>
              <a:rPr lang="el-GR" sz="2300" dirty="0" smtClean="0"/>
              <a:t> Από </a:t>
            </a:r>
            <a:r>
              <a:rPr lang="el-GR" sz="2300" dirty="0" smtClean="0"/>
              <a:t>το 1968 μέχρι το 1986 δίδαξε στην έδρα Φιλοσοφίας της Θρησκείας μετά Στοιχείων της Ψυχολογίας της Θρησκείας στη Θεολογική Σχολή Αθηνών. </a:t>
            </a:r>
          </a:p>
          <a:p>
            <a:r>
              <a:rPr lang="el-GR" sz="2300" dirty="0" smtClean="0"/>
              <a:t>Το 1976-77 διατέλεσε κοσμήτορας της Θεολογικής Σχολής και από το 1982 μέχρι το 1986 πρόεδρος του τμήματος Ποιμαντικής της Θεολογικής Σχολής Αθηνών</a:t>
            </a:r>
            <a:r>
              <a:rPr lang="el-GR" sz="2300" dirty="0" smtClean="0"/>
              <a:t>.</a:t>
            </a:r>
            <a:endParaRPr lang="el-GR" sz="2300" dirty="0" smtClean="0"/>
          </a:p>
          <a:p>
            <a:endParaRPr lang="el-GR" sz="2500" dirty="0" smtClean="0"/>
          </a:p>
          <a:p>
            <a:endParaRPr lang="el-GR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88832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l-GR" dirty="0" smtClean="0"/>
              <a:t>Η δράση του στο </a:t>
            </a:r>
            <a:r>
              <a:rPr lang="el-GR" dirty="0" smtClean="0"/>
              <a:t>Παγκόσμιο</a:t>
            </a:r>
            <a:br>
              <a:rPr lang="el-GR" dirty="0" smtClean="0"/>
            </a:br>
            <a:r>
              <a:rPr lang="el-GR" dirty="0" smtClean="0"/>
              <a:t> Συμβούλιο Εκκλησιών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700808"/>
            <a:ext cx="8914184" cy="2304256"/>
          </a:xfrm>
        </p:spPr>
        <p:txBody>
          <a:bodyPr>
            <a:normAutofit fontScale="25000" lnSpcReduction="20000"/>
          </a:bodyPr>
          <a:lstStyle/>
          <a:p>
            <a:r>
              <a:rPr lang="el-GR" sz="9600" dirty="0" smtClean="0"/>
              <a:t>Από </a:t>
            </a:r>
            <a:r>
              <a:rPr lang="el-GR" sz="9600" dirty="0" smtClean="0"/>
              <a:t>το 1956 μέχρι το 1974 εργάστηκε στο Παγκόσμιο Συμβούλιο Εκκλησιών και στο Οικουμενικό Ινστιτούτο στην Ελβετία. </a:t>
            </a:r>
            <a:r>
              <a:rPr lang="el-GR" sz="9600" dirty="0" smtClean="0"/>
              <a:t>Επίσης </a:t>
            </a:r>
            <a:r>
              <a:rPr lang="el-GR" sz="9600" dirty="0" smtClean="0"/>
              <a:t>αναγορεύθηκε σε αναπληρωτής γενικός Γραμματέας του Παγκοσμίου Συμβουλίου Εκκλησιών από το </a:t>
            </a:r>
            <a:r>
              <a:rPr lang="el-GR" sz="9600" dirty="0" smtClean="0"/>
              <a:t>1968 -1972.</a:t>
            </a:r>
            <a:r>
              <a:rPr lang="el-GR" sz="9600" dirty="0" smtClean="0"/>
              <a:t> Διετέλεσε ορθόδοξος παρατηρητής στη </a:t>
            </a:r>
            <a:r>
              <a:rPr lang="el-GR" sz="10000" dirty="0" smtClean="0"/>
              <a:t>Β</a:t>
            </a:r>
            <a:r>
              <a:rPr lang="el-GR" sz="10000" dirty="0" smtClean="0"/>
              <a:t>’</a:t>
            </a:r>
            <a:endParaRPr lang="el-GR" sz="10000" dirty="0" smtClean="0"/>
          </a:p>
          <a:p>
            <a:endParaRPr lang="el-GR" dirty="0"/>
          </a:p>
        </p:txBody>
      </p:sp>
      <p:pic>
        <p:nvPicPr>
          <p:cNvPr id="4" name="Picture 2" descr="C:\Users\ofia\Downloads\nisiotis2.jpg"/>
          <p:cNvPicPr>
            <a:picLocks noChangeAspect="1" noChangeArrowheads="1"/>
          </p:cNvPicPr>
          <p:nvPr/>
        </p:nvPicPr>
        <p:blipFill>
          <a:blip r:embed="rId2" cstate="print"/>
          <a:srcRect l="30213" t="21161" r="22985" b="11998"/>
          <a:stretch>
            <a:fillRect/>
          </a:stretch>
        </p:blipFill>
        <p:spPr bwMode="auto">
          <a:xfrm>
            <a:off x="5220072" y="3356992"/>
            <a:ext cx="3646099" cy="3140968"/>
          </a:xfrm>
          <a:prstGeom prst="rect">
            <a:avLst/>
          </a:prstGeom>
          <a:noFill/>
        </p:spPr>
      </p:pic>
      <p:sp>
        <p:nvSpPr>
          <p:cNvPr id="6" name="5 - Ορθογώνιο"/>
          <p:cNvSpPr/>
          <p:nvPr/>
        </p:nvSpPr>
        <p:spPr>
          <a:xfrm>
            <a:off x="179512" y="3212976"/>
            <a:ext cx="5400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err="1" smtClean="0"/>
              <a:t>Βατικανή</a:t>
            </a:r>
            <a:r>
              <a:rPr lang="el-GR" sz="2400" dirty="0" smtClean="0"/>
              <a:t> Σύνοδο εκπροσωπώντας το Παγκόσμιο Συμβούλιο Εκκλησιών και με την ίδια ιδιότητα συμμετείχε στις εργασίες των </a:t>
            </a:r>
            <a:r>
              <a:rPr lang="el-GR" sz="2400" dirty="0" err="1" smtClean="0"/>
              <a:t>Πανορθοδόξων</a:t>
            </a:r>
            <a:r>
              <a:rPr lang="el-GR" sz="2400" dirty="0" smtClean="0"/>
              <a:t> Διασκέψεων στην Ρόδο το 1961 και 1964. Από το 1977 μέχρι το 1982 ήταν πρόεδρος του Τμήματος ‘’Πίστης και Τάξις’’ του </a:t>
            </a:r>
            <a:r>
              <a:rPr lang="el-GR" sz="2400" dirty="0" err="1" smtClean="0"/>
              <a:t>ΠαγκοσμίουΣυμβουλίου</a:t>
            </a:r>
            <a:r>
              <a:rPr lang="el-GR" sz="2400" dirty="0" smtClean="0"/>
              <a:t> Εκκλησιών. 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Τήξη">
  <a:themeElements>
    <a:clrScheme name="Τήξη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Τήξη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Τήξη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94</TotalTime>
  <Words>64</Words>
  <Application>Microsoft Office PowerPoint</Application>
  <PresentationFormat>Προβολή στην οθόνη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Τήξη</vt:lpstr>
      <vt:lpstr>Νικόλαος Νησιώτης</vt:lpstr>
      <vt:lpstr>Η ζωή του</vt:lpstr>
      <vt:lpstr>Ακαδημαϊκή δράση</vt:lpstr>
      <vt:lpstr>Η δράση του στο Παγκόσμιο  Συμβούλιο Εκκλησιών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Νικόλαος Νησιώτης</dc:title>
  <dc:creator>Sofia</dc:creator>
  <cp:lastModifiedBy>Sofia</cp:lastModifiedBy>
  <cp:revision>10</cp:revision>
  <dcterms:created xsi:type="dcterms:W3CDTF">2014-03-07T18:23:58Z</dcterms:created>
  <dcterms:modified xsi:type="dcterms:W3CDTF">2014-03-07T19:58:51Z</dcterms:modified>
</cp:coreProperties>
</file>