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4411551-1C03-4325-BB62-B47162D633B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DB25834-75C4-4E2A-ACEF-2793AA30CEB0}" type="datetimeFigureOut">
              <a:rPr lang="el-GR" smtClean="0"/>
              <a:pPr/>
              <a:t>7/3/2014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04411551-1C03-4325-BB62-B47162D633BA}"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B25834-75C4-4E2A-ACEF-2793AA30CEB0}" type="datetimeFigureOut">
              <a:rPr lang="el-GR" smtClean="0"/>
              <a:pPr/>
              <a:t>7/3/2014</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411551-1C03-4325-BB62-B47162D633BA}"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l.wikipedia.org/wiki/%CE%9A%CE%AC%CE%BB%CE%BB%CE%B9%CF%83%CF%84%CE%BF%CF%82_%CE%93%CE%BF%CF%85%CE%AD%CE%B1%CF%8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Κάλλιστος Γουέαρ</a:t>
            </a:r>
            <a:br>
              <a:rPr lang="el-GR" dirty="0" smtClean="0"/>
            </a:br>
            <a:r>
              <a:rPr lang="el-GR" sz="3600" dirty="0" smtClean="0"/>
              <a:t>Θεματική Ενότητα 4: Προσφορά και μαρτυρία πίστης στον σύγχρονο κόσμο</a:t>
            </a:r>
            <a:endParaRPr lang="el-GR" sz="3600" dirty="0"/>
          </a:p>
        </p:txBody>
      </p:sp>
      <p:sp>
        <p:nvSpPr>
          <p:cNvPr id="3" name="2 - Υπότιτλος"/>
          <p:cNvSpPr>
            <a:spLocks noGrp="1"/>
          </p:cNvSpPr>
          <p:nvPr>
            <p:ph type="subTitle" idx="1"/>
          </p:nvPr>
        </p:nvSpPr>
        <p:spPr/>
        <p:txBody>
          <a:bodyPr>
            <a:normAutofit fontScale="92500" lnSpcReduction="10000"/>
          </a:bodyPr>
          <a:lstStyle/>
          <a:p>
            <a:r>
              <a:rPr lang="el-GR" dirty="0" smtClean="0"/>
              <a:t>Γυμνάσιο Ευαγγελικής Σχολής Σμύρνης </a:t>
            </a:r>
            <a:br>
              <a:rPr lang="el-GR" dirty="0" smtClean="0"/>
            </a:br>
            <a:r>
              <a:rPr lang="el-GR" dirty="0" smtClean="0"/>
              <a:t>Σχολικό έτος: 2013 – </a:t>
            </a:r>
            <a:r>
              <a:rPr lang="el-GR" dirty="0" smtClean="0"/>
              <a:t>2014</a:t>
            </a:r>
            <a:r>
              <a:rPr lang="en-US" dirty="0" smtClean="0"/>
              <a:t/>
            </a:r>
            <a:br>
              <a:rPr lang="en-US" dirty="0" smtClean="0"/>
            </a:br>
            <a:r>
              <a:rPr lang="el-GR" dirty="0" smtClean="0"/>
              <a:t>Ονοματεπώνυμο:  Άννα – Χριστίνα </a:t>
            </a:r>
            <a:r>
              <a:rPr lang="el-GR" smtClean="0"/>
              <a:t>Φοντούλη</a:t>
            </a:r>
            <a:r>
              <a:rPr lang="el-GR" dirty="0" smtClean="0"/>
              <a:t/>
            </a:r>
            <a:br>
              <a:rPr lang="el-GR" dirty="0" smtClean="0"/>
            </a:br>
            <a:r>
              <a:rPr lang="el-GR" dirty="0" smtClean="0"/>
              <a:t>Μάθημα: Θρησκευτικά</a:t>
            </a:r>
            <a:br>
              <a:rPr lang="el-GR" dirty="0" smtClean="0"/>
            </a:br>
            <a:r>
              <a:rPr lang="el-GR" dirty="0" smtClean="0"/>
              <a:t>Τάξη: Γ’3</a:t>
            </a:r>
            <a:endParaRPr lang="el-GR"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71480"/>
            <a:ext cx="8229600" cy="704104"/>
          </a:xfrm>
        </p:spPr>
        <p:txBody>
          <a:bodyPr>
            <a:normAutofit fontScale="90000"/>
          </a:bodyPr>
          <a:lstStyle/>
          <a:p>
            <a:pPr algn="ctr"/>
            <a:r>
              <a:rPr lang="el-GR" dirty="0" smtClean="0"/>
              <a:t>Βίος</a:t>
            </a:r>
            <a:endParaRPr lang="el-GR" dirty="0"/>
          </a:p>
        </p:txBody>
      </p:sp>
      <p:sp>
        <p:nvSpPr>
          <p:cNvPr id="3" name="2 - Θέση περιεχομένου"/>
          <p:cNvSpPr>
            <a:spLocks noGrp="1"/>
          </p:cNvSpPr>
          <p:nvPr>
            <p:ph idx="1"/>
          </p:nvPr>
        </p:nvSpPr>
        <p:spPr>
          <a:xfrm>
            <a:off x="457200" y="1500174"/>
            <a:ext cx="8229600" cy="4824426"/>
          </a:xfrm>
        </p:spPr>
        <p:txBody>
          <a:bodyPr>
            <a:normAutofit fontScale="70000" lnSpcReduction="20000"/>
          </a:bodyPr>
          <a:lstStyle/>
          <a:p>
            <a:pPr>
              <a:buNone/>
            </a:pPr>
            <a:r>
              <a:rPr lang="el-GR" sz="2800" dirty="0" smtClean="0">
                <a:latin typeface="+mj-lt"/>
              </a:rPr>
              <a:t>Ο Κάλλιστος Γουέαρ γεννήθηκε στο Μπαθ, Σόμερσετ, της Αγγλίας το 1934. Λαϊκός Αγγλικανός μέχρι το 1958 οπότε σε ηλικία 24 ετών, βαπτίσθηκε Ορθόδοξος Χριστιανός και έγινε δεκτός στην Αρχιεπισκοπή Θυάτειρων και Μ. Βρετανίας.</a:t>
            </a:r>
          </a:p>
          <a:p>
            <a:pPr>
              <a:buNone/>
            </a:pPr>
            <a:r>
              <a:rPr lang="el-GR" sz="2800" dirty="0" smtClean="0">
                <a:latin typeface="+mj-lt"/>
              </a:rPr>
              <a:t>Αφού ολοκλήρωσε τις εγκύκλιες σπουδές του στο Westminster </a:t>
            </a:r>
            <a:r>
              <a:rPr lang="el-GR" sz="2800" dirty="0" err="1" smtClean="0">
                <a:latin typeface="+mj-lt"/>
              </a:rPr>
              <a:t>School</a:t>
            </a:r>
            <a:r>
              <a:rPr lang="el-GR" sz="2800" dirty="0" smtClean="0">
                <a:latin typeface="+mj-lt"/>
              </a:rPr>
              <a:t> του Λονδίνου, σπουδάζει φιλολογία και θεολογία στο Πανεπιστήμιο της Οξφόρδης, όπου λαμβάνει πτυχίο και μεταπτυχιακό με τη διάκριση First </a:t>
            </a:r>
            <a:r>
              <a:rPr lang="el-GR" sz="2800" dirty="0" err="1" smtClean="0">
                <a:latin typeface="+mj-lt"/>
              </a:rPr>
              <a:t>Class</a:t>
            </a:r>
            <a:r>
              <a:rPr lang="el-GR" sz="2800" dirty="0" smtClean="0">
                <a:latin typeface="+mj-lt"/>
              </a:rPr>
              <a:t> </a:t>
            </a:r>
            <a:r>
              <a:rPr lang="el-GR" sz="2800" dirty="0" err="1" smtClean="0">
                <a:latin typeface="+mj-lt"/>
              </a:rPr>
              <a:t>Honours</a:t>
            </a:r>
            <a:r>
              <a:rPr lang="el-GR" sz="2800" dirty="0" smtClean="0">
                <a:latin typeface="+mj-lt"/>
              </a:rPr>
              <a:t> και τελικά το 1965 το διδακτορικό με θέμα τα Ασκητικά έργα του Μάρκου του Ερημίτη. Το 1959 - 1960 διδάσκει ως </a:t>
            </a:r>
            <a:r>
              <a:rPr lang="el-GR" sz="2800" dirty="0" err="1" smtClean="0">
                <a:latin typeface="+mj-lt"/>
              </a:rPr>
              <a:t>Jane</a:t>
            </a:r>
            <a:r>
              <a:rPr lang="el-GR" sz="2800" dirty="0" smtClean="0">
                <a:latin typeface="+mj-lt"/>
              </a:rPr>
              <a:t> </a:t>
            </a:r>
            <a:r>
              <a:rPr lang="el-GR" sz="2800" dirty="0" err="1" smtClean="0">
                <a:latin typeface="+mj-lt"/>
              </a:rPr>
              <a:t>Eliza</a:t>
            </a:r>
            <a:r>
              <a:rPr lang="el-GR" sz="2800" dirty="0" smtClean="0">
                <a:latin typeface="+mj-lt"/>
              </a:rPr>
              <a:t> </a:t>
            </a:r>
            <a:r>
              <a:rPr lang="el-GR" sz="2800" dirty="0" err="1" smtClean="0">
                <a:latin typeface="+mj-lt"/>
              </a:rPr>
              <a:t>Procter</a:t>
            </a:r>
            <a:r>
              <a:rPr lang="el-GR" sz="2800" dirty="0" smtClean="0">
                <a:latin typeface="+mj-lt"/>
              </a:rPr>
              <a:t> </a:t>
            </a:r>
            <a:r>
              <a:rPr lang="el-GR" sz="2800" dirty="0" err="1" smtClean="0">
                <a:latin typeface="+mj-lt"/>
              </a:rPr>
              <a:t>Visiting</a:t>
            </a:r>
            <a:r>
              <a:rPr lang="el-GR" sz="2800" dirty="0" smtClean="0">
                <a:latin typeface="+mj-lt"/>
              </a:rPr>
              <a:t> </a:t>
            </a:r>
            <a:r>
              <a:rPr lang="el-GR" sz="2800" dirty="0" err="1" smtClean="0">
                <a:latin typeface="+mj-lt"/>
              </a:rPr>
              <a:t>Fellow</a:t>
            </a:r>
            <a:r>
              <a:rPr lang="el-GR" sz="2800" dirty="0" smtClean="0">
                <a:latin typeface="+mj-lt"/>
              </a:rPr>
              <a:t> στο Πανεπιστήμιο Πρίνστον και το 1966 εκλέγεται και διορίζεται </a:t>
            </a:r>
            <a:r>
              <a:rPr lang="el-GR" sz="2800" dirty="0" err="1" smtClean="0">
                <a:latin typeface="+mj-lt"/>
              </a:rPr>
              <a:t>Spalding</a:t>
            </a:r>
            <a:r>
              <a:rPr lang="el-GR" sz="2800" dirty="0" smtClean="0">
                <a:latin typeface="+mj-lt"/>
              </a:rPr>
              <a:t> </a:t>
            </a:r>
            <a:r>
              <a:rPr lang="el-GR" sz="2800" dirty="0" err="1" smtClean="0">
                <a:latin typeface="+mj-lt"/>
              </a:rPr>
              <a:t>Lecturer</a:t>
            </a:r>
            <a:r>
              <a:rPr lang="el-GR" sz="2800" dirty="0" smtClean="0">
                <a:latin typeface="+mj-lt"/>
              </a:rPr>
              <a:t> </a:t>
            </a:r>
            <a:r>
              <a:rPr lang="el-GR" sz="2800" dirty="0" err="1" smtClean="0">
                <a:latin typeface="+mj-lt"/>
              </a:rPr>
              <a:t>in</a:t>
            </a:r>
            <a:r>
              <a:rPr lang="el-GR" sz="2800" dirty="0" smtClean="0">
                <a:latin typeface="+mj-lt"/>
              </a:rPr>
              <a:t> </a:t>
            </a:r>
            <a:r>
              <a:rPr lang="el-GR" sz="2800" dirty="0" err="1" smtClean="0">
                <a:latin typeface="+mj-lt"/>
              </a:rPr>
              <a:t>Eastern</a:t>
            </a:r>
            <a:r>
              <a:rPr lang="el-GR" sz="2800" dirty="0" smtClean="0">
                <a:latin typeface="+mj-lt"/>
              </a:rPr>
              <a:t> </a:t>
            </a:r>
            <a:r>
              <a:rPr lang="el-GR" sz="2800" dirty="0" err="1" smtClean="0">
                <a:latin typeface="+mj-lt"/>
              </a:rPr>
              <a:t>Prthodox</a:t>
            </a:r>
            <a:r>
              <a:rPr lang="el-GR" sz="2800" dirty="0" smtClean="0">
                <a:latin typeface="+mj-lt"/>
              </a:rPr>
              <a:t> </a:t>
            </a:r>
            <a:r>
              <a:rPr lang="el-GR" sz="2800" dirty="0" err="1" smtClean="0">
                <a:latin typeface="+mj-lt"/>
              </a:rPr>
              <a:t>Studies</a:t>
            </a:r>
            <a:r>
              <a:rPr lang="el-GR" sz="2800" dirty="0" smtClean="0">
                <a:latin typeface="+mj-lt"/>
              </a:rPr>
              <a:t> στο Πανεπιστήμιο της Οξφόρδης, μέχρι το 2001, διδάσκοντας κλασική και βυζαντινή φιλοσοφία και Ορθόδοξη θεολογία.</a:t>
            </a:r>
          </a:p>
          <a:p>
            <a:pPr>
              <a:buNone/>
            </a:pPr>
            <a:r>
              <a:rPr lang="el-GR" sz="2800" dirty="0" smtClean="0">
                <a:latin typeface="+mj-lt"/>
              </a:rPr>
              <a:t>Το 1970 εκλέγεται </a:t>
            </a:r>
            <a:r>
              <a:rPr lang="el-GR" sz="2800" dirty="0" err="1" smtClean="0">
                <a:latin typeface="+mj-lt"/>
              </a:rPr>
              <a:t>Fellow</a:t>
            </a:r>
            <a:r>
              <a:rPr lang="el-GR" sz="2800" dirty="0" smtClean="0">
                <a:latin typeface="+mj-lt"/>
              </a:rPr>
              <a:t> του </a:t>
            </a:r>
            <a:r>
              <a:rPr lang="el-GR" sz="2800" dirty="0" err="1" smtClean="0">
                <a:latin typeface="+mj-lt"/>
              </a:rPr>
              <a:t>Pembroke</a:t>
            </a:r>
            <a:r>
              <a:rPr lang="el-GR" sz="2800" dirty="0" smtClean="0">
                <a:latin typeface="+mj-lt"/>
              </a:rPr>
              <a:t> </a:t>
            </a:r>
            <a:r>
              <a:rPr lang="el-GR" sz="2800" dirty="0" err="1" smtClean="0">
                <a:latin typeface="+mj-lt"/>
              </a:rPr>
              <a:t>College</a:t>
            </a:r>
            <a:r>
              <a:rPr lang="el-GR" sz="2800" dirty="0" smtClean="0">
                <a:latin typeface="+mj-lt"/>
              </a:rPr>
              <a:t> της Οξφόρδης, και το 1971 ονομάζεται </a:t>
            </a:r>
            <a:r>
              <a:rPr lang="el-GR" sz="2800" dirty="0" err="1" smtClean="0">
                <a:latin typeface="+mj-lt"/>
              </a:rPr>
              <a:t>Senior</a:t>
            </a:r>
            <a:r>
              <a:rPr lang="el-GR" sz="2800" dirty="0" smtClean="0">
                <a:latin typeface="+mj-lt"/>
              </a:rPr>
              <a:t> </a:t>
            </a:r>
            <a:r>
              <a:rPr lang="el-GR" sz="2800" dirty="0" err="1" smtClean="0">
                <a:latin typeface="+mj-lt"/>
              </a:rPr>
              <a:t>Denyer</a:t>
            </a:r>
            <a:r>
              <a:rPr lang="el-GR" sz="2800" dirty="0" smtClean="0">
                <a:latin typeface="+mj-lt"/>
              </a:rPr>
              <a:t> </a:t>
            </a:r>
            <a:r>
              <a:rPr lang="el-GR" sz="2800" dirty="0" err="1" smtClean="0">
                <a:latin typeface="+mj-lt"/>
              </a:rPr>
              <a:t>and</a:t>
            </a:r>
            <a:r>
              <a:rPr lang="el-GR" sz="2800" dirty="0" smtClean="0">
                <a:latin typeface="+mj-lt"/>
              </a:rPr>
              <a:t> </a:t>
            </a:r>
            <a:r>
              <a:rPr lang="el-GR" sz="2800" dirty="0" err="1" smtClean="0">
                <a:latin typeface="+mj-lt"/>
              </a:rPr>
              <a:t>Johnson</a:t>
            </a:r>
            <a:r>
              <a:rPr lang="el-GR" sz="2800" dirty="0" smtClean="0">
                <a:latin typeface="+mj-lt"/>
              </a:rPr>
              <a:t> </a:t>
            </a:r>
            <a:r>
              <a:rPr lang="el-GR" sz="2800" dirty="0" err="1" smtClean="0">
                <a:latin typeface="+mj-lt"/>
              </a:rPr>
              <a:t>Scholar</a:t>
            </a:r>
            <a:r>
              <a:rPr lang="el-GR" sz="2800" dirty="0" smtClean="0">
                <a:latin typeface="+mj-lt"/>
              </a:rPr>
              <a:t> του Πανεπιστημίου της Οξφόρδης.  Ως επισκέπτης καθηγητής έχει διδάξει στο Γρηγοριανό Πανεπιστήμιο της Ρώμης το 2006.</a:t>
            </a:r>
          </a:p>
          <a:p>
            <a:endParaRPr lang="el-GR"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571480"/>
            <a:ext cx="8229600" cy="846980"/>
          </a:xfrm>
        </p:spPr>
        <p:txBody>
          <a:bodyPr>
            <a:normAutofit/>
          </a:bodyPr>
          <a:lstStyle/>
          <a:p>
            <a:pPr algn="ctr"/>
            <a:r>
              <a:rPr lang="el-GR" sz="4800" dirty="0" smtClean="0"/>
              <a:t>Άλλες δραστηριότητες</a:t>
            </a:r>
            <a:endParaRPr lang="el-GR" sz="4800" dirty="0"/>
          </a:p>
        </p:txBody>
      </p:sp>
      <p:sp>
        <p:nvSpPr>
          <p:cNvPr id="3" name="2 - Θέση περιεχομένου"/>
          <p:cNvSpPr>
            <a:spLocks noGrp="1"/>
          </p:cNvSpPr>
          <p:nvPr>
            <p:ph idx="1"/>
          </p:nvPr>
        </p:nvSpPr>
        <p:spPr>
          <a:xfrm>
            <a:off x="457200" y="1714488"/>
            <a:ext cx="8229600" cy="4429156"/>
          </a:xfrm>
        </p:spPr>
        <p:txBody>
          <a:bodyPr>
            <a:normAutofit lnSpcReduction="10000"/>
          </a:bodyPr>
          <a:lstStyle/>
          <a:p>
            <a:pPr>
              <a:buFont typeface="Wingdings" pitchFamily="2" charset="2"/>
              <a:buChar char="v"/>
            </a:pPr>
            <a:r>
              <a:rPr lang="el-GR" sz="2800" dirty="0" smtClean="0"/>
              <a:t>Το 1965 χειροτονήθηκε διάκονος λαμβάνοντας το όνομα Κάλλιστος. </a:t>
            </a:r>
          </a:p>
          <a:p>
            <a:pPr>
              <a:buFont typeface="Wingdings" pitchFamily="2" charset="2"/>
              <a:buChar char="v"/>
            </a:pPr>
            <a:r>
              <a:rPr lang="el-GR" sz="2800" dirty="0" smtClean="0"/>
              <a:t>Το 1966 χειροτονήθηκε ιερέας και Αρχιμανδρίτης και </a:t>
            </a:r>
            <a:r>
              <a:rPr lang="el-GR" sz="2800" dirty="0" err="1" smtClean="0"/>
              <a:t>εκάρη</a:t>
            </a:r>
            <a:r>
              <a:rPr lang="el-GR" sz="2800" dirty="0" smtClean="0"/>
              <a:t> μοναχός στην Ιερά Μονή Ιωάννου του Θεολόγου στην Πάτμο.</a:t>
            </a:r>
          </a:p>
          <a:p>
            <a:pPr>
              <a:buFont typeface="Wingdings" pitchFamily="2" charset="2"/>
              <a:buChar char="v"/>
            </a:pPr>
            <a:r>
              <a:rPr lang="el-GR" sz="2800" dirty="0" smtClean="0"/>
              <a:t>Το1982 αναδείχθηκε Βοηθός Επίσκοπος του Αρχιεπισκόπου Θυάτειρων και Μ. Βρετανίας.</a:t>
            </a:r>
          </a:p>
          <a:p>
            <a:pPr>
              <a:buFont typeface="Wingdings" pitchFamily="2" charset="2"/>
              <a:buChar char="v"/>
            </a:pPr>
            <a:r>
              <a:rPr lang="el-GR" sz="2800" dirty="0" smtClean="0"/>
              <a:t>Από το 1983 ηγείται του Διοικητικού Συμβουλίου του Κέντρου Ορθόδοξης Πνευματικότητας Η Αγία Θεοσέβεια.</a:t>
            </a:r>
          </a:p>
          <a:p>
            <a:pPr>
              <a:buNone/>
            </a:pPr>
            <a:endParaRPr lang="el-GR" dirty="0"/>
          </a:p>
        </p:txBody>
      </p:sp>
      <p:cxnSp>
        <p:nvCxnSpPr>
          <p:cNvPr id="5" name="4 - Ευθύγραμμο βέλος σύνδεσης"/>
          <p:cNvCxnSpPr/>
          <p:nvPr/>
        </p:nvCxnSpPr>
        <p:spPr>
          <a:xfrm>
            <a:off x="7358082" y="6357958"/>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71546"/>
            <a:ext cx="8229600" cy="3286148"/>
          </a:xfrm>
        </p:spPr>
        <p:txBody>
          <a:bodyPr/>
          <a:lstStyle/>
          <a:p>
            <a:pPr>
              <a:buFont typeface="Wingdings" pitchFamily="2" charset="2"/>
              <a:buChar char="v"/>
            </a:pPr>
            <a:r>
              <a:rPr lang="el-GR" sz="2800" dirty="0" smtClean="0"/>
              <a:t>Το 1966 ιδρύει την Ελληνική Ορθόδοξη Κοινότητα της Αγίας Τριάδος στην Οξφόρδη.</a:t>
            </a:r>
          </a:p>
          <a:p>
            <a:pPr>
              <a:buFont typeface="Wingdings" pitchFamily="2" charset="2"/>
              <a:buChar char="v"/>
            </a:pPr>
            <a:r>
              <a:rPr lang="el-GR" sz="2800" dirty="0" smtClean="0"/>
              <a:t>Από το 1973 συμμετέχει ως μέλος της Επιτροπής του Διαλόγου Ορθοδόξων - Αγγλικανών. Είναι πρόεδρος της Οικουμενικής Οργάνωσης Blessed VirginMary και είναι συνεκδότης του περιοδικού Subornst.</a:t>
            </a:r>
          </a:p>
          <a:p>
            <a:pPr>
              <a:buFont typeface="Wingdings" pitchFamily="2" charset="2"/>
              <a:buChar char="v"/>
            </a:pPr>
            <a:endParaRPr lang="el-GR" sz="2800" dirty="0" smtClean="0"/>
          </a:p>
          <a:p>
            <a:pPr>
              <a:buFont typeface="Wingdings" pitchFamily="2" charset="2"/>
              <a:buChar char="v"/>
            </a:pPr>
            <a:endParaRPr lang="el-GR" dirty="0"/>
          </a:p>
        </p:txBody>
      </p:sp>
      <p:pic>
        <p:nvPicPr>
          <p:cNvPr id="15362" name="Picture 2" descr="http://2.bp.blogspot.com/-t0r2yxVLzjs/UYq_W-89zhI/AAAAAAAAklI/zN-pGrtnoAg/s1600/%CE%9A%CE%91%CE%9B%CE%9B%CE%99%CE%A3%CE%A4%CE%9F%CE%A3+%CE%93%CE%9F%CE%A5%CE%95%CE%A1.jpg"/>
          <p:cNvPicPr>
            <a:picLocks noChangeAspect="1" noChangeArrowheads="1"/>
          </p:cNvPicPr>
          <p:nvPr/>
        </p:nvPicPr>
        <p:blipFill>
          <a:blip r:embed="rId2" cstate="print"/>
          <a:srcRect/>
          <a:stretch>
            <a:fillRect/>
          </a:stretch>
        </p:blipFill>
        <p:spPr bwMode="auto">
          <a:xfrm>
            <a:off x="4857752" y="4071942"/>
            <a:ext cx="3469846" cy="2428892"/>
          </a:xfrm>
          <a:prstGeom prst="rect">
            <a:avLst/>
          </a:prstGeom>
          <a:noFill/>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846980"/>
          </a:xfrm>
        </p:spPr>
        <p:txBody>
          <a:bodyPr>
            <a:normAutofit/>
          </a:bodyPr>
          <a:lstStyle/>
          <a:p>
            <a:pPr algn="ctr"/>
            <a:r>
              <a:rPr lang="el-GR" sz="4400" dirty="0" smtClean="0"/>
              <a:t>Τιμητικές διακρίσεις</a:t>
            </a:r>
            <a:endParaRPr lang="el-GR" sz="4400" dirty="0"/>
          </a:p>
        </p:txBody>
      </p:sp>
      <p:sp>
        <p:nvSpPr>
          <p:cNvPr id="3" name="2 - Θέση περιεχομένου"/>
          <p:cNvSpPr>
            <a:spLocks noGrp="1"/>
          </p:cNvSpPr>
          <p:nvPr>
            <p:ph idx="1"/>
          </p:nvPr>
        </p:nvSpPr>
        <p:spPr>
          <a:xfrm>
            <a:off x="457200" y="1785926"/>
            <a:ext cx="8229600" cy="4538674"/>
          </a:xfrm>
        </p:spPr>
        <p:txBody>
          <a:bodyPr/>
          <a:lstStyle/>
          <a:p>
            <a:pPr>
              <a:buNone/>
            </a:pPr>
            <a:r>
              <a:rPr lang="el-GR" dirty="0" smtClean="0"/>
              <a:t>Έχει αναγορευθεί διδάκτωρ επίτιμος στο Πανεπιστήμιο Cluj-</a:t>
            </a:r>
            <a:r>
              <a:rPr lang="el-GR" dirty="0" err="1" smtClean="0"/>
              <a:t>Napoca</a:t>
            </a:r>
            <a:r>
              <a:rPr lang="el-GR" dirty="0" smtClean="0"/>
              <a:t> της Ρουμανίας, στο Lawrence University του Wisconsin των Η.Π.Α., στη Ρωσική Ακαδημία Επιστημών της Μόσχας, στην Ορθόδοξη Θεολογική Σχολή του Βελιγραδίου, στο Ινστιτούτο Ορθοδόξου Θεολογίας Αγίου Σεργίου στο Παρίσι και από τη Φιλοσοφική Σχολή Αθηνών το 2007.  To 2008 αναγορεύθηκε αντεπιστέλλον μέλος της Ακαδημίας Αθηνών.</a:t>
            </a:r>
          </a:p>
          <a:p>
            <a:pPr>
              <a:buNone/>
            </a:pPr>
            <a:endParaRPr lang="el-GR"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642918"/>
            <a:ext cx="8229600" cy="704104"/>
          </a:xfrm>
        </p:spPr>
        <p:txBody>
          <a:bodyPr>
            <a:normAutofit fontScale="90000"/>
          </a:bodyPr>
          <a:lstStyle/>
          <a:p>
            <a:pPr algn="ctr"/>
            <a:r>
              <a:rPr lang="el-GR" dirty="0" smtClean="0"/>
              <a:t>Συγγραφικό έργο</a:t>
            </a:r>
            <a:endParaRPr lang="el-GR" dirty="0"/>
          </a:p>
        </p:txBody>
      </p:sp>
      <p:sp>
        <p:nvSpPr>
          <p:cNvPr id="3" name="2 - Θέση περιεχομένου"/>
          <p:cNvSpPr>
            <a:spLocks noGrp="1"/>
          </p:cNvSpPr>
          <p:nvPr>
            <p:ph idx="1"/>
          </p:nvPr>
        </p:nvSpPr>
        <p:spPr>
          <a:xfrm>
            <a:off x="457200" y="1571612"/>
            <a:ext cx="8229600" cy="4929222"/>
          </a:xfrm>
        </p:spPr>
        <p:txBody>
          <a:bodyPr>
            <a:normAutofit/>
          </a:bodyPr>
          <a:lstStyle/>
          <a:p>
            <a:pPr>
              <a:buFont typeface="Wingdings" pitchFamily="2" charset="2"/>
              <a:buChar char="v"/>
            </a:pPr>
            <a:r>
              <a:rPr lang="en-US" sz="2000" dirty="0" smtClean="0"/>
              <a:t>The Orthodox Church, 2nd ed. Pelican, 1993</a:t>
            </a:r>
          </a:p>
          <a:p>
            <a:pPr>
              <a:buFont typeface="Wingdings" pitchFamily="2" charset="2"/>
              <a:buChar char="v"/>
            </a:pPr>
            <a:r>
              <a:rPr lang="en-US" sz="2000" dirty="0" smtClean="0"/>
              <a:t>The Orthodox Way </a:t>
            </a:r>
            <a:r>
              <a:rPr lang="en-US" sz="2000" dirty="0" err="1" smtClean="0"/>
              <a:t>Mowbray</a:t>
            </a:r>
            <a:r>
              <a:rPr lang="en-US" sz="2000" dirty="0" smtClean="0"/>
              <a:t>, 1979</a:t>
            </a:r>
          </a:p>
          <a:p>
            <a:pPr>
              <a:buFont typeface="Wingdings" pitchFamily="2" charset="2"/>
              <a:buChar char="v"/>
            </a:pPr>
            <a:r>
              <a:rPr lang="en-US" sz="2000" dirty="0" smtClean="0"/>
              <a:t>The Lenten </a:t>
            </a:r>
            <a:r>
              <a:rPr lang="en-US" sz="2000" dirty="0" err="1" smtClean="0"/>
              <a:t>Triodion</a:t>
            </a:r>
            <a:r>
              <a:rPr lang="en-US" sz="2000" dirty="0" smtClean="0"/>
              <a:t>, Tr. Mother Mary and Archimandrite </a:t>
            </a:r>
            <a:r>
              <a:rPr lang="en-US" sz="2000" dirty="0" err="1" smtClean="0"/>
              <a:t>Kallistos</a:t>
            </a:r>
            <a:r>
              <a:rPr lang="en-US" sz="2000" dirty="0" smtClean="0"/>
              <a:t> Ware St. </a:t>
            </a:r>
            <a:r>
              <a:rPr lang="en-US" sz="2000" dirty="0" err="1" smtClean="0"/>
              <a:t>Tikhon's</a:t>
            </a:r>
            <a:r>
              <a:rPr lang="en-US" sz="2000" dirty="0" smtClean="0"/>
              <a:t> Seminary Press, 2002</a:t>
            </a:r>
            <a:r>
              <a:rPr lang="el-GR" sz="2000" dirty="0" smtClean="0"/>
              <a:t>.</a:t>
            </a:r>
          </a:p>
          <a:p>
            <a:pPr>
              <a:buFont typeface="Wingdings" pitchFamily="2" charset="2"/>
              <a:buChar char="v"/>
            </a:pPr>
            <a:r>
              <a:rPr lang="en-US" sz="2000" dirty="0" smtClean="0"/>
              <a:t>The Inner Kingdom: Collected Works, Vol. 1 St Vladimir's Seminary Press, 2000</a:t>
            </a:r>
            <a:r>
              <a:rPr lang="el-GR" sz="2000" dirty="0" smtClean="0"/>
              <a:t>.</a:t>
            </a:r>
          </a:p>
          <a:p>
            <a:pPr>
              <a:buFont typeface="Wingdings" pitchFamily="2" charset="2"/>
              <a:buChar char="v"/>
            </a:pPr>
            <a:r>
              <a:rPr lang="en-US" sz="2000" dirty="0" smtClean="0"/>
              <a:t>In the Image of the Trinity: Collected Works, Vol. 2 St Vladimir's Seminary Press, 2006</a:t>
            </a:r>
            <a:r>
              <a:rPr lang="el-GR" sz="2000" dirty="0" smtClean="0"/>
              <a:t>.</a:t>
            </a:r>
          </a:p>
          <a:p>
            <a:pPr>
              <a:buFont typeface="Wingdings" pitchFamily="2" charset="2"/>
              <a:buChar char="v"/>
            </a:pPr>
            <a:r>
              <a:rPr lang="en-US" sz="2000" dirty="0" smtClean="0"/>
              <a:t>Communion and Intercommunion Light &amp; Life, 1980</a:t>
            </a:r>
          </a:p>
          <a:p>
            <a:pPr>
              <a:buFont typeface="Wingdings" pitchFamily="2" charset="2"/>
              <a:buChar char="v"/>
            </a:pPr>
            <a:r>
              <a:rPr lang="en-US" sz="2000" dirty="0" smtClean="0"/>
              <a:t>How Are We Saved?: The Understanding of Salvation in the Orthodox Tradition Light &amp; Life, 1996</a:t>
            </a:r>
          </a:p>
          <a:p>
            <a:pPr>
              <a:buFont typeface="Wingdings" pitchFamily="2" charset="2"/>
              <a:buChar char="v"/>
            </a:pPr>
            <a:r>
              <a:rPr lang="en-US" sz="2000" dirty="0" smtClean="0"/>
              <a:t>Praying with Orthodox Tradition Abingdon, 1990</a:t>
            </a:r>
            <a:endParaRPr lang="el-GR" sz="2000" dirty="0" smtClean="0"/>
          </a:p>
          <a:p>
            <a:pPr>
              <a:buFont typeface="Wingdings" pitchFamily="2" charset="2"/>
              <a:buChar char="v"/>
            </a:pPr>
            <a:r>
              <a:rPr lang="en-US" sz="2000" dirty="0" smtClean="0"/>
              <a:t>Eustratios </a:t>
            </a:r>
            <a:r>
              <a:rPr lang="en-US" sz="2000" dirty="0" err="1" smtClean="0"/>
              <a:t>Argenti</a:t>
            </a:r>
            <a:r>
              <a:rPr lang="en-US" sz="2000" dirty="0" smtClean="0"/>
              <a:t>: A Study of the Greek Church under Turkish Rule Clarendon, 1964</a:t>
            </a:r>
          </a:p>
          <a:p>
            <a:pPr>
              <a:buFont typeface="Wingdings" pitchFamily="2" charset="2"/>
              <a:buChar char="v"/>
            </a:pPr>
            <a:endParaRPr lang="en-US" sz="2000" dirty="0" smtClean="0"/>
          </a:p>
          <a:p>
            <a:pPr>
              <a:buFont typeface="Wingdings" pitchFamily="2" charset="2"/>
              <a:buChar char="v"/>
            </a:pPr>
            <a:endParaRPr lang="el-GR" sz="2000" dirty="0" smtClean="0"/>
          </a:p>
          <a:p>
            <a:pPr>
              <a:buFont typeface="Wingdings" pitchFamily="2" charset="2"/>
              <a:buChar char="v"/>
            </a:pPr>
            <a:endParaRPr lang="en-US" sz="2800" dirty="0" smtClean="0"/>
          </a:p>
          <a:p>
            <a:pPr>
              <a:buFont typeface="Wingdings" pitchFamily="2" charset="2"/>
              <a:buChar char="v"/>
            </a:pPr>
            <a:endParaRPr lang="en-US" sz="2800" dirty="0" smtClean="0"/>
          </a:p>
          <a:p>
            <a:pPr>
              <a:buFont typeface="Wingdings" pitchFamily="2" charset="2"/>
              <a:buChar char="v"/>
            </a:pPr>
            <a:endParaRPr lang="el-GR"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85794"/>
            <a:ext cx="8229600" cy="704104"/>
          </a:xfrm>
        </p:spPr>
        <p:txBody>
          <a:bodyPr>
            <a:normAutofit fontScale="90000"/>
          </a:bodyPr>
          <a:lstStyle/>
          <a:p>
            <a:pPr algn="ctr"/>
            <a:r>
              <a:rPr lang="el-GR" dirty="0" smtClean="0"/>
              <a:t>Πηγές</a:t>
            </a:r>
            <a:endParaRPr lang="el-GR" dirty="0"/>
          </a:p>
        </p:txBody>
      </p:sp>
      <p:sp>
        <p:nvSpPr>
          <p:cNvPr id="3" name="2 - Θέση περιεχομένου"/>
          <p:cNvSpPr>
            <a:spLocks noGrp="1"/>
          </p:cNvSpPr>
          <p:nvPr>
            <p:ph idx="1"/>
          </p:nvPr>
        </p:nvSpPr>
        <p:spPr>
          <a:xfrm>
            <a:off x="457200" y="1714488"/>
            <a:ext cx="8229600" cy="4610112"/>
          </a:xfrm>
        </p:spPr>
        <p:txBody>
          <a:bodyPr/>
          <a:lstStyle/>
          <a:p>
            <a:r>
              <a:rPr lang="en-US" dirty="0" smtClean="0">
                <a:hlinkClick r:id="rId2"/>
              </a:rPr>
              <a:t>http://el.wikipedia.org/wiki/%CE%9A%CE%AC%CE%BB%CE%BB%CE%B9%CF%83%CF%84%CE%BF%CF%82_%CE%93%CE%BF%CF%85%CE%AD%CE%B1%CF%81</a:t>
            </a:r>
            <a:endParaRPr lang="el-GR" dirty="0" smtClean="0"/>
          </a:p>
          <a:p>
            <a:r>
              <a:rPr lang="el-GR" dirty="0" smtClean="0"/>
              <a:t>Εικόνες </a:t>
            </a:r>
            <a:r>
              <a:rPr lang="en-US" dirty="0" smtClean="0"/>
              <a:t>Google </a:t>
            </a:r>
            <a:endParaRPr lang="el-G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TotalTime>
  <Words>62</Words>
  <Application>Microsoft Office PowerPoint</Application>
  <PresentationFormat>Προβολή στην οθόνη (4:3)</PresentationFormat>
  <Paragraphs>31</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Ροή</vt:lpstr>
      <vt:lpstr>Κάλλιστος Γουέαρ Θεματική Ενότητα 4: Προσφορά και μαρτυρία πίστης στον σύγχρονο κόσμο</vt:lpstr>
      <vt:lpstr>Βίος</vt:lpstr>
      <vt:lpstr>Άλλες δραστηριότητες</vt:lpstr>
      <vt:lpstr>Διαφάνεια 4</vt:lpstr>
      <vt:lpstr>Τιμητικές διακρίσεις</vt:lpstr>
      <vt:lpstr>Συγγραφικό έργο</vt:lpstr>
      <vt:lpstr>Πηγές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Κάλλιστος Γουέαρ Θεματική Ενότητα 4: Προσφορά και μαρτυρία πίστης στον σύγχρονο κόσμο</dc:title>
  <dc:creator>user</dc:creator>
  <cp:lastModifiedBy>user</cp:lastModifiedBy>
  <cp:revision>4</cp:revision>
  <dcterms:created xsi:type="dcterms:W3CDTF">2014-03-06T21:27:44Z</dcterms:created>
  <dcterms:modified xsi:type="dcterms:W3CDTF">2014-03-06T22:48:01Z</dcterms:modified>
</cp:coreProperties>
</file>