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B9D40D7-203A-45D4-99DE-3A6570F3D44D}" type="datetimeFigureOut">
              <a:rPr lang="el-GR" smtClean="0"/>
              <a:t>9/12/2013</a:t>
            </a:fld>
            <a:endParaRPr lang="el-GR"/>
          </a:p>
        </p:txBody>
      </p:sp>
      <p:sp>
        <p:nvSpPr>
          <p:cNvPr id="16" name="Slide Number Placeholder 15"/>
          <p:cNvSpPr>
            <a:spLocks noGrp="1"/>
          </p:cNvSpPr>
          <p:nvPr>
            <p:ph type="sldNum" sz="quarter" idx="11"/>
          </p:nvPr>
        </p:nvSpPr>
        <p:spPr/>
        <p:txBody>
          <a:bodyPr/>
          <a:lstStyle/>
          <a:p>
            <a:fld id="{1495D744-F14F-4107-8B8B-A5BA64669264}"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9D40D7-203A-45D4-99DE-3A6570F3D44D}" type="datetimeFigureOut">
              <a:rPr lang="el-GR" smtClean="0"/>
              <a:t>9/12/2013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495D744-F14F-4107-8B8B-A5BA6466926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9D40D7-203A-45D4-99DE-3A6570F3D44D}" type="datetimeFigureOut">
              <a:rPr lang="el-GR" smtClean="0"/>
              <a:t>9/12/2013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495D744-F14F-4107-8B8B-A5BA6466926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B9D40D7-203A-45D4-99DE-3A6570F3D44D}" type="datetimeFigureOut">
              <a:rPr lang="el-GR" smtClean="0"/>
              <a:t>9/12/2013</a:t>
            </a:fld>
            <a:endParaRPr lang="el-GR"/>
          </a:p>
        </p:txBody>
      </p:sp>
      <p:sp>
        <p:nvSpPr>
          <p:cNvPr id="15" name="Slide Number Placeholder 14"/>
          <p:cNvSpPr>
            <a:spLocks noGrp="1"/>
          </p:cNvSpPr>
          <p:nvPr>
            <p:ph type="sldNum" sz="quarter" idx="15"/>
          </p:nvPr>
        </p:nvSpPr>
        <p:spPr/>
        <p:txBody>
          <a:bodyPr/>
          <a:lstStyle>
            <a:lvl1pPr algn="ctr">
              <a:defRPr/>
            </a:lvl1pPr>
          </a:lstStyle>
          <a:p>
            <a:fld id="{1495D744-F14F-4107-8B8B-A5BA64669264}" type="slidenum">
              <a:rPr lang="el-GR" smtClean="0"/>
              <a:t>‹#›</a:t>
            </a:fld>
            <a:endParaRPr lang="el-GR"/>
          </a:p>
        </p:txBody>
      </p:sp>
      <p:sp>
        <p:nvSpPr>
          <p:cNvPr id="16" name="Footer Placeholder 15"/>
          <p:cNvSpPr>
            <a:spLocks noGrp="1"/>
          </p:cNvSpPr>
          <p:nvPr>
            <p:ph type="ftr" sz="quarter" idx="16"/>
          </p:nvPr>
        </p:nvSpPr>
        <p:spPr/>
        <p:txBody>
          <a:bodyPr/>
          <a:lstStyle/>
          <a:p>
            <a:endParaRPr lang="el-GR"/>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B9D40D7-203A-45D4-99DE-3A6570F3D44D}" type="datetimeFigureOut">
              <a:rPr lang="el-GR" smtClean="0"/>
              <a:t>9/12/2013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495D744-F14F-4107-8B8B-A5BA64669264}" type="slidenum">
              <a:rPr lang="el-GR" smtClean="0"/>
              <a:t>‹#›</a:t>
            </a:fld>
            <a:endParaRPr lang="el-G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B9D40D7-203A-45D4-99DE-3A6570F3D44D}" type="datetimeFigureOut">
              <a:rPr lang="el-GR" smtClean="0"/>
              <a:t>9/12/2013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495D744-F14F-4107-8B8B-A5BA64669264}" type="slidenum">
              <a:rPr lang="el-GR" smtClean="0"/>
              <a:t>‹#›</a:t>
            </a:fld>
            <a:endParaRPr lang="el-G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495D744-F14F-4107-8B8B-A5BA64669264}" type="slidenum">
              <a:rPr lang="el-GR" smtClean="0"/>
              <a:t>‹#›</a:t>
            </a:fld>
            <a:endParaRPr lang="el-GR"/>
          </a:p>
        </p:txBody>
      </p:sp>
      <p:sp>
        <p:nvSpPr>
          <p:cNvPr id="8" name="Footer Placeholder 7"/>
          <p:cNvSpPr>
            <a:spLocks noGrp="1"/>
          </p:cNvSpPr>
          <p:nvPr>
            <p:ph type="ftr" sz="quarter" idx="11"/>
          </p:nvPr>
        </p:nvSpPr>
        <p:spPr/>
        <p:txBody>
          <a:bodyPr/>
          <a:lstStyle/>
          <a:p>
            <a:endParaRPr lang="el-GR"/>
          </a:p>
        </p:txBody>
      </p:sp>
      <p:sp>
        <p:nvSpPr>
          <p:cNvPr id="7" name="Date Placeholder 6"/>
          <p:cNvSpPr>
            <a:spLocks noGrp="1"/>
          </p:cNvSpPr>
          <p:nvPr>
            <p:ph type="dt" sz="half" idx="10"/>
          </p:nvPr>
        </p:nvSpPr>
        <p:spPr/>
        <p:txBody>
          <a:bodyPr/>
          <a:lstStyle/>
          <a:p>
            <a:fld id="{EB9D40D7-203A-45D4-99DE-3A6570F3D44D}" type="datetimeFigureOut">
              <a:rPr lang="el-GR" smtClean="0"/>
              <a:t>9/12/2013</a:t>
            </a:fld>
            <a:endParaRPr lang="el-GR"/>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B9D40D7-203A-45D4-99DE-3A6570F3D44D}" type="datetimeFigureOut">
              <a:rPr lang="el-GR" smtClean="0"/>
              <a:t>9/12/2013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495D744-F14F-4107-8B8B-A5BA64669264}" type="slidenum">
              <a:rPr lang="el-GR" smtClean="0"/>
              <a:t>‹#›</a:t>
            </a:fld>
            <a:endParaRPr lang="el-G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D40D7-203A-45D4-99DE-3A6570F3D44D}" type="datetimeFigureOut">
              <a:rPr lang="el-GR" smtClean="0"/>
              <a:t>9/12/2013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495D744-F14F-4107-8B8B-A5BA6466926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B9D40D7-203A-45D4-99DE-3A6570F3D44D}" type="datetimeFigureOut">
              <a:rPr lang="el-GR" smtClean="0"/>
              <a:t>9/12/2013</a:t>
            </a:fld>
            <a:endParaRPr lang="el-GR"/>
          </a:p>
        </p:txBody>
      </p:sp>
      <p:sp>
        <p:nvSpPr>
          <p:cNvPr id="9" name="Slide Number Placeholder 8"/>
          <p:cNvSpPr>
            <a:spLocks noGrp="1"/>
          </p:cNvSpPr>
          <p:nvPr>
            <p:ph type="sldNum" sz="quarter" idx="15"/>
          </p:nvPr>
        </p:nvSpPr>
        <p:spPr/>
        <p:txBody>
          <a:bodyPr/>
          <a:lstStyle/>
          <a:p>
            <a:fld id="{1495D744-F14F-4107-8B8B-A5BA64669264}" type="slidenum">
              <a:rPr lang="el-GR" smtClean="0"/>
              <a:t>‹#›</a:t>
            </a:fld>
            <a:endParaRPr lang="el-GR"/>
          </a:p>
        </p:txBody>
      </p:sp>
      <p:sp>
        <p:nvSpPr>
          <p:cNvPr id="10" name="Footer Placeholder 9"/>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B9D40D7-203A-45D4-99DE-3A6570F3D44D}" type="datetimeFigureOut">
              <a:rPr lang="el-GR" smtClean="0"/>
              <a:t>9/12/2013</a:t>
            </a:fld>
            <a:endParaRPr lang="el-GR"/>
          </a:p>
        </p:txBody>
      </p:sp>
      <p:sp>
        <p:nvSpPr>
          <p:cNvPr id="9" name="Slide Number Placeholder 8"/>
          <p:cNvSpPr>
            <a:spLocks noGrp="1"/>
          </p:cNvSpPr>
          <p:nvPr>
            <p:ph type="sldNum" sz="quarter" idx="11"/>
          </p:nvPr>
        </p:nvSpPr>
        <p:spPr/>
        <p:txBody>
          <a:bodyPr/>
          <a:lstStyle/>
          <a:p>
            <a:fld id="{1495D744-F14F-4107-8B8B-A5BA64669264}"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B9D40D7-203A-45D4-99DE-3A6570F3D44D}" type="datetimeFigureOut">
              <a:rPr lang="el-GR" smtClean="0"/>
              <a:t>9/12/2013</a:t>
            </a:fld>
            <a:endParaRPr lang="el-G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495D744-F14F-4107-8B8B-A5BA64669264}" type="slidenum">
              <a:rPr lang="el-GR" smtClean="0"/>
              <a:t>‹#›</a:t>
            </a:fld>
            <a:endParaRPr lang="el-G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ovima.gr/opinions/article/?aid=413429" TargetMode="External"/><Relationship Id="rId2" Type="http://schemas.openxmlformats.org/officeDocument/2006/relationships/hyperlink" Target="http://el.wikipedia.org/wiki/%CE%A6%CE%BF%CE%BD%CF%84%CE%B1%CE%BC%CE%B5%CE%BD%CF%84%CE%B1%CE%BB%CE%B9%CF%83%CE%BC%CF%8C%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3158196"/>
          </a:xfrm>
        </p:spPr>
        <p:txBody>
          <a:bodyPr/>
          <a:lstStyle/>
          <a:p>
            <a:pPr algn="l"/>
            <a:r>
              <a:rPr lang="el-GR" sz="4800" b="1" u="sng" dirty="0" smtClean="0">
                <a:solidFill>
                  <a:srgbClr val="FF0000"/>
                </a:solidFill>
              </a:rPr>
              <a:t>Ημερομηνία: </a:t>
            </a:r>
            <a:r>
              <a:rPr lang="el-GR" sz="4800" dirty="0" smtClean="0">
                <a:solidFill>
                  <a:schemeClr val="tx1"/>
                </a:solidFill>
              </a:rPr>
              <a:t>21/11/2013</a:t>
            </a:r>
          </a:p>
          <a:p>
            <a:pPr algn="l"/>
            <a:r>
              <a:rPr lang="el-GR" sz="4800" b="1" u="sng" dirty="0" smtClean="0">
                <a:solidFill>
                  <a:srgbClr val="FF0000"/>
                </a:solidFill>
              </a:rPr>
              <a:t>Τάξη: </a:t>
            </a:r>
            <a:r>
              <a:rPr lang="el-GR" sz="4800" dirty="0" smtClean="0">
                <a:solidFill>
                  <a:schemeClr val="tx1"/>
                </a:solidFill>
              </a:rPr>
              <a:t>Γ΄3</a:t>
            </a:r>
            <a:endParaRPr lang="el-GR" sz="4800" b="1" u="sng" dirty="0" smtClean="0">
              <a:solidFill>
                <a:srgbClr val="FF0000"/>
              </a:solidFill>
            </a:endParaRPr>
          </a:p>
          <a:p>
            <a:pPr algn="l"/>
            <a:endParaRPr lang="el-GR" sz="4800" dirty="0">
              <a:solidFill>
                <a:srgbClr val="FF0000"/>
              </a:solidFill>
            </a:endParaRPr>
          </a:p>
        </p:txBody>
      </p:sp>
      <p:sp>
        <p:nvSpPr>
          <p:cNvPr id="2" name="Title 1"/>
          <p:cNvSpPr>
            <a:spLocks noGrp="1"/>
          </p:cNvSpPr>
          <p:nvPr>
            <p:ph type="ctrTitle"/>
          </p:nvPr>
        </p:nvSpPr>
        <p:spPr>
          <a:xfrm>
            <a:off x="539552" y="980728"/>
            <a:ext cx="8305800" cy="3744416"/>
          </a:xfrm>
        </p:spPr>
        <p:txBody>
          <a:bodyPr/>
          <a:lstStyle/>
          <a:p>
            <a:pPr algn="l"/>
            <a:r>
              <a:rPr lang="el-GR" b="1" u="sng" dirty="0" smtClean="0">
                <a:solidFill>
                  <a:srgbClr val="FF0000"/>
                </a:solidFill>
              </a:rPr>
              <a:t>Θεματική </a:t>
            </a:r>
            <a:r>
              <a:rPr lang="el-GR" b="1" u="sng" dirty="0" smtClean="0">
                <a:solidFill>
                  <a:srgbClr val="FF0000"/>
                </a:solidFill>
              </a:rPr>
              <a:t>Ενότητα: </a:t>
            </a:r>
            <a:r>
              <a:rPr lang="el-GR" sz="4400" dirty="0" smtClean="0"/>
              <a:t>3 </a:t>
            </a:r>
            <a:r>
              <a:rPr lang="el-GR" sz="4400" dirty="0" smtClean="0"/>
              <a:t>Βία στο όνομα του </a:t>
            </a:r>
            <a:r>
              <a:rPr lang="el-GR" sz="4400" dirty="0" smtClean="0"/>
              <a:t>Θεού</a:t>
            </a:r>
            <a:r>
              <a:rPr lang="el-GR" dirty="0" smtClean="0"/>
              <a:t/>
            </a:r>
            <a:br>
              <a:rPr lang="el-GR" dirty="0" smtClean="0"/>
            </a:br>
            <a:r>
              <a:rPr lang="el-GR" b="1" u="sng" dirty="0" smtClean="0">
                <a:solidFill>
                  <a:srgbClr val="FF0000"/>
                </a:solidFill>
              </a:rPr>
              <a:t>Όνομα: </a:t>
            </a:r>
            <a:r>
              <a:rPr lang="el-GR" sz="4000" dirty="0" smtClean="0">
                <a:solidFill>
                  <a:schemeClr val="tx1"/>
                </a:solidFill>
              </a:rPr>
              <a:t>Μαρκέλλα Σούτη</a:t>
            </a:r>
            <a:r>
              <a:rPr lang="el-GR" sz="4000" b="1" u="sng" dirty="0" smtClean="0">
                <a:solidFill>
                  <a:srgbClr val="FF0000"/>
                </a:solidFill>
              </a:rPr>
              <a:t> </a:t>
            </a:r>
            <a:br>
              <a:rPr lang="el-GR" sz="4000" b="1" u="sng" dirty="0" smtClean="0">
                <a:solidFill>
                  <a:srgbClr val="FF0000"/>
                </a:solidFill>
              </a:rPr>
            </a:br>
            <a:r>
              <a:rPr lang="el-GR" sz="4400" b="1" u="sng" dirty="0" smtClean="0">
                <a:solidFill>
                  <a:srgbClr val="FF0000"/>
                </a:solidFill>
              </a:rPr>
              <a:t>Θέμα:  </a:t>
            </a:r>
            <a:r>
              <a:rPr lang="el-GR" sz="4400" dirty="0" smtClean="0">
                <a:solidFill>
                  <a:schemeClr val="tx1"/>
                </a:solidFill>
              </a:rPr>
              <a:t>Φονταμενταλισμός</a:t>
            </a:r>
            <a:r>
              <a:rPr lang="el-GR" dirty="0" smtClean="0"/>
              <a:t/>
            </a:r>
            <a:br>
              <a:rPr lang="el-GR" dirty="0" smtClean="0"/>
            </a:br>
            <a:r>
              <a:rPr lang="el-GR" dirty="0" smtClean="0"/>
              <a:t/>
            </a:r>
            <a:br>
              <a:rPr lang="el-GR" dirty="0" smtClean="0"/>
            </a:br>
            <a:endParaRPr lang="el-GR"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12776"/>
            <a:ext cx="8373616" cy="4716016"/>
          </a:xfrm>
        </p:spPr>
        <p:txBody>
          <a:bodyPr>
            <a:normAutofit lnSpcReduction="10000"/>
          </a:bodyPr>
          <a:lstStyle/>
          <a:p>
            <a:endParaRPr lang="el-GR" dirty="0" smtClean="0"/>
          </a:p>
          <a:p>
            <a:r>
              <a:rPr lang="el-GR" sz="4400" dirty="0" smtClean="0"/>
              <a:t>Ορισμός Φονταμενταλισμού</a:t>
            </a:r>
          </a:p>
          <a:p>
            <a:r>
              <a:rPr lang="el-GR" sz="4400" dirty="0" smtClean="0"/>
              <a:t>Χριστιανικός Φονταμενταλισμός</a:t>
            </a:r>
          </a:p>
          <a:p>
            <a:r>
              <a:rPr lang="el-GR" sz="4400" dirty="0" smtClean="0"/>
              <a:t>Μουσουλμανικός Φονταμενταλισμός</a:t>
            </a:r>
          </a:p>
          <a:p>
            <a:r>
              <a:rPr lang="el-GR" sz="4400" dirty="0" smtClean="0"/>
              <a:t>Ιουδαϊκός Φονταμενταλισμός</a:t>
            </a:r>
          </a:p>
          <a:p>
            <a:r>
              <a:rPr lang="el-GR" sz="4400" dirty="0" smtClean="0"/>
              <a:t>Πηγές </a:t>
            </a:r>
          </a:p>
          <a:p>
            <a:endParaRPr lang="el-GR" sz="4400" dirty="0" smtClean="0"/>
          </a:p>
          <a:p>
            <a:endParaRPr lang="el-GR" sz="4400" dirty="0"/>
          </a:p>
        </p:txBody>
      </p:sp>
      <p:sp>
        <p:nvSpPr>
          <p:cNvPr id="2" name="Title 1"/>
          <p:cNvSpPr>
            <a:spLocks noGrp="1"/>
          </p:cNvSpPr>
          <p:nvPr>
            <p:ph type="title"/>
          </p:nvPr>
        </p:nvSpPr>
        <p:spPr/>
        <p:txBody>
          <a:bodyPr>
            <a:normAutofit/>
          </a:bodyPr>
          <a:lstStyle/>
          <a:p>
            <a:pPr algn="ctr"/>
            <a:r>
              <a:rPr lang="el-GR" sz="5400" b="1" u="sng" dirty="0" smtClean="0">
                <a:solidFill>
                  <a:srgbClr val="FF0000"/>
                </a:solidFill>
              </a:rPr>
              <a:t>Περιεχόμενα</a:t>
            </a:r>
            <a:endParaRPr lang="el-GR" sz="5400" b="1" u="sng" dirty="0">
              <a:solidFill>
                <a:srgbClr val="FF0000"/>
              </a:solidFill>
            </a:endParaRPr>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84784"/>
            <a:ext cx="8229600" cy="4572000"/>
          </a:xfrm>
        </p:spPr>
        <p:txBody>
          <a:bodyPr>
            <a:normAutofit/>
          </a:bodyPr>
          <a:lstStyle/>
          <a:p>
            <a:pPr>
              <a:buNone/>
            </a:pPr>
            <a:r>
              <a:rPr lang="el-GR" sz="4000" dirty="0" smtClean="0"/>
              <a:t>  </a:t>
            </a:r>
            <a:r>
              <a:rPr lang="el-GR" sz="3200" dirty="0" smtClean="0"/>
              <a:t>Ο </a:t>
            </a:r>
            <a:r>
              <a:rPr lang="el-GR" sz="3200" dirty="0" smtClean="0"/>
              <a:t>φονταμενταλισμός είναι γνήσιο παιδί του ολοκληρωτισμού και νόθο τέκνο του ατομικισμού. Κάθε μορφή βίας στο όνομα της αλήθειας επονομάζεται φονταμενταλισμός</a:t>
            </a:r>
            <a:r>
              <a:rPr lang="el-GR" sz="3200" dirty="0" smtClean="0"/>
              <a:t>.</a:t>
            </a:r>
            <a:endParaRPr lang="el-GR" sz="3200" dirty="0"/>
          </a:p>
        </p:txBody>
      </p:sp>
      <p:sp>
        <p:nvSpPr>
          <p:cNvPr id="3" name="Title 2"/>
          <p:cNvSpPr>
            <a:spLocks noGrp="1"/>
          </p:cNvSpPr>
          <p:nvPr>
            <p:ph type="title"/>
          </p:nvPr>
        </p:nvSpPr>
        <p:spPr/>
        <p:txBody>
          <a:bodyPr>
            <a:normAutofit/>
          </a:bodyPr>
          <a:lstStyle/>
          <a:p>
            <a:pPr algn="ctr"/>
            <a:r>
              <a:rPr lang="el-GR" sz="4800" b="1" u="sng" dirty="0" smtClean="0">
                <a:solidFill>
                  <a:srgbClr val="FF0000"/>
                </a:solidFill>
              </a:rPr>
              <a:t>Ορισμός Φονταμενταλισμού</a:t>
            </a:r>
            <a:endParaRPr lang="el-GR" sz="4800" b="1" u="sng" dirty="0">
              <a:solidFill>
                <a:srgbClr val="FF0000"/>
              </a:solidFill>
            </a:endParaRPr>
          </a:p>
        </p:txBody>
      </p:sp>
      <p:pic>
        <p:nvPicPr>
          <p:cNvPr id="1026" name="Picture 2" descr="http://users.sch.gr/kassetas/0%20000%200aHISTORY16_files/image007.jpg"/>
          <p:cNvPicPr>
            <a:picLocks noChangeAspect="1" noChangeArrowheads="1"/>
          </p:cNvPicPr>
          <p:nvPr/>
        </p:nvPicPr>
        <p:blipFill>
          <a:blip r:embed="rId2" cstate="print"/>
          <a:srcRect/>
          <a:stretch>
            <a:fillRect/>
          </a:stretch>
        </p:blipFill>
        <p:spPr bwMode="auto">
          <a:xfrm>
            <a:off x="5724128" y="3284984"/>
            <a:ext cx="3411218" cy="3573016"/>
          </a:xfrm>
          <a:prstGeom prst="rect">
            <a:avLst/>
          </a:prstGeom>
          <a:noFill/>
        </p:spPr>
      </p:pic>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Ο χριστιανικός φονταμενταλισμός νοείται μόνο ως προϊόν χριστιανικής ιδεολογίας. Είναι κατασκεύασμα ανθρώπων οι οποίοι λησμονούν την αλήθεια του προσωπικού Θεού που αγαπά τον άνθρωπο και τον καλεί να ομοιωθεί προς αυτόν ως ελεύθερο πρόσωπο. Καλλιεργείται ως θρησκευτικός ζήλος, που εξουσιάζει και προασπίζει τον Θεό και την μεταθανάτια ζωή από τους αντιφρονούντες. Προκύπτει ακόμα ως επαγγελματικός ζήλος, που ενδιαφέρεται να διατηρήσει θρησκευτικά κατεστημένα.</a:t>
            </a:r>
            <a:endParaRPr lang="el-GR" dirty="0"/>
          </a:p>
        </p:txBody>
      </p:sp>
      <p:sp>
        <p:nvSpPr>
          <p:cNvPr id="3" name="Title 2"/>
          <p:cNvSpPr>
            <a:spLocks noGrp="1"/>
          </p:cNvSpPr>
          <p:nvPr>
            <p:ph type="title"/>
          </p:nvPr>
        </p:nvSpPr>
        <p:spPr/>
        <p:txBody>
          <a:bodyPr>
            <a:noAutofit/>
          </a:bodyPr>
          <a:lstStyle/>
          <a:p>
            <a:pPr algn="ctr"/>
            <a:r>
              <a:rPr lang="el-GR" sz="4000" b="1" u="sng" dirty="0" smtClean="0">
                <a:solidFill>
                  <a:srgbClr val="FF0000"/>
                </a:solidFill>
              </a:rPr>
              <a:t>Χριστιανικός Φονταμενταλισμός</a:t>
            </a:r>
            <a:endParaRPr lang="el-GR" sz="4000" b="1" u="sng" dirty="0">
              <a:solidFill>
                <a:srgbClr val="FF0000"/>
              </a:solidFill>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196752"/>
            <a:ext cx="8640960" cy="5256584"/>
          </a:xfrm>
        </p:spPr>
        <p:txBody>
          <a:bodyPr>
            <a:normAutofit fontScale="92500" lnSpcReduction="20000"/>
          </a:bodyPr>
          <a:lstStyle/>
          <a:p>
            <a:pPr>
              <a:buNone/>
            </a:pPr>
            <a:r>
              <a:rPr lang="el-GR" dirty="0" smtClean="0"/>
              <a:t>   Το </a:t>
            </a:r>
            <a:r>
              <a:rPr lang="el-GR" dirty="0" smtClean="0"/>
              <a:t>πιο πρόσφορο έδαφος για την ανάπτυξη </a:t>
            </a:r>
            <a:r>
              <a:rPr lang="el-GR" dirty="0" err="1" smtClean="0"/>
              <a:t>φονταμενταλιστικών</a:t>
            </a:r>
            <a:r>
              <a:rPr lang="el-GR" dirty="0" smtClean="0"/>
              <a:t> τάσεων απετέλεσε ο ισλαμικός χώρος. Ο μουσουλμανικός φονταμενταλισμός στρέφεται εναντίον της </a:t>
            </a:r>
            <a:r>
              <a:rPr lang="el-GR" dirty="0" err="1" smtClean="0"/>
              <a:t>εκκοσμίκευσης</a:t>
            </a:r>
            <a:r>
              <a:rPr lang="el-GR" dirty="0" smtClean="0"/>
              <a:t> και της εισβολής της δυτικής παράδοσης και ηθικής καθώς και σε οτιδήποτε άλλο είναι ξένο προς την ισλαμική πραγματικότητα. Αντιθέτως, στοχεύει στην ενδυνάμωση της ισλαμικής θρησκευτικής και πολιτισμικής παράδοσης. Διακρίνεται για το στενό του σύνδεσμο προς την ουσία και τον τρόπο άσκησης της πολιτικής εξουσίας. Ως όπλο, χρησιμοποιεί τον ιερό πόλεμο, δηλαδή την </a:t>
            </a:r>
            <a:r>
              <a:rPr lang="el-GR" dirty="0" err="1" smtClean="0"/>
              <a:t>Τζιχάντ</a:t>
            </a:r>
            <a:r>
              <a:rPr lang="el-GR" dirty="0" smtClean="0"/>
              <a:t>, για την υπεράσπιση της ισλαμικής παράδοσης αλλά και για την επέκταση της ισλαμικής κυριαρχίας. Ο μουσουλμανικός φονταμενταλισμός είναι </a:t>
            </a:r>
            <a:r>
              <a:rPr lang="el-GR" dirty="0" err="1" smtClean="0"/>
              <a:t>ιδαίτερα</a:t>
            </a:r>
            <a:r>
              <a:rPr lang="el-GR" dirty="0" smtClean="0"/>
              <a:t> δυναμικός και βίαιος και διαθέτει πολλά ανορθολογικά χαρακτηριστικά ενώ υπολογίζεται ως μια από τις σημαντικότερες πολιτικές και ιδεολογικές δυνάμεις στον κόσμο.</a:t>
            </a:r>
            <a:endParaRPr lang="el-GR" dirty="0"/>
          </a:p>
        </p:txBody>
      </p:sp>
      <p:sp>
        <p:nvSpPr>
          <p:cNvPr id="3" name="Title 2"/>
          <p:cNvSpPr>
            <a:spLocks noGrp="1"/>
          </p:cNvSpPr>
          <p:nvPr>
            <p:ph type="title"/>
          </p:nvPr>
        </p:nvSpPr>
        <p:spPr>
          <a:xfrm>
            <a:off x="395536" y="-171400"/>
            <a:ext cx="8229600" cy="1219200"/>
          </a:xfrm>
        </p:spPr>
        <p:txBody>
          <a:bodyPr>
            <a:noAutofit/>
          </a:bodyPr>
          <a:lstStyle/>
          <a:p>
            <a:pPr algn="ctr"/>
            <a:r>
              <a:rPr lang="el-GR" sz="3600" b="1" u="sng" dirty="0" smtClean="0">
                <a:solidFill>
                  <a:srgbClr val="FF0000"/>
                </a:solidFill>
              </a:rPr>
              <a:t>Μουσουλμανικός Φονταμενταλισμός</a:t>
            </a:r>
            <a:endParaRPr lang="el-GR" sz="3600" b="1" u="sng"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052736"/>
            <a:ext cx="8892480" cy="5805264"/>
          </a:xfrm>
        </p:spPr>
        <p:txBody>
          <a:bodyPr>
            <a:normAutofit/>
          </a:bodyPr>
          <a:lstStyle/>
          <a:p>
            <a:pPr>
              <a:buNone/>
            </a:pPr>
            <a:r>
              <a:rPr lang="el-GR" dirty="0" smtClean="0"/>
              <a:t>   Ο </a:t>
            </a:r>
            <a:r>
              <a:rPr lang="el-GR" dirty="0" smtClean="0"/>
              <a:t>ιουδαϊκός φονταμενταλισμός δεν χαρακτηρίζεται τόσο από την επιδίωξή του για ακριβή προσήλωση στη Βίβλο όσο για την εμμονή του στη θρησκευτική παράδοση και τη </a:t>
            </a:r>
            <a:r>
              <a:rPr lang="el-GR" dirty="0" err="1" smtClean="0"/>
              <a:t>θρησκετική</a:t>
            </a:r>
            <a:r>
              <a:rPr lang="el-GR" dirty="0" smtClean="0"/>
              <a:t> πράξη. Ως φαινόμενο εντοπίζεται στις τάξεις των ακτιβιστών Σιωνιστών καθώς και στους </a:t>
            </a:r>
            <a:r>
              <a:rPr lang="el-GR" dirty="0" err="1" smtClean="0"/>
              <a:t>υπερορθόδοξους</a:t>
            </a:r>
            <a:r>
              <a:rPr lang="el-GR" dirty="0" smtClean="0"/>
              <a:t> Εβραίους. Ο Σιωνισμός, έχει χαρακτηριστεί από τους επικριτές του ως κίνημα με αποικιακό και ρατσιστικό χαρακτήρα ενώ οι </a:t>
            </a:r>
            <a:r>
              <a:rPr lang="el-GR" dirty="0" err="1" smtClean="0"/>
              <a:t>υπερορθόδοξοι</a:t>
            </a:r>
            <a:r>
              <a:rPr lang="el-GR" dirty="0" smtClean="0"/>
              <a:t> Εβραίοι κατηγορούνται ως σκοταδιστές, εξτρεμιστές και αρνητές διαφόρων θεμελιωδών δικαιωμάτων, όπως π.χ. η ισότητα των δύο φύλων</a:t>
            </a:r>
            <a:endParaRPr lang="el-GR" dirty="0"/>
          </a:p>
        </p:txBody>
      </p:sp>
      <p:sp>
        <p:nvSpPr>
          <p:cNvPr id="3" name="Title 2"/>
          <p:cNvSpPr>
            <a:spLocks noGrp="1"/>
          </p:cNvSpPr>
          <p:nvPr>
            <p:ph type="title"/>
          </p:nvPr>
        </p:nvSpPr>
        <p:spPr>
          <a:xfrm>
            <a:off x="539552" y="-171400"/>
            <a:ext cx="8229600" cy="1219200"/>
          </a:xfrm>
        </p:spPr>
        <p:txBody>
          <a:bodyPr>
            <a:normAutofit/>
          </a:bodyPr>
          <a:lstStyle/>
          <a:p>
            <a:r>
              <a:rPr lang="el-GR" sz="4800" b="1" u="sng" dirty="0" smtClean="0">
                <a:solidFill>
                  <a:srgbClr val="FF0000"/>
                </a:solidFill>
              </a:rPr>
              <a:t>Ιουδαϊκός Φονταμενταλισμός</a:t>
            </a:r>
            <a:endParaRPr lang="el-GR" sz="4800" b="1" u="sng" dirty="0">
              <a:solidFill>
                <a:srgbClr val="FF0000"/>
              </a:solidFill>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http://el.wikipedia.org/wiki/%</a:t>
            </a:r>
            <a:r>
              <a:rPr lang="en-US" dirty="0" smtClean="0">
                <a:hlinkClick r:id="rId2"/>
              </a:rPr>
              <a:t>CE%A6%CE%BF%CE%BD%CF%84%CE%B1%CE%BC%CE%B5%CE%BD%CF%84%CE%B1%CE%BB%CE%B9%CF%83%CE%BC%CF%8C%CF%82</a:t>
            </a:r>
            <a:endParaRPr lang="el-GR" dirty="0" smtClean="0"/>
          </a:p>
          <a:p>
            <a:r>
              <a:rPr lang="en-US" dirty="0" smtClean="0">
                <a:hlinkClick r:id="rId3"/>
              </a:rPr>
              <a:t>http://www.tovima.gr/opinions/article/?</a:t>
            </a:r>
            <a:r>
              <a:rPr lang="en-US" dirty="0" smtClean="0">
                <a:hlinkClick r:id="rId3"/>
              </a:rPr>
              <a:t>aid=413429</a:t>
            </a:r>
            <a:endParaRPr lang="el-GR" dirty="0" smtClean="0"/>
          </a:p>
          <a:p>
            <a:r>
              <a:rPr lang="el-GR" dirty="0" smtClean="0"/>
              <a:t>Εικόνες </a:t>
            </a:r>
            <a:r>
              <a:rPr lang="en-US" dirty="0" smtClean="0"/>
              <a:t>Google</a:t>
            </a:r>
            <a:endParaRPr lang="el-GR" dirty="0"/>
          </a:p>
        </p:txBody>
      </p:sp>
      <p:sp>
        <p:nvSpPr>
          <p:cNvPr id="3" name="Title 2"/>
          <p:cNvSpPr>
            <a:spLocks noGrp="1"/>
          </p:cNvSpPr>
          <p:nvPr>
            <p:ph type="title"/>
          </p:nvPr>
        </p:nvSpPr>
        <p:spPr/>
        <p:txBody>
          <a:bodyPr>
            <a:normAutofit/>
          </a:bodyPr>
          <a:lstStyle/>
          <a:p>
            <a:pPr algn="ctr"/>
            <a:r>
              <a:rPr lang="el-GR" sz="6600" b="1" u="sng" dirty="0" smtClean="0">
                <a:solidFill>
                  <a:srgbClr val="FF0000"/>
                </a:solidFill>
              </a:rPr>
              <a:t>Πηγές</a:t>
            </a:r>
            <a:endParaRPr lang="el-GR" sz="6600" b="1" u="sng"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28</TotalTime>
  <Words>347</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Θεματική Ενότητα: 3 Βία στο όνομα του Θεού Όνομα: Μαρκέλλα Σούτη  Θέμα:  Φονταμενταλισμός  </vt:lpstr>
      <vt:lpstr>Περιεχόμενα</vt:lpstr>
      <vt:lpstr>Ορισμός Φονταμενταλισμού</vt:lpstr>
      <vt:lpstr>Χριστιανικός Φονταμενταλισμός</vt:lpstr>
      <vt:lpstr>Μουσουλμανικός Φονταμενταλισμός</vt:lpstr>
      <vt:lpstr>Ιουδαϊκός Φονταμενταλισμός</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Θεματική Ενότητα: 3 Βία στο όνομα του Θεού Όνομα: Μαρκέλλα Σούτη  Θέμα:  Φονταμενταλισμός  </dc:title>
  <dc:creator>gbebis</dc:creator>
  <cp:lastModifiedBy>gbebis</cp:lastModifiedBy>
  <cp:revision>2</cp:revision>
  <dcterms:created xsi:type="dcterms:W3CDTF">2013-12-09T14:25:32Z</dcterms:created>
  <dcterms:modified xsi:type="dcterms:W3CDTF">2013-12-09T14:54:10Z</dcterms:modified>
</cp:coreProperties>
</file>