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007" autoAdjust="0"/>
  </p:normalViewPr>
  <p:slideViewPr>
    <p:cSldViewPr>
      <p:cViewPr>
        <p:scale>
          <a:sx n="66" d="100"/>
          <a:sy n="66" d="100"/>
        </p:scale>
        <p:origin x="-1494" y="-23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B63581-F326-4F19-AFFB-37A9B37B842C}" type="datetimeFigureOut">
              <a:rPr lang="en-US" smtClean="0"/>
              <a:t>2/17/2014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F23B17-6758-44BA-8887-D193E71D0008}"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8" Type="http://schemas.openxmlformats.org/officeDocument/2006/relationships/hyperlink" Target="http://el.wikipedia.org/wiki/%CE%9D%CE%AD%CE%BB%CF%83%CE%BF%CE%BD_%CE%9C%CE%B1%CE%BD%CF%84%CE%AD%CE%BB%CE%B1" TargetMode="External"/><Relationship Id="rId3" Type="http://schemas.openxmlformats.org/officeDocument/2006/relationships/hyperlink" Target="http://el.wikipedia.org/w/index.php?title=%CE%95%CE%BA%CF%80%CE%B1%CE%AF%CE%B4%CE%B5%CF%85%CF%83%CE%B7_%CE%9C%CF%80%CE%B1%CE%BD%CF%84%CE%BF%CF%8D&amp;action=edit&amp;redlink=1" TargetMode="External"/><Relationship Id="rId7" Type="http://schemas.openxmlformats.org/officeDocument/2006/relationships/hyperlink" Target="http://el.wikipedia.org/w/index.php?title=%CE%91%CF%86%CF%81%CE%B9%CE%BA%CE%B1%CE%BD%CE%B9%CE%BA%CF%8C_%CE%95%CE%B8%CE%BD%CE%B9%CE%BA%CF%8C_%CE%9A%CE%BF%CE%B3%CE%BA%CF%81%CE%AD%CF%83%CE%BF&amp;action=edit&amp;redlink=1" TargetMode="External"/><Relationship Id="rId12" Type="http://schemas.openxmlformats.org/officeDocument/2006/relationships/hyperlink" Target="http://el.wikipedia.org/wiki/%CE%9D%CF%84%CE%AD%CF%83%CE%BC%CE%BF%CE%BD%CF%84_%CE%A4%CE%BF%CF%8D%CF%84%CE%BF%CF%85#cite_note-12" TargetMode="External"/><Relationship Id="rId2" Type="http://schemas.openxmlformats.org/officeDocument/2006/relationships/slide" Target="../slides/slide2.xml"/><Relationship Id="rId1" Type="http://schemas.openxmlformats.org/officeDocument/2006/relationships/notesMaster" Target="../notesMasters/notesMaster1.xml"/><Relationship Id="rId6" Type="http://schemas.openxmlformats.org/officeDocument/2006/relationships/hyperlink" Target="http://el.wikipedia.org/wiki/1989" TargetMode="External"/><Relationship Id="rId11" Type="http://schemas.openxmlformats.org/officeDocument/2006/relationships/hyperlink" Target="http://el.wikipedia.org/wiki/%CE%9D%CF%84%CE%AD%CF%83%CE%BC%CE%BF%CE%BD%CF%84_%CE%A4%CE%BF%CF%8D%CF%84%CE%BF%CF%85#cite_note-11" TargetMode="External"/><Relationship Id="rId5" Type="http://schemas.openxmlformats.org/officeDocument/2006/relationships/hyperlink" Target="http://el.wikipedia.org/wiki/%CE%A6%CF%81%CE%B5%CE%BD%CF%84%CE%B5%CF%81%CE%AF%CE%BA_%CE%9D%CF%84%CE%B5_%CE%9A%CE%BB%CE%B5%CF%81%CE%BA" TargetMode="External"/><Relationship Id="rId10" Type="http://schemas.openxmlformats.org/officeDocument/2006/relationships/hyperlink" Target="http://el.wikipedia.org/wiki/1981" TargetMode="External"/><Relationship Id="rId4" Type="http://schemas.openxmlformats.org/officeDocument/2006/relationships/hyperlink" Target="http://el.wikipedia.org/w/index.php?title=%CE%9C%CF%80%CE%B1%CE%BD%CF%84%CE%BF%CF%85%CF%83%CF%84%CE%AC%CE%BD&amp;action=edit&amp;redlink=1" TargetMode="External"/><Relationship Id="rId9" Type="http://schemas.openxmlformats.org/officeDocument/2006/relationships/hyperlink" Target="http://el.wikipedia.org/w/index.php?title=%CE%8A%CE%B4%CF%81%CF%85%CE%BC%CE%B1_%CE%A9%CE%BD%CE%AC%CF%83%CE%B7&amp;action=edit&amp;redlink=1"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l-GR" sz="1200" kern="1200" dirty="0" smtClean="0">
                <a:solidFill>
                  <a:schemeClr val="tx1"/>
                </a:solidFill>
                <a:latin typeface="+mn-lt"/>
                <a:ea typeface="+mn-ea"/>
                <a:cs typeface="+mn-cs"/>
              </a:rPr>
              <a:t>Ο Τούτου στα κηρύγματά του τονίζει ορισμένα κύρια σημεία:</a:t>
            </a:r>
            <a:endParaRPr lang="en-US"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Ίσα πολιτικά δικαιώματα για όλους</a:t>
            </a:r>
          </a:p>
          <a:p>
            <a:pPr lvl="0"/>
            <a:r>
              <a:rPr lang="el-GR" sz="1200" kern="1200" dirty="0" smtClean="0">
                <a:solidFill>
                  <a:schemeClr val="tx1"/>
                </a:solidFill>
                <a:latin typeface="+mn-lt"/>
                <a:ea typeface="+mn-ea"/>
                <a:cs typeface="+mn-cs"/>
              </a:rPr>
              <a:t>Κατάργηση των νόμων της Νοτίου Αφρικής περί διαβατηρίων</a:t>
            </a:r>
            <a:endParaRPr lang="en-US" sz="1200" kern="1200" dirty="0" smtClean="0">
              <a:solidFill>
                <a:schemeClr val="tx1"/>
              </a:solidFill>
              <a:latin typeface="+mn-lt"/>
              <a:ea typeface="+mn-ea"/>
              <a:cs typeface="+mn-cs"/>
            </a:endParaRPr>
          </a:p>
          <a:p>
            <a:pPr lvl="0"/>
            <a:r>
              <a:rPr lang="el-GR" sz="1200" kern="1200" dirty="0" smtClean="0">
                <a:solidFill>
                  <a:schemeClr val="tx1"/>
                </a:solidFill>
                <a:latin typeface="+mn-lt"/>
                <a:ea typeface="+mn-ea"/>
                <a:cs typeface="+mn-cs"/>
              </a:rPr>
              <a:t>Κοινό σύστημα εκπαίδευσης με κατάργηση </a:t>
            </a:r>
            <a:r>
              <a:rPr lang="el-GR" sz="1200" u="sng" kern="1200" dirty="0" smtClean="0">
                <a:solidFill>
                  <a:schemeClr val="tx1"/>
                </a:solidFill>
                <a:latin typeface="+mn-lt"/>
                <a:ea typeface="+mn-ea"/>
                <a:cs typeface="+mn-cs"/>
                <a:hlinkClick r:id="rId3" tooltip="Εκπαίδευση Μπαντού (δεν έχει γραφτεί ακόμα)"/>
              </a:rPr>
              <a:t>εκπαίδευσης Μπαντού</a:t>
            </a:r>
            <a:r>
              <a:rPr lang="el-GR" sz="1200" kern="1200" dirty="0" smtClean="0">
                <a:solidFill>
                  <a:schemeClr val="tx1"/>
                </a:solidFill>
                <a:latin typeface="+mn-lt"/>
                <a:ea typeface="+mn-ea"/>
                <a:cs typeface="+mn-cs"/>
              </a:rPr>
              <a:t> (εκπαίδευση δεύτερης κατηγορίας για τους μαύρους).</a:t>
            </a:r>
            <a:endParaRPr lang="en-US" sz="1200" kern="1200" dirty="0" smtClean="0">
              <a:solidFill>
                <a:schemeClr val="tx1"/>
              </a:solidFill>
              <a:latin typeface="+mn-lt"/>
              <a:ea typeface="+mn-ea"/>
              <a:cs typeface="+mn-cs"/>
            </a:endParaRPr>
          </a:p>
          <a:p>
            <a:pPr lvl="0"/>
            <a:r>
              <a:rPr lang="el-GR" sz="1200" kern="1200" dirty="0" smtClean="0">
                <a:solidFill>
                  <a:schemeClr val="tx1"/>
                </a:solidFill>
                <a:latin typeface="+mn-lt"/>
                <a:ea typeface="+mn-ea"/>
                <a:cs typeface="+mn-cs"/>
              </a:rPr>
              <a:t>Παύση της αναγκαστικής απέλασης από τη Νότια Αφρική στα λεγόμενα </a:t>
            </a:r>
            <a:r>
              <a:rPr lang="el-GR" sz="1200" u="sng" kern="1200" dirty="0" smtClean="0">
                <a:solidFill>
                  <a:schemeClr val="tx1"/>
                </a:solidFill>
                <a:latin typeface="+mn-lt"/>
                <a:ea typeface="+mn-ea"/>
                <a:cs typeface="+mn-cs"/>
                <a:hlinkClick r:id="rId4" tooltip="Μπαντουστάν (δεν έχει γραφτεί ακόμα)"/>
              </a:rPr>
              <a:t>μπαντουστάν</a:t>
            </a:r>
            <a:r>
              <a:rPr lang="el-GR" sz="1200" kern="1200" dirty="0" smtClean="0">
                <a:solidFill>
                  <a:schemeClr val="tx1"/>
                </a:solidFill>
                <a:latin typeface="+mn-lt"/>
                <a:ea typeface="+mn-ea"/>
                <a:cs typeface="+mn-cs"/>
              </a:rPr>
              <a:t> (περιορισμός  των μη λευκών σε απομονωμένες «νησίδες γης».</a:t>
            </a:r>
            <a:endParaRPr lang="en-US" sz="1200" kern="1200" dirty="0" smtClean="0">
              <a:solidFill>
                <a:schemeClr val="tx1"/>
              </a:solidFill>
              <a:latin typeface="+mn-lt"/>
              <a:ea typeface="+mn-ea"/>
              <a:cs typeface="+mn-cs"/>
            </a:endParaRPr>
          </a:p>
          <a:p>
            <a:r>
              <a:rPr lang="el-GR" sz="1200" kern="1200" dirty="0" smtClean="0">
                <a:solidFill>
                  <a:schemeClr val="tx1"/>
                </a:solidFill>
                <a:latin typeface="+mn-lt"/>
                <a:ea typeface="+mn-ea"/>
                <a:cs typeface="+mn-cs"/>
              </a:rPr>
              <a:t>Ο Τούτου δέχτηκε θερμά τις φιλελεύθερες μεταρρυθμίσεις που ανήγγειλε ο Πρόεδρος </a:t>
            </a:r>
            <a:r>
              <a:rPr lang="el-GR" sz="1200" u="sng" kern="1200" dirty="0" smtClean="0">
                <a:solidFill>
                  <a:schemeClr val="tx1"/>
                </a:solidFill>
                <a:latin typeface="+mn-lt"/>
                <a:ea typeface="+mn-ea"/>
                <a:cs typeface="+mn-cs"/>
                <a:hlinkClick r:id="rId5" tooltip="Φρεντερίκ Ντε Κλερκ"/>
              </a:rPr>
              <a:t>Φρεντερίκ Ντε Κλερκ</a:t>
            </a:r>
            <a:r>
              <a:rPr lang="el-GR" sz="1200" kern="1200" dirty="0" smtClean="0">
                <a:solidFill>
                  <a:schemeClr val="tx1"/>
                </a:solidFill>
                <a:latin typeface="+mn-lt"/>
                <a:ea typeface="+mn-ea"/>
                <a:cs typeface="+mn-cs"/>
              </a:rPr>
              <a:t> μετά την εκλογή του το </a:t>
            </a:r>
            <a:r>
              <a:rPr lang="el-GR" sz="1200" u="sng" kern="1200" dirty="0" smtClean="0">
                <a:solidFill>
                  <a:schemeClr val="tx1"/>
                </a:solidFill>
                <a:latin typeface="+mn-lt"/>
                <a:ea typeface="+mn-ea"/>
                <a:cs typeface="+mn-cs"/>
                <a:hlinkClick r:id="rId6" tooltip="1989"/>
              </a:rPr>
              <a:t>1989</a:t>
            </a:r>
            <a:r>
              <a:rPr lang="el-GR" sz="1200" kern="1200" dirty="0" smtClean="0">
                <a:solidFill>
                  <a:schemeClr val="tx1"/>
                </a:solidFill>
                <a:latin typeface="+mn-lt"/>
                <a:ea typeface="+mn-ea"/>
                <a:cs typeface="+mn-cs"/>
              </a:rPr>
              <a:t>. Οι ρυθμίσεις αυτές περιλάμβαναν την άρση της απαγόρευσης λειτουργίας του </a:t>
            </a:r>
            <a:r>
              <a:rPr lang="el-GR" sz="1200" u="sng" kern="1200" dirty="0" smtClean="0">
                <a:solidFill>
                  <a:schemeClr val="tx1"/>
                </a:solidFill>
                <a:latin typeface="+mn-lt"/>
                <a:ea typeface="+mn-ea"/>
                <a:cs typeface="+mn-cs"/>
                <a:hlinkClick r:id="rId7" tooltip="Αφρικανικό Εθνικό Κογκρέσο (δεν έχει γραφτεί ακόμα)"/>
              </a:rPr>
              <a:t>Αφρικανικού Εθνικού Κογκρέσου</a:t>
            </a:r>
            <a:r>
              <a:rPr lang="el-GR" sz="1200" kern="1200" dirty="0" smtClean="0">
                <a:solidFill>
                  <a:schemeClr val="tx1"/>
                </a:solidFill>
                <a:latin typeface="+mn-lt"/>
                <a:ea typeface="+mn-ea"/>
                <a:cs typeface="+mn-cs"/>
              </a:rPr>
              <a:t> και την απελευθέρωση του </a:t>
            </a:r>
            <a:r>
              <a:rPr lang="el-GR" sz="1200" u="sng" kern="1200" dirty="0" smtClean="0">
                <a:solidFill>
                  <a:schemeClr val="tx1"/>
                </a:solidFill>
                <a:latin typeface="+mn-lt"/>
                <a:ea typeface="+mn-ea"/>
                <a:cs typeface="+mn-cs"/>
                <a:hlinkClick r:id="rId8" tooltip="Νέλσον Μαντέλα"/>
              </a:rPr>
              <a:t>Νέλσον Μαντέλα</a:t>
            </a:r>
            <a:r>
              <a:rPr lang="el-GR" sz="1200" kern="1200" dirty="0" smtClean="0">
                <a:solidFill>
                  <a:schemeClr val="tx1"/>
                </a:solidFill>
                <a:latin typeface="+mn-lt"/>
                <a:ea typeface="+mn-ea"/>
                <a:cs typeface="+mn-cs"/>
              </a:rPr>
              <a:t> από τη φυλακή.</a:t>
            </a:r>
            <a:endParaRPr lang="en-US" sz="1200" kern="1200" dirty="0" smtClean="0">
              <a:solidFill>
                <a:schemeClr val="tx1"/>
              </a:solidFill>
              <a:latin typeface="+mn-lt"/>
              <a:ea typeface="+mn-ea"/>
              <a:cs typeface="+mn-cs"/>
            </a:endParaRPr>
          </a:p>
          <a:p>
            <a:r>
              <a:rPr lang="el-GR" sz="1200" kern="1200" dirty="0" smtClean="0">
                <a:solidFill>
                  <a:schemeClr val="tx1"/>
                </a:solidFill>
                <a:latin typeface="+mn-lt"/>
                <a:ea typeface="+mn-ea"/>
                <a:cs typeface="+mn-cs"/>
              </a:rPr>
              <a:t>Πέρα από το Νόμπελ Ειρήνης, έχει λάβει το βραβείο Άλμπερτ Σβάιτσερ για τον Ανθρωπισμό, το βραβείο Ειρήνης Γκάντι, το Βραβείο του </a:t>
            </a:r>
            <a:r>
              <a:rPr lang="el-GR" sz="1200" u="sng" kern="1200" dirty="0" smtClean="0">
                <a:solidFill>
                  <a:schemeClr val="tx1"/>
                </a:solidFill>
                <a:latin typeface="+mn-lt"/>
                <a:ea typeface="+mn-ea"/>
                <a:cs typeface="+mn-cs"/>
                <a:hlinkClick r:id="rId9" tooltip="Ίδρυμα Ωνάση (δεν έχει γραφτεί ακόμα)"/>
              </a:rPr>
              <a:t>Ιδρύματος Ωνάση</a:t>
            </a:r>
            <a:r>
              <a:rPr lang="el-GR" sz="1200" kern="1200" dirty="0" smtClean="0">
                <a:solidFill>
                  <a:schemeClr val="tx1"/>
                </a:solidFill>
                <a:latin typeface="+mn-lt"/>
                <a:ea typeface="+mn-ea"/>
                <a:cs typeface="+mn-cs"/>
              </a:rPr>
              <a:t> το </a:t>
            </a:r>
            <a:r>
              <a:rPr lang="el-GR" sz="1200" u="sng" kern="1200" dirty="0" smtClean="0">
                <a:solidFill>
                  <a:schemeClr val="tx1"/>
                </a:solidFill>
                <a:latin typeface="+mn-lt"/>
                <a:ea typeface="+mn-ea"/>
                <a:cs typeface="+mn-cs"/>
                <a:hlinkClick r:id="rId10" tooltip="1981"/>
              </a:rPr>
              <a:t>1981</a:t>
            </a:r>
            <a:r>
              <a:rPr lang="el-GR" sz="1200" u="sng" kern="1200" baseline="30000" dirty="0" smtClean="0">
                <a:solidFill>
                  <a:schemeClr val="tx1"/>
                </a:solidFill>
                <a:latin typeface="+mn-lt"/>
                <a:ea typeface="+mn-ea"/>
                <a:cs typeface="+mn-cs"/>
                <a:hlinkClick r:id="rId11"/>
              </a:rPr>
              <a:t>[11]</a:t>
            </a:r>
            <a:r>
              <a:rPr lang="el-GR" sz="1200" kern="1200" dirty="0" smtClean="0">
                <a:solidFill>
                  <a:schemeClr val="tx1"/>
                </a:solidFill>
                <a:latin typeface="+mn-lt"/>
                <a:ea typeface="+mn-ea"/>
                <a:cs typeface="+mn-cs"/>
              </a:rPr>
              <a:t> και είναι ο πρώτος επίτιμος ηγέτης του Ιδρύματος Ειρήνης Πυρηνικής Εποχής. Επίσης, είναι πρόεδρος της Νοτιοαφρικανικής Επιτροπής για την αλήθεια και τη συμφιλίωση, μέλος της επίτιμης επιτροπής της Διεθνούς συντονιστικής επιτροπής για την Δεκαετία για ένα πολιτισμό της Μη Βίας, Πρόεδρος των Πρεσβυτέρων και μέλος του συμβουλίου του Ιδρύματος Ειρήνης Πυρηνικής Εποχής.</a:t>
            </a:r>
            <a:r>
              <a:rPr lang="el-GR" sz="1200" u="sng" kern="1200" baseline="30000" dirty="0" smtClean="0">
                <a:solidFill>
                  <a:schemeClr val="tx1"/>
                </a:solidFill>
                <a:latin typeface="+mn-lt"/>
                <a:ea typeface="+mn-ea"/>
                <a:cs typeface="+mn-cs"/>
                <a:hlinkClick r:id="rId12"/>
              </a:rPr>
              <a:t>[12]</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31F23B17-6758-44BA-8887-D193E71D0008}" type="slidenum">
              <a:rPr lang="en-US" smtClean="0"/>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21F3DCF-DF05-4705-B815-7E4AA3AB22D8}" type="datetimeFigureOut">
              <a:rPr lang="en-US" smtClean="0"/>
              <a:t>2/17/2014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5E5D97D-485F-4E40-BD04-493A8424799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1F3DCF-DF05-4705-B815-7E4AA3AB22D8}" type="datetimeFigureOut">
              <a:rPr lang="en-US" smtClean="0"/>
              <a:t>2/17/2014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E5D97D-485F-4E40-BD04-493A8424799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1F3DCF-DF05-4705-B815-7E4AA3AB22D8}" type="datetimeFigureOut">
              <a:rPr lang="en-US" smtClean="0"/>
              <a:t>2/17/2014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E5D97D-485F-4E40-BD04-493A8424799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1F3DCF-DF05-4705-B815-7E4AA3AB22D8}" type="datetimeFigureOut">
              <a:rPr lang="en-US" smtClean="0"/>
              <a:t>2/17/2014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E5D97D-485F-4E40-BD04-493A8424799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21F3DCF-DF05-4705-B815-7E4AA3AB22D8}" type="datetimeFigureOut">
              <a:rPr lang="en-US" smtClean="0"/>
              <a:t>2/17/2014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E5D97D-485F-4E40-BD04-493A8424799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21F3DCF-DF05-4705-B815-7E4AA3AB22D8}" type="datetimeFigureOut">
              <a:rPr lang="en-US" smtClean="0"/>
              <a:t>2/17/2014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E5D97D-485F-4E40-BD04-493A8424799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21F3DCF-DF05-4705-B815-7E4AA3AB22D8}" type="datetimeFigureOut">
              <a:rPr lang="en-US" smtClean="0"/>
              <a:t>2/17/2014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E5D97D-485F-4E40-BD04-493A8424799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21F3DCF-DF05-4705-B815-7E4AA3AB22D8}" type="datetimeFigureOut">
              <a:rPr lang="en-US" smtClean="0"/>
              <a:t>2/17/2014</a:t>
            </a:fld>
            <a:endParaRPr lang="en-US"/>
          </a:p>
        </p:txBody>
      </p:sp>
      <p:sp>
        <p:nvSpPr>
          <p:cNvPr id="8" name="Slide Number Placeholder 7"/>
          <p:cNvSpPr>
            <a:spLocks noGrp="1"/>
          </p:cNvSpPr>
          <p:nvPr>
            <p:ph type="sldNum" sz="quarter" idx="11"/>
          </p:nvPr>
        </p:nvSpPr>
        <p:spPr/>
        <p:txBody>
          <a:bodyPr/>
          <a:lstStyle/>
          <a:p>
            <a:fld id="{D5E5D97D-485F-4E40-BD04-493A84247998}"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1F3DCF-DF05-4705-B815-7E4AA3AB22D8}" type="datetimeFigureOut">
              <a:rPr lang="en-US" smtClean="0"/>
              <a:t>2/17/2014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E5D97D-485F-4E40-BD04-493A8424799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21F3DCF-DF05-4705-B815-7E4AA3AB22D8}" type="datetimeFigureOut">
              <a:rPr lang="en-US" smtClean="0"/>
              <a:t>2/17/2014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D5E5D97D-485F-4E40-BD04-493A8424799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721F3DCF-DF05-4705-B815-7E4AA3AB22D8}" type="datetimeFigureOut">
              <a:rPr lang="en-US" smtClean="0"/>
              <a:t>2/17/2014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E5D97D-485F-4E40-BD04-493A8424799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721F3DCF-DF05-4705-B815-7E4AA3AB22D8}" type="datetimeFigureOut">
              <a:rPr lang="en-US" smtClean="0"/>
              <a:t>2/17/2014</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D5E5D97D-485F-4E40-BD04-493A84247998}"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TOYTOY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TOYTOY</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l-GR" sz="3200" dirty="0" smtClean="0"/>
              <a:t>Ο Ντέσμοντ Τούτου γεννήθηκε στις 7 Οκτωβρίου</a:t>
            </a:r>
            <a:r>
              <a:rPr lang="en-US" sz="3200" dirty="0" smtClean="0"/>
              <a:t> </a:t>
            </a:r>
            <a:r>
              <a:rPr lang="el-GR" sz="3200" dirty="0" smtClean="0"/>
              <a:t>1931 στο Κλέρκσντορπ της Νότιας Αφρικής. Αν και αρχικό του όνειρο ήταν η </a:t>
            </a:r>
            <a:r>
              <a:rPr lang="el-GR" sz="3200" dirty="0" smtClean="0"/>
              <a:t>ιατρική, </a:t>
            </a:r>
            <a:r>
              <a:rPr lang="el-GR" sz="3200" dirty="0" smtClean="0"/>
              <a:t>αποφασίζει να γίνει δάσκαλος, όπως και ο πατέρας </a:t>
            </a:r>
            <a:r>
              <a:rPr lang="el-GR" sz="3200" dirty="0" smtClean="0"/>
              <a:t>του.Διετέλεσε </a:t>
            </a:r>
            <a:r>
              <a:rPr lang="el-GR" sz="3200" dirty="0" smtClean="0"/>
              <a:t>γενικός γραμματέας του Νοτιοαφρικανικού Συμβουλίου Εκκλησιών και από αυτή τη θέση (μέχρι το 1985) διακρίνεται σε εμβληματική εθνική και παγκόσμια φιγούρα για τα δικαιώματα των Μαύρων της Νότιας Αφρικής.</a:t>
            </a:r>
            <a:endParaRPr lang="en-US" sz="3200"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7467600" cy="5840435"/>
          </a:xfrm>
        </p:spPr>
        <p:txBody>
          <a:bodyPr>
            <a:normAutofit fontScale="77500" lnSpcReduction="20000"/>
          </a:bodyPr>
          <a:lstStyle/>
          <a:p>
            <a:pPr>
              <a:buNone/>
            </a:pPr>
            <a:r>
              <a:rPr lang="el-GR" sz="3200" dirty="0" smtClean="0"/>
              <a:t>Ο Τούτου στα κηρύγματά του τονίζει ορισμένα κύρια </a:t>
            </a:r>
            <a:r>
              <a:rPr lang="el-GR" sz="3200" dirty="0" smtClean="0"/>
              <a:t>σημεία:</a:t>
            </a:r>
            <a:r>
              <a:rPr lang="en-US" sz="3200" dirty="0" smtClean="0"/>
              <a:t>Ίσα </a:t>
            </a:r>
            <a:r>
              <a:rPr lang="en-US" sz="3200" dirty="0" smtClean="0"/>
              <a:t>πολιτικά δικαιώματα για </a:t>
            </a:r>
            <a:r>
              <a:rPr lang="en-US" sz="3200" dirty="0" smtClean="0"/>
              <a:t>όλους. </a:t>
            </a:r>
            <a:r>
              <a:rPr lang="el-GR" sz="3200" dirty="0" smtClean="0"/>
              <a:t>Κατάργηση </a:t>
            </a:r>
            <a:r>
              <a:rPr lang="el-GR" sz="3200" dirty="0" smtClean="0"/>
              <a:t>των νόμων της Νοτίου Αφρικής περί </a:t>
            </a:r>
            <a:r>
              <a:rPr lang="el-GR" sz="3200" dirty="0" smtClean="0"/>
              <a:t>διαβατηρίων</a:t>
            </a:r>
            <a:r>
              <a:rPr lang="en-US" sz="3200" dirty="0" smtClean="0"/>
              <a:t>. </a:t>
            </a:r>
            <a:r>
              <a:rPr lang="el-GR" sz="3200" dirty="0" smtClean="0"/>
              <a:t>Κοινό </a:t>
            </a:r>
            <a:r>
              <a:rPr lang="el-GR" sz="3200" dirty="0" smtClean="0"/>
              <a:t>σύστημα εκπαίδευσης με κατάργηση εκπαίδευσης </a:t>
            </a:r>
            <a:r>
              <a:rPr lang="el-GR" sz="3200" dirty="0" smtClean="0"/>
              <a:t>Μπαντού</a:t>
            </a:r>
            <a:r>
              <a:rPr lang="en-US" sz="3200" dirty="0" smtClean="0"/>
              <a:t> </a:t>
            </a:r>
            <a:r>
              <a:rPr lang="el-GR" sz="3200" dirty="0" smtClean="0"/>
              <a:t>(εκπαίδευση </a:t>
            </a:r>
            <a:r>
              <a:rPr lang="el-GR" sz="3200" dirty="0" smtClean="0"/>
              <a:t>δεύτερης κατηγορίας για τους μαύρους</a:t>
            </a:r>
            <a:r>
              <a:rPr lang="el-GR" sz="3200" dirty="0" smtClean="0"/>
              <a:t>).</a:t>
            </a:r>
            <a:r>
              <a:rPr lang="en-US" sz="3200" dirty="0" smtClean="0"/>
              <a:t> </a:t>
            </a:r>
            <a:r>
              <a:rPr lang="el-GR" sz="3200" dirty="0" smtClean="0"/>
              <a:t>Παύση </a:t>
            </a:r>
            <a:r>
              <a:rPr lang="el-GR" sz="3200" dirty="0" smtClean="0"/>
              <a:t>της αναγκαστικής απέλασης από τη Νότια Αφρική στα λεγόμενα μπαντουστάν (περιορισμός  των μη λευκών σε απομονωμένες «νησίδες γης</a:t>
            </a:r>
            <a:r>
              <a:rPr lang="el-GR" sz="3200" dirty="0" smtClean="0"/>
              <a:t>».</a:t>
            </a:r>
            <a:r>
              <a:rPr lang="en-US" sz="3200" dirty="0" smtClean="0"/>
              <a:t> </a:t>
            </a:r>
            <a:r>
              <a:rPr lang="el-GR" sz="3200" dirty="0" smtClean="0"/>
              <a:t>Ο </a:t>
            </a:r>
            <a:r>
              <a:rPr lang="el-GR" sz="3200" dirty="0" smtClean="0"/>
              <a:t>Τούτου δέχτηκε θερμά τις φιλελεύθερες μεταρρυθμίσεις που ανήγγειλε ο Πρόεδρος Φρεντερίκ Ντε Κλερκ μετά την εκλογή του το 1989. Οι ρυθμίσεις αυτές περιλάμβαναν την άρση της απαγόρευσης λειτουργίας του Αφρικανικού Εθνικού Κογκρέσου και την απελευθέρωση του Νέλσον Μαντέλα από τη φυλακή.</a:t>
            </a:r>
            <a:endParaRPr lang="en-US" sz="3200"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7467600" cy="5840435"/>
          </a:xfrm>
        </p:spPr>
        <p:txBody>
          <a:bodyPr>
            <a:normAutofit fontScale="85000" lnSpcReduction="10000"/>
          </a:bodyPr>
          <a:lstStyle/>
          <a:p>
            <a:pPr>
              <a:buNone/>
            </a:pPr>
            <a:r>
              <a:rPr lang="el-GR" sz="3200" dirty="0" smtClean="0"/>
              <a:t>Πέρα από το Νόμπελ Ειρήνης, έχει λάβει το βραβείο Άλμπερτ Σβάιτσερ για τον Ανθρωπισμό, το βραβείο Ειρήνης Γκάντι, το Βραβείο του Ιδρύματος Ωνάση το </a:t>
            </a:r>
            <a:r>
              <a:rPr lang="el-GR" sz="3200" dirty="0" smtClean="0"/>
              <a:t>1981 </a:t>
            </a:r>
            <a:r>
              <a:rPr lang="el-GR" sz="3200" dirty="0" smtClean="0"/>
              <a:t>και είναι ο πρώτος επίτιμος ηγέτης του Ιδρύματος Ειρήνης Πυρηνικής Εποχής. Επίσης, είναι πρόεδρος της Νοτιοαφρικανικής Επιτροπής για την αλήθεια και τη συμφιλίωση, μέλος της επίτιμης επιτροπής της Διεθνούς συντονιστικής επιτροπής για την Δεκαετία για ένα πολιτισμό της Μη Βίας, Πρόεδρος των Πρεσβυτέρων και μέλος του συμβουλίου του Ιδρύματος Ειρήνης Πυρηνικής Εποχής</a:t>
            </a:r>
            <a:r>
              <a:rPr lang="el-GR" sz="3200" dirty="0" smtClean="0"/>
              <a:t>.</a:t>
            </a:r>
            <a:endParaRPr lang="en-US" sz="3200" dirty="0" smtClean="0"/>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928670"/>
            <a:ext cx="7467600" cy="1143000"/>
          </a:xfrm>
        </p:spPr>
        <p:txBody>
          <a:bodyPr>
            <a:normAutofit fontScale="90000"/>
          </a:bodyPr>
          <a:lstStyle/>
          <a:p>
            <a:r>
              <a:rPr lang="el-GR" dirty="0" smtClean="0"/>
              <a:t>Γ΄1</a:t>
            </a:r>
            <a:br>
              <a:rPr lang="el-GR" dirty="0" smtClean="0"/>
            </a:br>
            <a:r>
              <a:rPr lang="el-GR" dirty="0" smtClean="0"/>
              <a:t>Γιώργος Θεοδωρέλος</a:t>
            </a:r>
            <a:endParaRPr lang="en-US" dirty="0"/>
          </a:p>
        </p:txBody>
      </p:sp>
    </p:spTree>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13</TotalTime>
  <Words>453</Words>
  <Application>Microsoft Office PowerPoint</Application>
  <PresentationFormat>On-screen Show (4:3)</PresentationFormat>
  <Paragraphs>14</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Technic</vt:lpstr>
      <vt:lpstr>TOYTOY</vt:lpstr>
      <vt:lpstr>TOYTOY</vt:lpstr>
      <vt:lpstr>Slide 3</vt:lpstr>
      <vt:lpstr>Slide 4</vt:lpstr>
      <vt:lpstr>Γ΄1 Γιώργος Θεοδωρέλος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TOYTOY</dc:title>
  <dc:creator>George</dc:creator>
  <cp:lastModifiedBy>George</cp:lastModifiedBy>
  <cp:revision>2</cp:revision>
  <dcterms:created xsi:type="dcterms:W3CDTF">2014-02-17T15:17:37Z</dcterms:created>
  <dcterms:modified xsi:type="dcterms:W3CDTF">2014-02-17T15:30:52Z</dcterms:modified>
</cp:coreProperties>
</file>