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932BC68-6772-48C8-9A6A-E0104F0D5665}" type="datetimeFigureOut">
              <a:rPr lang="en-GB" smtClean="0"/>
              <a:t>06/01/2014</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AC27185C-BD64-423E-89D8-0FED93E42BCD}"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32BC68-6772-48C8-9A6A-E0104F0D5665}" type="datetimeFigureOut">
              <a:rPr lang="en-GB" smtClean="0"/>
              <a:t>06/01/2014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27185C-BD64-423E-89D8-0FED93E42BC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32BC68-6772-48C8-9A6A-E0104F0D5665}" type="datetimeFigureOut">
              <a:rPr lang="en-GB" smtClean="0"/>
              <a:t>06/01/2014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27185C-BD64-423E-89D8-0FED93E42BC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32BC68-6772-48C8-9A6A-E0104F0D5665}" type="datetimeFigureOut">
              <a:rPr lang="en-GB" smtClean="0"/>
              <a:t>06/01/2014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27185C-BD64-423E-89D8-0FED93E42BC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932BC68-6772-48C8-9A6A-E0104F0D5665}" type="datetimeFigureOut">
              <a:rPr lang="en-GB" smtClean="0"/>
              <a:t>06/01/2014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27185C-BD64-423E-89D8-0FED93E42BCD}"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932BC68-6772-48C8-9A6A-E0104F0D5665}" type="datetimeFigureOut">
              <a:rPr lang="en-GB" smtClean="0"/>
              <a:t>06/01/2014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27185C-BD64-423E-89D8-0FED93E42BCD}"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932BC68-6772-48C8-9A6A-E0104F0D5665}" type="datetimeFigureOut">
              <a:rPr lang="en-GB" smtClean="0"/>
              <a:t>06/01/2014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27185C-BD64-423E-89D8-0FED93E42BC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932BC68-6772-48C8-9A6A-E0104F0D5665}" type="datetimeFigureOut">
              <a:rPr lang="en-GB" smtClean="0"/>
              <a:t>06/01/2014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27185C-BD64-423E-89D8-0FED93E42BC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32BC68-6772-48C8-9A6A-E0104F0D5665}" type="datetimeFigureOut">
              <a:rPr lang="en-GB" smtClean="0"/>
              <a:t>06/01/2014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27185C-BD64-423E-89D8-0FED93E42BC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932BC68-6772-48C8-9A6A-E0104F0D5665}" type="datetimeFigureOut">
              <a:rPr lang="en-GB" smtClean="0"/>
              <a:t>06/01/2014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27185C-BD64-423E-89D8-0FED93E42BCD}"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932BC68-6772-48C8-9A6A-E0104F0D5665}" type="datetimeFigureOut">
              <a:rPr lang="en-GB" smtClean="0"/>
              <a:t>06/01/2014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AC27185C-BD64-423E-89D8-0FED93E42BCD}"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32BC68-6772-48C8-9A6A-E0104F0D5665}" type="datetimeFigureOut">
              <a:rPr lang="en-GB" smtClean="0"/>
              <a:t>06/01/2014</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C27185C-BD64-423E-89D8-0FED93E42BCD}"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google.gr/search?q=%CE%BC%CE%B7%CF%84%CE%B5%CF%81%CE%B1+%CF%84%CE%B5%CF%81%CE%B5%CE%B6%CE%B1&amp;source=lnms&amp;tbm=isch&amp;sa=X&amp;ei=gKfKUrfxLsT70gX_q4HwCg&amp;sqi=2&amp;ved=0CAcQ_AUoAQ&amp;biw=1366&amp;bih=586" TargetMode="External"/><Relationship Id="rId2" Type="http://schemas.openxmlformats.org/officeDocument/2006/relationships/hyperlink" Target="http://www.livepedia.gr/index.php/%CE%A4%CE%B5%CF%81%CE%AD%CE%B6%CE%B1_%CE%9C%CE%B7%CF%84%CE%AD%CF%81%CE%B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836712"/>
            <a:ext cx="8208912" cy="2332856"/>
          </a:xfrm>
        </p:spPr>
        <p:txBody>
          <a:bodyPr>
            <a:normAutofit fontScale="90000"/>
          </a:bodyPr>
          <a:lstStyle/>
          <a:p>
            <a:r>
              <a:rPr lang="el-GR" dirty="0" smtClean="0"/>
              <a:t>ΘΕ: Προσφορά και Μαρτυρία Πίστης στον Σύγχρονο Κόσμο</a:t>
            </a:r>
            <a:endParaRPr lang="en-GB" dirty="0"/>
          </a:p>
        </p:txBody>
      </p:sp>
      <p:sp>
        <p:nvSpPr>
          <p:cNvPr id="3" name="Subtitle 2"/>
          <p:cNvSpPr>
            <a:spLocks noGrp="1"/>
          </p:cNvSpPr>
          <p:nvPr>
            <p:ph type="subTitle" idx="1"/>
          </p:nvPr>
        </p:nvSpPr>
        <p:spPr>
          <a:xfrm>
            <a:off x="533400" y="3573016"/>
            <a:ext cx="7854696" cy="1408120"/>
          </a:xfrm>
        </p:spPr>
        <p:txBody>
          <a:bodyPr>
            <a:normAutofit fontScale="85000" lnSpcReduction="20000"/>
          </a:bodyPr>
          <a:lstStyle/>
          <a:p>
            <a:pPr algn="ctr"/>
            <a:r>
              <a:rPr lang="el-GR" sz="4300" b="1" dirty="0" smtClean="0">
                <a:solidFill>
                  <a:schemeClr val="bg2">
                    <a:lumMod val="75000"/>
                  </a:schemeClr>
                </a:solidFill>
              </a:rPr>
              <a:t>Αδελφή Τερέζα</a:t>
            </a:r>
          </a:p>
          <a:p>
            <a:pPr algn="ctr"/>
            <a:endParaRPr lang="el-GR" sz="3200" dirty="0" smtClean="0">
              <a:solidFill>
                <a:schemeClr val="accent1">
                  <a:lumMod val="40000"/>
                  <a:lumOff val="60000"/>
                </a:schemeClr>
              </a:solidFill>
            </a:endParaRPr>
          </a:p>
          <a:p>
            <a:pPr algn="ctr"/>
            <a:r>
              <a:rPr lang="el-GR" sz="3200" dirty="0" smtClean="0">
                <a:solidFill>
                  <a:schemeClr val="accent1">
                    <a:lumMod val="40000"/>
                    <a:lumOff val="60000"/>
                  </a:schemeClr>
                </a:solidFill>
              </a:rPr>
              <a:t>Εύα Πλουμάκη Γ’3</a:t>
            </a:r>
            <a:endParaRPr lang="en-GB" sz="3200" dirty="0">
              <a:solidFill>
                <a:schemeClr val="accent1">
                  <a:lumMod val="40000"/>
                  <a:lumOff val="6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Bookman Old Style" pitchFamily="18" charset="0"/>
              </a:rPr>
              <a:t>Λίγα λόγια για τη ζωή της</a:t>
            </a:r>
            <a:r>
              <a:rPr lang="el-GR" dirty="0" smtClean="0"/>
              <a:t>.</a:t>
            </a:r>
            <a:endParaRPr lang="en-GB" dirty="0"/>
          </a:p>
        </p:txBody>
      </p:sp>
      <p:sp>
        <p:nvSpPr>
          <p:cNvPr id="3" name="Content Placeholder 2"/>
          <p:cNvSpPr>
            <a:spLocks noGrp="1"/>
          </p:cNvSpPr>
          <p:nvPr>
            <p:ph idx="1"/>
          </p:nvPr>
        </p:nvSpPr>
        <p:spPr>
          <a:xfrm>
            <a:off x="395536" y="2132856"/>
            <a:ext cx="8136904" cy="4392488"/>
          </a:xfrm>
        </p:spPr>
        <p:txBody>
          <a:bodyPr>
            <a:normAutofit fontScale="85000" lnSpcReduction="20000"/>
          </a:bodyPr>
          <a:lstStyle/>
          <a:p>
            <a:r>
              <a:rPr lang="el-GR" dirty="0" smtClean="0">
                <a:solidFill>
                  <a:srgbClr val="002060"/>
                </a:solidFill>
                <a:latin typeface="Bookman Old Style" pitchFamily="18" charset="0"/>
                <a:ea typeface="BatangChe" pitchFamily="49" charset="-127"/>
              </a:rPr>
              <a:t>Η ιεραπόστολος </a:t>
            </a:r>
            <a:r>
              <a:rPr lang="el-GR" b="1" dirty="0" smtClean="0">
                <a:solidFill>
                  <a:srgbClr val="002060"/>
                </a:solidFill>
                <a:latin typeface="Bookman Old Style" pitchFamily="18" charset="0"/>
                <a:ea typeface="BatangChe" pitchFamily="49" charset="-127"/>
              </a:rPr>
              <a:t>Μητέρα Τερέζα</a:t>
            </a:r>
            <a:r>
              <a:rPr lang="el-GR" dirty="0" smtClean="0">
                <a:solidFill>
                  <a:srgbClr val="002060"/>
                </a:solidFill>
                <a:latin typeface="Bookman Old Style" pitchFamily="18" charset="0"/>
                <a:ea typeface="BatangChe" pitchFamily="49" charset="-127"/>
              </a:rPr>
              <a:t> ή </a:t>
            </a:r>
            <a:r>
              <a:rPr lang="el-GR" b="1" dirty="0" smtClean="0">
                <a:solidFill>
                  <a:srgbClr val="002060"/>
                </a:solidFill>
                <a:latin typeface="Bookman Old Style" pitchFamily="18" charset="0"/>
                <a:ea typeface="BatangChe" pitchFamily="49" charset="-127"/>
              </a:rPr>
              <a:t>Αγία των Φτωχών</a:t>
            </a:r>
            <a:r>
              <a:rPr lang="el-GR" dirty="0" smtClean="0">
                <a:solidFill>
                  <a:srgbClr val="002060"/>
                </a:solidFill>
                <a:latin typeface="Bookman Old Style" pitchFamily="18" charset="0"/>
                <a:ea typeface="BatangChe" pitchFamily="49" charset="-127"/>
              </a:rPr>
              <a:t>, γεννήθηκε στις 27 Αυγούστου 1910 στα Σκόπια και πέθανε το Σεπτέμβριο του 1997 στην ανατολική Ινδία. Το πραγματικό της όνομα ήταν Άγκνες Γκόιντζα Μπογιάντζιου και οι γονείς της ήταν </a:t>
            </a:r>
            <a:r>
              <a:rPr lang="el-GR" dirty="0" smtClean="0">
                <a:solidFill>
                  <a:srgbClr val="002060"/>
                </a:solidFill>
                <a:latin typeface="Bookman Old Style" pitchFamily="18" charset="0"/>
                <a:ea typeface="BatangChe" pitchFamily="49" charset="-127"/>
              </a:rPr>
              <a:t>Αλβανοί</a:t>
            </a:r>
            <a:endParaRPr lang="el-GR" dirty="0" smtClean="0">
              <a:solidFill>
                <a:srgbClr val="002060"/>
              </a:solidFill>
              <a:latin typeface="Bookman Old Style" pitchFamily="18" charset="0"/>
              <a:ea typeface="BatangChe" pitchFamily="49" charset="-127"/>
            </a:endParaRPr>
          </a:p>
          <a:p>
            <a:r>
              <a:rPr lang="el-GR" dirty="0" smtClean="0">
                <a:solidFill>
                  <a:srgbClr val="002060"/>
                </a:solidFill>
                <a:latin typeface="Bookman Old Style" pitchFamily="18" charset="0"/>
                <a:ea typeface="BatangChe" pitchFamily="49" charset="-127"/>
              </a:rPr>
              <a:t>Το 1928 σε ηλικία 18 ετών πήγε στην </a:t>
            </a:r>
            <a:r>
              <a:rPr lang="el-GR" dirty="0" smtClean="0">
                <a:solidFill>
                  <a:srgbClr val="002060"/>
                </a:solidFill>
                <a:latin typeface="Bookman Old Style" pitchFamily="18" charset="0"/>
                <a:ea typeface="BatangChe" pitchFamily="49" charset="-127"/>
              </a:rPr>
              <a:t>Ιρλανδία για </a:t>
            </a:r>
            <a:r>
              <a:rPr lang="el-GR" dirty="0" smtClean="0">
                <a:solidFill>
                  <a:srgbClr val="002060"/>
                </a:solidFill>
                <a:latin typeface="Bookman Old Style" pitchFamily="18" charset="0"/>
                <a:ea typeface="BatangChe" pitchFamily="49" charset="-127"/>
              </a:rPr>
              <a:t>να καταταγεί στο μοναχικό βίο, στο αβαείο του Λορέτο στο Δουβλίνο, όμως έξι εβδομάδες αργότερα ταξίδεψε στην Ινδία όπου άρχισε να διδάσκει γεωγραφία σε κατηχητικό σχολείο της Καλκούτας.</a:t>
            </a:r>
          </a:p>
          <a:p>
            <a:r>
              <a:rPr lang="el-GR" dirty="0" smtClean="0">
                <a:solidFill>
                  <a:srgbClr val="002060"/>
                </a:solidFill>
                <a:latin typeface="Bookman Old Style" pitchFamily="18" charset="0"/>
                <a:ea typeface="BatangChe" pitchFamily="49" charset="-127"/>
              </a:rPr>
              <a:t>Στη συνέχεια σπούδασε νοσηλευτική και το 1948 της παραχωρήθηκε ύστερα από αίτησή της, ο ξενώνας των προσκυνητών κοντά στο ιερό της θεάς Κάλι, όπου ίδρυσε το Αποστολικό Τάγμα της Ελεημοσύνης και ξεκίνησε το έργο της φροντίζοντας και περιθάλποντας τους φτωχούς.</a:t>
            </a:r>
          </a:p>
          <a:p>
            <a:endParaRPr lang="en-GB" dirty="0">
              <a:solidFill>
                <a:srgbClr val="002060"/>
              </a:solidFill>
              <a:latin typeface="Bookman Old Style" pitchFamily="18" charset="0"/>
              <a:ea typeface="BatangChe" pitchFamily="49"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latin typeface="Bookman Old Style" pitchFamily="18" charset="0"/>
              </a:rPr>
              <a:t>Το έργο της.</a:t>
            </a:r>
            <a:endParaRPr lang="en-GB" dirty="0">
              <a:latin typeface="Bookman Old Style" pitchFamily="18" charset="0"/>
            </a:endParaRPr>
          </a:p>
        </p:txBody>
      </p:sp>
      <p:sp>
        <p:nvSpPr>
          <p:cNvPr id="3" name="Content Placeholder 2"/>
          <p:cNvSpPr>
            <a:spLocks noGrp="1"/>
          </p:cNvSpPr>
          <p:nvPr>
            <p:ph idx="1"/>
          </p:nvPr>
        </p:nvSpPr>
        <p:spPr>
          <a:xfrm>
            <a:off x="457200" y="1916832"/>
            <a:ext cx="4402832" cy="4536504"/>
          </a:xfrm>
        </p:spPr>
        <p:txBody>
          <a:bodyPr>
            <a:normAutofit fontScale="77500" lnSpcReduction="20000"/>
          </a:bodyPr>
          <a:lstStyle/>
          <a:p>
            <a:r>
              <a:rPr lang="el-GR" dirty="0" smtClean="0">
                <a:solidFill>
                  <a:srgbClr val="002060"/>
                </a:solidFill>
                <a:latin typeface="Bookman Old Style" pitchFamily="18" charset="0"/>
              </a:rPr>
              <a:t>Το </a:t>
            </a:r>
            <a:r>
              <a:rPr lang="el-GR" b="1" dirty="0" smtClean="0">
                <a:solidFill>
                  <a:srgbClr val="002060"/>
                </a:solidFill>
                <a:latin typeface="Bookman Old Style" pitchFamily="18" charset="0"/>
              </a:rPr>
              <a:t>1949</a:t>
            </a:r>
            <a:r>
              <a:rPr lang="el-GR" dirty="0" smtClean="0">
                <a:solidFill>
                  <a:srgbClr val="002060"/>
                </a:solidFill>
                <a:latin typeface="Bookman Old Style" pitchFamily="18" charset="0"/>
              </a:rPr>
              <a:t> δημιούργησε στην Καλκούτα το πρώτο σχολείο για τα παιδιά των δρόμων. Πήρε την ινδική υπηκοότητα και ίδρυσε σχολεία και ιατρεία με τη βοήθεια δεκάδων ανθρώπων που ανταποκρίθηκαν στο κάλεσμά της</a:t>
            </a:r>
            <a:r>
              <a:rPr lang="el-GR" dirty="0" smtClean="0">
                <a:solidFill>
                  <a:srgbClr val="002060"/>
                </a:solidFill>
                <a:latin typeface="Bookman Old Style" pitchFamily="18" charset="0"/>
              </a:rPr>
              <a:t>.</a:t>
            </a:r>
          </a:p>
          <a:p>
            <a:pPr>
              <a:buNone/>
            </a:pPr>
            <a:endParaRPr lang="el-GR" dirty="0" smtClean="0">
              <a:solidFill>
                <a:srgbClr val="002060"/>
              </a:solidFill>
              <a:latin typeface="Bookman Old Style" pitchFamily="18" charset="0"/>
            </a:endParaRPr>
          </a:p>
          <a:p>
            <a:r>
              <a:rPr lang="el-GR" dirty="0" smtClean="0">
                <a:solidFill>
                  <a:srgbClr val="002060"/>
                </a:solidFill>
                <a:latin typeface="Bookman Old Style" pitchFamily="18" charset="0"/>
              </a:rPr>
              <a:t>Το </a:t>
            </a:r>
            <a:r>
              <a:rPr lang="el-GR" b="1" dirty="0" smtClean="0">
                <a:solidFill>
                  <a:srgbClr val="002060"/>
                </a:solidFill>
                <a:latin typeface="Bookman Old Style" pitchFamily="18" charset="0"/>
              </a:rPr>
              <a:t>1950</a:t>
            </a:r>
            <a:r>
              <a:rPr lang="el-GR" dirty="0" smtClean="0">
                <a:solidFill>
                  <a:srgbClr val="002060"/>
                </a:solidFill>
                <a:latin typeface="Bookman Old Style" pitchFamily="18" charset="0"/>
              </a:rPr>
              <a:t> το τάγμα της έλαβε την έγκριση του πάπα Πίου ΙΒ΄ και από το 1965 υπαγόταν κατευθείαν σ` αυτόν. Ίδρυσε πολλά λεπροκομεία, φτωχοκομεία, ορφανοτροφεία και κέντρα βοήθειας τυφλών, αναπήρων και ετοιμοθάνατων.</a:t>
            </a:r>
          </a:p>
          <a:p>
            <a:endParaRPr lang="en-GB" dirty="0"/>
          </a:p>
        </p:txBody>
      </p:sp>
      <p:pic>
        <p:nvPicPr>
          <p:cNvPr id="4" name="Picture 3" descr="download (2).jpg"/>
          <p:cNvPicPr>
            <a:picLocks noChangeAspect="1"/>
          </p:cNvPicPr>
          <p:nvPr/>
        </p:nvPicPr>
        <p:blipFill>
          <a:blip r:embed="rId2" cstate="print"/>
          <a:stretch>
            <a:fillRect/>
          </a:stretch>
        </p:blipFill>
        <p:spPr>
          <a:xfrm rot="289042">
            <a:off x="6350081" y="1810673"/>
            <a:ext cx="2707656" cy="2168282"/>
          </a:xfrm>
          <a:prstGeom prst="rect">
            <a:avLst/>
          </a:prstGeom>
          <a:ln>
            <a:noFill/>
          </a:ln>
          <a:effectLst>
            <a:softEdge rad="112500"/>
          </a:effectLst>
        </p:spPr>
      </p:pic>
      <p:pic>
        <p:nvPicPr>
          <p:cNvPr id="5" name="Picture 4" descr="mothertrz5.jpg"/>
          <p:cNvPicPr>
            <a:picLocks noChangeAspect="1"/>
          </p:cNvPicPr>
          <p:nvPr/>
        </p:nvPicPr>
        <p:blipFill>
          <a:blip r:embed="rId3" cstate="print"/>
          <a:stretch>
            <a:fillRect/>
          </a:stretch>
        </p:blipFill>
        <p:spPr>
          <a:xfrm rot="21416052">
            <a:off x="5066785" y="4075452"/>
            <a:ext cx="2696887" cy="2418209"/>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323528" y="1196752"/>
            <a:ext cx="8363272" cy="5472608"/>
          </a:xfrm>
        </p:spPr>
        <p:txBody>
          <a:bodyPr>
            <a:normAutofit fontScale="70000" lnSpcReduction="20000"/>
          </a:bodyPr>
          <a:lstStyle/>
          <a:p>
            <a:r>
              <a:rPr lang="el-GR" sz="3100" dirty="0" smtClean="0">
                <a:solidFill>
                  <a:srgbClr val="002060"/>
                </a:solidFill>
                <a:latin typeface="Bookman Old Style" pitchFamily="18" charset="0"/>
              </a:rPr>
              <a:t>Το </a:t>
            </a:r>
            <a:r>
              <a:rPr lang="el-GR" sz="3100" b="1" dirty="0" smtClean="0">
                <a:solidFill>
                  <a:srgbClr val="002060"/>
                </a:solidFill>
                <a:latin typeface="Bookman Old Style" pitchFamily="18" charset="0"/>
              </a:rPr>
              <a:t>1950</a:t>
            </a:r>
            <a:r>
              <a:rPr lang="el-GR" sz="3100" dirty="0" smtClean="0">
                <a:solidFill>
                  <a:srgbClr val="002060"/>
                </a:solidFill>
                <a:latin typeface="Bookman Old Style" pitchFamily="18" charset="0"/>
              </a:rPr>
              <a:t> το τάγμα της έλαβε την έγκριση του πάπα Πίου ΙΒ΄ και από το 1965 υπαγόταν κατευθείαν σ` αυτόν. Ίδρυσε πολλά λεπροκομεία, φτωχοκομεία, ορφανοτροφεία και κέντρα βοήθειας τυφλών, αναπήρων και ετοιμοθάνατων.</a:t>
            </a:r>
          </a:p>
          <a:p>
            <a:r>
              <a:rPr lang="el-GR" sz="3100" dirty="0" smtClean="0">
                <a:solidFill>
                  <a:srgbClr val="002060"/>
                </a:solidFill>
                <a:latin typeface="Bookman Old Style" pitchFamily="18" charset="0"/>
              </a:rPr>
              <a:t>Το </a:t>
            </a:r>
            <a:r>
              <a:rPr lang="el-GR" sz="3100" b="1" dirty="0" smtClean="0">
                <a:solidFill>
                  <a:srgbClr val="002060"/>
                </a:solidFill>
                <a:latin typeface="Bookman Old Style" pitchFamily="18" charset="0"/>
              </a:rPr>
              <a:t>1963</a:t>
            </a:r>
            <a:r>
              <a:rPr lang="el-GR" sz="3100" dirty="0" smtClean="0">
                <a:solidFill>
                  <a:srgbClr val="002060"/>
                </a:solidFill>
                <a:latin typeface="Bookman Old Style" pitchFamily="18" charset="0"/>
              </a:rPr>
              <a:t> τιμήθηκε από την ινδική κυβέρνηση με το βραβείο Παντμάσρι (άρχοντας του Λωτού) για τη μεγάλη προσφορά της στην κοινωνία.</a:t>
            </a:r>
          </a:p>
          <a:p>
            <a:r>
              <a:rPr lang="el-GR" sz="3100" dirty="0" smtClean="0">
                <a:solidFill>
                  <a:srgbClr val="002060"/>
                </a:solidFill>
                <a:latin typeface="Bookman Old Style" pitchFamily="18" charset="0"/>
              </a:rPr>
              <a:t>Το </a:t>
            </a:r>
            <a:r>
              <a:rPr lang="el-GR" sz="3100" b="1" dirty="0" smtClean="0">
                <a:solidFill>
                  <a:srgbClr val="002060"/>
                </a:solidFill>
                <a:latin typeface="Bookman Old Style" pitchFamily="18" charset="0"/>
              </a:rPr>
              <a:t>1964</a:t>
            </a:r>
            <a:r>
              <a:rPr lang="el-GR" sz="3100" dirty="0" smtClean="0">
                <a:solidFill>
                  <a:srgbClr val="002060"/>
                </a:solidFill>
                <a:latin typeface="Bookman Old Style" pitchFamily="18" charset="0"/>
              </a:rPr>
              <a:t> κατά την επίσκεψή του στην Ινδία ο πάπας Παύλος ΣΤ΄ της παραχώρησε το επίσημο αυτοκίνητό του, το οποίο έσπευσε να βγάλει σε πλειστηριασμό προκειμένου να ενισχύσει τα οικονομικά </a:t>
            </a:r>
            <a:r>
              <a:rPr lang="el-GR" sz="3100" dirty="0" smtClean="0">
                <a:solidFill>
                  <a:srgbClr val="002060"/>
                </a:solidFill>
                <a:latin typeface="Bookman Old Style" pitchFamily="18" charset="0"/>
              </a:rPr>
              <a:t>του λεπροκομείου</a:t>
            </a:r>
            <a:r>
              <a:rPr lang="el-GR" sz="3100" dirty="0" smtClean="0">
                <a:solidFill>
                  <a:srgbClr val="002060"/>
                </a:solidFill>
                <a:latin typeface="Bookman Old Style" pitchFamily="18" charset="0"/>
              </a:rPr>
              <a:t> που έχτισε κοντά στο Ανσόλ με την επωνυμία Σάντι Ναγκάρ, πόλη της Ειρήνης.</a:t>
            </a:r>
          </a:p>
          <a:p>
            <a:r>
              <a:rPr lang="el-GR" sz="3100" dirty="0" smtClean="0">
                <a:solidFill>
                  <a:srgbClr val="002060"/>
                </a:solidFill>
                <a:latin typeface="Bookman Old Style" pitchFamily="18" charset="0"/>
              </a:rPr>
              <a:t>Το </a:t>
            </a:r>
            <a:r>
              <a:rPr lang="el-GR" sz="3100" b="1" dirty="0" smtClean="0">
                <a:solidFill>
                  <a:srgbClr val="002060"/>
                </a:solidFill>
                <a:latin typeface="Bookman Old Style" pitchFamily="18" charset="0"/>
              </a:rPr>
              <a:t>1968</a:t>
            </a:r>
            <a:r>
              <a:rPr lang="el-GR" sz="3100" dirty="0" smtClean="0">
                <a:solidFill>
                  <a:srgbClr val="002060"/>
                </a:solidFill>
                <a:latin typeface="Bookman Old Style" pitchFamily="18" charset="0"/>
              </a:rPr>
              <a:t> ο πάπας την προσκάλεσε στη Ρώμη προκειμένου να ιδρύσει εκεί παράρτημα του τάγματός της. Σε αναγνώριση της προσφοράς της ο πάπας Παύλος ΣΤ΄ της απένειμε στις 6 Ιανουαρίου 1971 το πρώτο βραβείο Ειρήνης πάπα Ιωάννη ΚΓ΄.</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3" name="Content Placeholder 2"/>
          <p:cNvSpPr>
            <a:spLocks noGrp="1"/>
          </p:cNvSpPr>
          <p:nvPr>
            <p:ph sz="half" idx="1"/>
          </p:nvPr>
        </p:nvSpPr>
        <p:spPr>
          <a:xfrm>
            <a:off x="0" y="1556792"/>
            <a:ext cx="4896544" cy="4680520"/>
          </a:xfrm>
        </p:spPr>
        <p:txBody>
          <a:bodyPr>
            <a:normAutofit fontScale="25000" lnSpcReduction="20000"/>
          </a:bodyPr>
          <a:lstStyle/>
          <a:p>
            <a:r>
              <a:rPr lang="el-GR" sz="8000" dirty="0" smtClean="0">
                <a:solidFill>
                  <a:srgbClr val="002060"/>
                </a:solidFill>
                <a:latin typeface="Bookman Old Style" pitchFamily="18" charset="0"/>
              </a:rPr>
              <a:t>Το 1979 τιμήθηκε με το Νόμπελ Ειρήνης ως άνθρωπος που έδωσε ελπίδα και έκανε εκατομμύρια ανθρώπους να αισθανθούν αξιοπρεπείς. Παραλαμβάνοντας το βραβείο είχε πει: "Οι φτωχοί πρέπει να γνωρίζουν ότι τους αγαπάμε" συμπληρώνοντας τη φράση: "δεν το άξιζα", δείγμα και αυτό της μετριοφροσύνης </a:t>
            </a:r>
            <a:r>
              <a:rPr lang="el-GR" sz="8000" dirty="0" smtClean="0">
                <a:solidFill>
                  <a:srgbClr val="002060"/>
                </a:solidFill>
                <a:latin typeface="Bookman Old Style" pitchFamily="18" charset="0"/>
              </a:rPr>
              <a:t>της.Έζησε </a:t>
            </a:r>
            <a:r>
              <a:rPr lang="el-GR" sz="8000" dirty="0" smtClean="0">
                <a:solidFill>
                  <a:srgbClr val="002060"/>
                </a:solidFill>
                <a:latin typeface="Bookman Old Style" pitchFamily="18" charset="0"/>
              </a:rPr>
              <a:t>ολόκληρη τη ζωή της πολύ λιτά, έχοντας ως μοναδική έννοια τη φροντίδα και την προσφορά απέναντι στο συνάνθρωπο. Τα τελευταία χρόνια αντιμετώπισε προβλήματα υγείας, κυρίως με την καρδιά της. Παρόλη όμως τη σοβαρή κατάσταση της υγείας της δεν έπαψε στιγμή να νοιάζεται και να προσφέρει τη βοήθειά της σε όσους την είχαν ανάγκη.</a:t>
            </a:r>
          </a:p>
          <a:p>
            <a:r>
              <a:rPr lang="el-GR" dirty="0" smtClean="0">
                <a:solidFill>
                  <a:srgbClr val="002060"/>
                </a:solidFill>
                <a:latin typeface="Bookman Old Style" pitchFamily="18" charset="0"/>
              </a:rPr>
              <a:t/>
            </a:r>
            <a:br>
              <a:rPr lang="el-GR" dirty="0" smtClean="0">
                <a:solidFill>
                  <a:srgbClr val="002060"/>
                </a:solidFill>
                <a:latin typeface="Bookman Old Style" pitchFamily="18" charset="0"/>
              </a:rPr>
            </a:br>
            <a:endParaRPr lang="en-GB" dirty="0">
              <a:solidFill>
                <a:srgbClr val="002060"/>
              </a:solidFill>
              <a:latin typeface="Bookman Old Style" pitchFamily="18" charset="0"/>
            </a:endParaRPr>
          </a:p>
        </p:txBody>
      </p:sp>
      <p:pic>
        <p:nvPicPr>
          <p:cNvPr id="6" name="Content Placeholder 5" descr="_38288330_mother_ap300.jpg"/>
          <p:cNvPicPr>
            <a:picLocks noGrp="1" noChangeAspect="1"/>
          </p:cNvPicPr>
          <p:nvPr>
            <p:ph sz="half" idx="2"/>
          </p:nvPr>
        </p:nvPicPr>
        <p:blipFill>
          <a:blip r:embed="rId2" cstate="print"/>
          <a:stretch>
            <a:fillRect/>
          </a:stretch>
        </p:blipFill>
        <p:spPr>
          <a:xfrm>
            <a:off x="4907446" y="4221088"/>
            <a:ext cx="4236554" cy="2420888"/>
          </a:xfrm>
          <a:prstGeom prst="rect">
            <a:avLst/>
          </a:prstGeom>
          <a:ln>
            <a:noFill/>
          </a:ln>
          <a:effectLst>
            <a:softEdge rad="112500"/>
          </a:effectLst>
        </p:spPr>
      </p:pic>
      <p:sp>
        <p:nvSpPr>
          <p:cNvPr id="7" name="TextBox 6"/>
          <p:cNvSpPr txBox="1"/>
          <p:nvPr/>
        </p:nvSpPr>
        <p:spPr>
          <a:xfrm>
            <a:off x="5076056" y="3429000"/>
            <a:ext cx="3744416" cy="646331"/>
          </a:xfrm>
          <a:prstGeom prst="rect">
            <a:avLst/>
          </a:prstGeom>
          <a:noFill/>
        </p:spPr>
        <p:txBody>
          <a:bodyPr wrap="square" rtlCol="0">
            <a:spAutoFit/>
          </a:bodyPr>
          <a:lstStyle/>
          <a:p>
            <a:pPr algn="ctr"/>
            <a:r>
              <a:rPr lang="el-GR" i="1" dirty="0" smtClean="0">
                <a:solidFill>
                  <a:schemeClr val="accent1">
                    <a:lumMod val="60000"/>
                    <a:lumOff val="40000"/>
                  </a:schemeClr>
                </a:solidFill>
              </a:rPr>
              <a:t>Η Μητέρα Τερέζα βραβεύεται με Νόμπελ</a:t>
            </a:r>
            <a:endParaRPr lang="en-GB" i="1" dirty="0">
              <a:solidFill>
                <a:schemeClr val="accent1">
                  <a:lumMod val="60000"/>
                  <a:lumOff val="4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latin typeface="Bookman Old Style" pitchFamily="18" charset="0"/>
              </a:rPr>
              <a:t>Πηγές</a:t>
            </a:r>
            <a:endParaRPr lang="en-GB" dirty="0">
              <a:latin typeface="Bookman Old Style" pitchFamily="18" charset="0"/>
            </a:endParaRPr>
          </a:p>
        </p:txBody>
      </p:sp>
      <p:sp>
        <p:nvSpPr>
          <p:cNvPr id="5" name="Content Placeholder 4"/>
          <p:cNvSpPr>
            <a:spLocks noGrp="1"/>
          </p:cNvSpPr>
          <p:nvPr>
            <p:ph idx="1"/>
          </p:nvPr>
        </p:nvSpPr>
        <p:spPr/>
        <p:txBody>
          <a:bodyPr>
            <a:normAutofit/>
          </a:bodyPr>
          <a:lstStyle/>
          <a:p>
            <a:r>
              <a:rPr lang="en-GB" dirty="0" smtClean="0">
                <a:hlinkClick r:id="rId2"/>
              </a:rPr>
              <a:t>http://www.livepedia.gr/index.php/%CE%A4%CE%B5%CF%81%CE%AD%CE%B6%CE%B1_%</a:t>
            </a:r>
            <a:r>
              <a:rPr lang="en-GB" dirty="0" smtClean="0">
                <a:hlinkClick r:id="rId2"/>
              </a:rPr>
              <a:t>CE%9C%CE%B7%CF%84%CE%AD%CF%81%CE%B1</a:t>
            </a:r>
            <a:endParaRPr lang="el-GR" dirty="0" smtClean="0"/>
          </a:p>
          <a:p>
            <a:r>
              <a:rPr lang="en-GB" dirty="0" smtClean="0">
                <a:hlinkClick r:id="rId3"/>
              </a:rPr>
              <a:t>https://www.google.gr/search?q=%CE%BC%CE%B7%CF%84%CE%B5%CF%81%CE%B1+%CF%84%CE%B5%CF%81%CE%B5%CE%B6%CE%B1&amp;source=lnms&amp;tbm=isch&amp;sa=X&amp;ei=gKfKUrfxLsT70gX_q4HwCg&amp;sqi=2&amp;ved=0CAcQ_AUoAQ&amp;biw=1366&amp;bih=586</a:t>
            </a:r>
            <a:endParaRPr lang="el-GR"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62</TotalTime>
  <Words>258</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ΘΕ: Προσφορά και Μαρτυρία Πίστης στον Σύγχρονο Κόσμο</vt:lpstr>
      <vt:lpstr>Λίγα λόγια για τη ζωή της.</vt:lpstr>
      <vt:lpstr>Το έργο της.</vt:lpstr>
      <vt:lpstr>Slide 4</vt:lpstr>
      <vt:lpstr>Slide 5</vt:lpstr>
      <vt:lpstr>Πηγές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 Προσφορά και Μαρτυρία Πίστης στον Σύγχρονο Κόσμο</dc:title>
  <dc:creator>Eva</dc:creator>
  <cp:lastModifiedBy>Eva</cp:lastModifiedBy>
  <cp:revision>7</cp:revision>
  <dcterms:created xsi:type="dcterms:W3CDTF">2014-01-06T12:04:30Z</dcterms:created>
  <dcterms:modified xsi:type="dcterms:W3CDTF">2014-01-06T13:06:51Z</dcterms:modified>
</cp:coreProperties>
</file>