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0FA758B6-70EC-4030-AF6D-FE9434982F41}" type="datetimeFigureOut">
              <a:rPr lang="el-GR" smtClean="0"/>
              <a:pPr/>
              <a:t>8/1/2014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FA758B6-70EC-4030-AF6D-FE9434982F41}" type="datetimeFigureOut">
              <a:rPr lang="el-GR" smtClean="0"/>
              <a:pPr/>
              <a:t>8/1/2014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FA758B6-70EC-4030-AF6D-FE9434982F41}" type="datetimeFigureOut">
              <a:rPr lang="el-GR" smtClean="0"/>
              <a:pPr/>
              <a:t>8/1/2014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FA758B6-70EC-4030-AF6D-FE9434982F41}" type="datetimeFigureOut">
              <a:rPr lang="el-GR" smtClean="0"/>
              <a:pPr/>
              <a:t>8/1/2014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A758B6-70EC-4030-AF6D-FE9434982F41}" type="datetimeFigureOut">
              <a:rPr lang="el-GR" smtClean="0"/>
              <a:pPr/>
              <a:t>8/1/2014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0FA758B6-70EC-4030-AF6D-FE9434982F41}" type="datetimeFigureOut">
              <a:rPr lang="el-GR" smtClean="0"/>
              <a:pPr/>
              <a:t>8/1/2014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0FA758B6-70EC-4030-AF6D-FE9434982F41}" type="datetimeFigureOut">
              <a:rPr lang="el-GR" smtClean="0"/>
              <a:pPr/>
              <a:t>8/1/2014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0FA758B6-70EC-4030-AF6D-FE9434982F41}" type="datetimeFigureOut">
              <a:rPr lang="el-GR" smtClean="0"/>
              <a:pPr/>
              <a:t>8/1/2014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758B6-70EC-4030-AF6D-FE9434982F41}" type="datetimeFigureOut">
              <a:rPr lang="el-GR" smtClean="0"/>
              <a:pPr/>
              <a:t>8/1/2014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A758B6-70EC-4030-AF6D-FE9434982F41}" type="datetimeFigureOut">
              <a:rPr lang="el-GR" smtClean="0"/>
              <a:pPr/>
              <a:t>8/1/2014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A758B6-70EC-4030-AF6D-FE9434982F41}" type="datetimeFigureOut">
              <a:rPr lang="el-GR" smtClean="0"/>
              <a:pPr/>
              <a:t>8/1/2014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9FCC2-E74A-4967-BCA1-0368FB319F5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alpha val="67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758B6-70EC-4030-AF6D-FE9434982F41}" type="datetimeFigureOut">
              <a:rPr lang="el-GR" smtClean="0"/>
              <a:pPr/>
              <a:t>8/1/2014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9FCC2-E74A-4967-BCA1-0368FB319F5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4"/>
            <a:ext cx="7772400" cy="1539602"/>
          </a:xfrm>
        </p:spPr>
        <p:txBody>
          <a:bodyPr>
            <a:normAutofit/>
          </a:bodyPr>
          <a:lstStyle/>
          <a:p>
            <a:r>
              <a:rPr lang="el-GR" sz="3600" dirty="0" smtClean="0">
                <a:latin typeface="Times New Roman" pitchFamily="18" charset="0"/>
                <a:cs typeface="Times New Roman" pitchFamily="18" charset="0"/>
              </a:rPr>
              <a:t>ΠΡΟΤΥΠΟ ΠΕΙΡΑΜΑΤΙΚΟ ΓΥΜΝΑΣΙΟ ΕΥΑΓΓΕΛΙΚΗΣ ΣΧΟΛΗΣ</a:t>
            </a:r>
            <a:endParaRPr lang="el-GR" sz="36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564904"/>
            <a:ext cx="6400800" cy="4104456"/>
          </a:xfrm>
        </p:spPr>
        <p:txBody>
          <a:bodyPr>
            <a:normAutofit fontScale="92500" lnSpcReduction="10000"/>
          </a:bodyPr>
          <a:lstStyle/>
          <a:p>
            <a:r>
              <a:rPr lang="el-GR" dirty="0" smtClean="0">
                <a:solidFill>
                  <a:schemeClr val="tx1"/>
                </a:solidFill>
                <a:latin typeface="Times New Roman" pitchFamily="18" charset="0"/>
                <a:cs typeface="Times New Roman" pitchFamily="18" charset="0"/>
              </a:rPr>
              <a:t>ΘΡΗΣΚΕΥΤΙΚΑ</a:t>
            </a:r>
          </a:p>
          <a:p>
            <a:endParaRPr lang="el-GR" b="1" dirty="0" smtClean="0">
              <a:solidFill>
                <a:schemeClr val="tx1"/>
              </a:solidFill>
              <a:latin typeface="Times New Roman" pitchFamily="18" charset="0"/>
              <a:cs typeface="Times New Roman" pitchFamily="18" charset="0"/>
            </a:endParaRPr>
          </a:p>
          <a:p>
            <a:r>
              <a:rPr lang="el-GR" b="1" dirty="0" smtClean="0">
                <a:solidFill>
                  <a:schemeClr val="tx1"/>
                </a:solidFill>
                <a:latin typeface="Times New Roman" pitchFamily="18" charset="0"/>
                <a:cs typeface="Times New Roman" pitchFamily="18" charset="0"/>
              </a:rPr>
              <a:t>Βιβλίο σελ. 66 ασκ. Γ</a:t>
            </a:r>
            <a:endParaRPr lang="el-GR" b="1" dirty="0">
              <a:solidFill>
                <a:schemeClr val="tx1"/>
              </a:solidFill>
              <a:latin typeface="Times New Roman" pitchFamily="18" charset="0"/>
              <a:cs typeface="Times New Roman" pitchFamily="18" charset="0"/>
            </a:endParaRPr>
          </a:p>
          <a:p>
            <a:endParaRPr lang="el-GR" dirty="0" smtClean="0">
              <a:solidFill>
                <a:schemeClr val="tx1"/>
              </a:solidFill>
              <a:latin typeface="Times New Roman" pitchFamily="18" charset="0"/>
              <a:cs typeface="Times New Roman" pitchFamily="18" charset="0"/>
            </a:endParaRPr>
          </a:p>
          <a:p>
            <a:endParaRPr lang="el-GR" dirty="0">
              <a:solidFill>
                <a:schemeClr val="tx1"/>
              </a:solidFill>
              <a:latin typeface="Times New Roman" pitchFamily="18" charset="0"/>
              <a:cs typeface="Times New Roman" pitchFamily="18" charset="0"/>
            </a:endParaRPr>
          </a:p>
          <a:p>
            <a:endParaRPr lang="el-GR" dirty="0" smtClean="0">
              <a:solidFill>
                <a:schemeClr val="tx1"/>
              </a:solidFill>
              <a:latin typeface="Times New Roman" pitchFamily="18" charset="0"/>
              <a:cs typeface="Times New Roman" pitchFamily="18" charset="0"/>
            </a:endParaRPr>
          </a:p>
          <a:p>
            <a:pPr algn="r"/>
            <a:endParaRPr lang="el-GR" sz="2800" dirty="0">
              <a:solidFill>
                <a:schemeClr val="tx1"/>
              </a:solidFill>
              <a:latin typeface="Times New Roman" pitchFamily="18" charset="0"/>
              <a:cs typeface="Times New Roman" pitchFamily="18" charset="0"/>
            </a:endParaRPr>
          </a:p>
          <a:p>
            <a:pPr algn="r"/>
            <a:r>
              <a:rPr lang="el-GR" sz="2800" dirty="0" smtClean="0">
                <a:solidFill>
                  <a:schemeClr val="tx1"/>
                </a:solidFill>
                <a:latin typeface="Times New Roman" pitchFamily="18" charset="0"/>
                <a:cs typeface="Times New Roman" pitchFamily="18" charset="0"/>
              </a:rPr>
              <a:t>ΛΙΛΙΑΝ ΛΑΜΠΡΟΥ</a:t>
            </a:r>
            <a:endParaRPr lang="el-GR" dirty="0" smtClean="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82554"/>
          </a:xfrm>
        </p:spPr>
        <p:txBody>
          <a:bodyPr>
            <a:noAutofit/>
          </a:bodyPr>
          <a:lstStyle/>
          <a:p>
            <a:r>
              <a:rPr lang="el-GR" sz="3600" b="1" u="sng" dirty="0" smtClean="0">
                <a:latin typeface="Times New Roman" pitchFamily="18" charset="0"/>
                <a:cs typeface="Times New Roman" pitchFamily="18" charset="0"/>
              </a:rPr>
              <a:t>Ερώτηση:</a:t>
            </a:r>
            <a:r>
              <a:rPr lang="el-GR" sz="3600" b="1" dirty="0" smtClean="0">
                <a:latin typeface="Times New Roman" pitchFamily="18" charset="0"/>
                <a:cs typeface="Times New Roman" pitchFamily="18" charset="0"/>
              </a:rPr>
              <a:t> </a:t>
            </a:r>
            <a:r>
              <a:rPr lang="el-GR" sz="3600" dirty="0" smtClean="0">
                <a:latin typeface="Times New Roman" pitchFamily="18" charset="0"/>
                <a:cs typeface="Times New Roman" pitchFamily="18" charset="0"/>
              </a:rPr>
              <a:t>Σε ποια σημεία των διηγήσεων της Εξόδου μπορείτε να επισημάνεται την παρουσία και τη δράση του Θεού μέσα στην ιστορία των ανθρώπων;</a:t>
            </a:r>
            <a:endParaRPr lang="el-GR"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512168"/>
          </a:xfrm>
        </p:spPr>
        <p:txBody>
          <a:bodyPr>
            <a:normAutofit fontScale="90000"/>
          </a:bodyPr>
          <a:lstStyle/>
          <a:p>
            <a:r>
              <a:rPr lang="el-GR" sz="3600" b="1" dirty="0" smtClean="0">
                <a:latin typeface="Times New Roman" pitchFamily="18" charset="0"/>
                <a:cs typeface="Times New Roman" pitchFamily="18" charset="0"/>
              </a:rPr>
              <a:t>Η παρουσία και η δράση του Θεού μέσα στην ιστορία της Εξόδου φαίνεται από τα εξής σημεία:</a:t>
            </a:r>
            <a:endParaRPr lang="el-GR" b="1" dirty="0">
              <a:latin typeface="Times New Roman" pitchFamily="18" charset="0"/>
              <a:cs typeface="Times New Roman" pitchFamily="18" charset="0"/>
            </a:endParaRPr>
          </a:p>
        </p:txBody>
      </p:sp>
      <p:sp>
        <p:nvSpPr>
          <p:cNvPr id="3" name="Content Placeholder 2"/>
          <p:cNvSpPr>
            <a:spLocks noGrp="1"/>
          </p:cNvSpPr>
          <p:nvPr>
            <p:ph idx="1"/>
          </p:nvPr>
        </p:nvSpPr>
        <p:spPr>
          <a:xfrm>
            <a:off x="323528" y="1916832"/>
            <a:ext cx="8208912" cy="4525963"/>
          </a:xfrm>
        </p:spPr>
        <p:txBody>
          <a:bodyPr/>
          <a:lstStyle/>
          <a:p>
            <a:pPr marL="0">
              <a:buNone/>
            </a:pPr>
            <a:endParaRPr lang="el-GR" sz="2400" dirty="0" smtClean="0">
              <a:latin typeface="Times New Roman" pitchFamily="18" charset="0"/>
              <a:cs typeface="Times New Roman" pitchFamily="18" charset="0"/>
            </a:endParaRPr>
          </a:p>
          <a:p>
            <a:pPr marL="0">
              <a:buFont typeface="Wingdings" pitchFamily="2" charset="2"/>
              <a:buChar char="v"/>
            </a:pPr>
            <a:r>
              <a:rPr lang="el-GR" sz="2400" dirty="0" smtClean="0">
                <a:latin typeface="Times New Roman" pitchFamily="18" charset="0"/>
                <a:cs typeface="Times New Roman" pitchFamily="18" charset="0"/>
              </a:rPr>
              <a:t>   Στην πορεία των Ισραηλιτών ο Θεός ήταν οδηγός. Την ημέρα μέσα σε στήλη νεφέλης για να τους δείχνει το δρόμο και να τους προστατεύει από τον ήλιο. Τη νύχτα μέσα σε στήλη φωτιάς για να τους φωτίζει.</a:t>
            </a:r>
            <a:endParaRPr lang="el-GR" dirty="0">
              <a:latin typeface="Times New Roman" pitchFamily="18" charset="0"/>
              <a:cs typeface="Times New Roman" pitchFamily="18" charset="0"/>
            </a:endParaRPr>
          </a:p>
        </p:txBody>
      </p:sp>
      <p:pic>
        <p:nvPicPr>
          <p:cNvPr id="5122" name="Picture 2" descr="https://encrypted-tbn2.gstatic.com/images?q=tbn:ANd9GcTTRemh-SU2pwPVWTXRQ-je3_uZkdQGDrka9C3CgvSmYKwgF8ml"/>
          <p:cNvPicPr>
            <a:picLocks noChangeAspect="1" noChangeArrowheads="1"/>
          </p:cNvPicPr>
          <p:nvPr/>
        </p:nvPicPr>
        <p:blipFill>
          <a:blip r:embed="rId2" cstate="print"/>
          <a:srcRect/>
          <a:stretch>
            <a:fillRect/>
          </a:stretch>
        </p:blipFill>
        <p:spPr bwMode="auto">
          <a:xfrm>
            <a:off x="5508104" y="3501008"/>
            <a:ext cx="2088232" cy="19275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a:buFont typeface="Wingdings" pitchFamily="2" charset="2"/>
              <a:buChar char="v"/>
            </a:pPr>
            <a:r>
              <a:rPr lang="el-GR" dirty="0" smtClean="0">
                <a:latin typeface="Times New Roman" pitchFamily="18" charset="0"/>
                <a:cs typeface="Times New Roman" pitchFamily="18" charset="0"/>
              </a:rPr>
              <a:t>   Ο Θεός κάνει τα νερά της Ερυθράς θάλασσας να υποχωρήσουν για να περάσουν οι Ισραηλίτες.  </a:t>
            </a:r>
            <a:endParaRPr lang="el-GR" dirty="0">
              <a:latin typeface="Times New Roman" pitchFamily="18" charset="0"/>
              <a:cs typeface="Times New Roman" pitchFamily="18" charset="0"/>
            </a:endParaRPr>
          </a:p>
        </p:txBody>
      </p:sp>
      <p:pic>
        <p:nvPicPr>
          <p:cNvPr id="4098" name="Picture 2" descr="http://www.ellenwhite.info/images/chapt-illus/PP/RH-MosesCrossesRedSea.jpg"/>
          <p:cNvPicPr>
            <a:picLocks noChangeAspect="1" noChangeArrowheads="1"/>
          </p:cNvPicPr>
          <p:nvPr/>
        </p:nvPicPr>
        <p:blipFill>
          <a:blip r:embed="rId2" cstate="print"/>
          <a:srcRect/>
          <a:stretch>
            <a:fillRect/>
          </a:stretch>
        </p:blipFill>
        <p:spPr bwMode="auto">
          <a:xfrm>
            <a:off x="1619672" y="2009002"/>
            <a:ext cx="5976664" cy="454226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171450" indent="-514350">
              <a:buFont typeface="Wingdings" pitchFamily="2" charset="2"/>
              <a:buChar char="v"/>
            </a:pPr>
            <a:r>
              <a:rPr lang="el-GR" dirty="0" smtClean="0">
                <a:latin typeface="Times New Roman" pitchFamily="18" charset="0"/>
                <a:cs typeface="Times New Roman" pitchFamily="18" charset="0"/>
              </a:rPr>
              <a:t> Υποδείχνει στο Μωυσή τον τρόπο με τον οποίο ο λαός του Ισραήλ μπορούσε να πιεί νερό.</a:t>
            </a:r>
          </a:p>
          <a:p>
            <a:pPr marL="0">
              <a:buNone/>
            </a:pPr>
            <a:endParaRPr lang="el-GR" dirty="0" smtClean="0">
              <a:latin typeface="Times New Roman" pitchFamily="18" charset="0"/>
              <a:cs typeface="Times New Roman" pitchFamily="18" charset="0"/>
            </a:endParaRPr>
          </a:p>
          <a:p>
            <a:pPr marL="0">
              <a:buFont typeface="Wingdings" pitchFamily="2" charset="2"/>
              <a:buChar char="v"/>
            </a:pPr>
            <a:r>
              <a:rPr lang="el-GR" dirty="0" smtClean="0">
                <a:latin typeface="Times New Roman" pitchFamily="18" charset="0"/>
                <a:cs typeface="Times New Roman" pitchFamily="18" charset="0"/>
              </a:rPr>
              <a:t> Στέλνει μάννα και ορτύκια για να χορτάσει ο λαός του Ισραήλ.</a:t>
            </a:r>
          </a:p>
          <a:p>
            <a:pPr marL="0">
              <a:buNone/>
            </a:pPr>
            <a:endParaRPr lang="el-GR" dirty="0">
              <a:latin typeface="Times New Roman" pitchFamily="18" charset="0"/>
              <a:cs typeface="Times New Roman" pitchFamily="18" charset="0"/>
            </a:endParaRPr>
          </a:p>
        </p:txBody>
      </p:sp>
      <p:pic>
        <p:nvPicPr>
          <p:cNvPr id="3074" name="Picture 2" descr="http://ebooks.edu.gr/modules/ebook/show.php/DSGYM-A109/294/2068,7265/images/img3_14.jpg"/>
          <p:cNvPicPr>
            <a:picLocks noChangeAspect="1" noChangeArrowheads="1"/>
          </p:cNvPicPr>
          <p:nvPr/>
        </p:nvPicPr>
        <p:blipFill>
          <a:blip r:embed="rId2" cstate="print"/>
          <a:srcRect/>
          <a:stretch>
            <a:fillRect/>
          </a:stretch>
        </p:blipFill>
        <p:spPr bwMode="auto">
          <a:xfrm>
            <a:off x="5220072" y="3451300"/>
            <a:ext cx="2736304" cy="287753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4474840" cy="6048672"/>
          </a:xfrm>
        </p:spPr>
        <p:txBody>
          <a:bodyPr>
            <a:normAutofit/>
          </a:bodyPr>
          <a:lstStyle/>
          <a:p>
            <a:pPr marL="0">
              <a:buFont typeface="Wingdings" pitchFamily="2" charset="2"/>
              <a:buChar char="v"/>
            </a:pPr>
            <a:r>
              <a:rPr lang="el-GR" dirty="0" smtClean="0">
                <a:latin typeface="Times New Roman" pitchFamily="18" charset="0"/>
                <a:cs typeface="Times New Roman" pitchFamily="18" charset="0"/>
              </a:rPr>
              <a:t>  Ο Κύριος είναι κοντά τους στη μάχη με άλλους λαούς, αλλά και καθ’ όλη η διάρκεια του μακρού ταξιδιού τους πορεύεται μαζί τους και δεν τους εγκαταλείπει καμία στιγμή στην πορεία τους.</a:t>
            </a:r>
            <a:endParaRPr lang="el-GR" dirty="0">
              <a:latin typeface="Times New Roman" pitchFamily="18" charset="0"/>
              <a:cs typeface="Times New Roman" pitchFamily="18" charset="0"/>
            </a:endParaRPr>
          </a:p>
        </p:txBody>
      </p:sp>
      <p:pic>
        <p:nvPicPr>
          <p:cNvPr id="1026" name="Picture 2" descr="http://users.sch.gr/aiasgr/Image/Xartes/Sina.jpg"/>
          <p:cNvPicPr>
            <a:picLocks noChangeAspect="1" noChangeArrowheads="1"/>
          </p:cNvPicPr>
          <p:nvPr/>
        </p:nvPicPr>
        <p:blipFill>
          <a:blip r:embed="rId2" cstate="print"/>
          <a:srcRect/>
          <a:stretch>
            <a:fillRect/>
          </a:stretch>
        </p:blipFill>
        <p:spPr bwMode="auto">
          <a:xfrm>
            <a:off x="5220072" y="476672"/>
            <a:ext cx="3672408" cy="54839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8892480" cy="5361459"/>
          </a:xfrm>
        </p:spPr>
        <p:txBody>
          <a:bodyPr>
            <a:normAutofit/>
          </a:bodyPr>
          <a:lstStyle/>
          <a:p>
            <a:pPr>
              <a:buNone/>
            </a:pPr>
            <a:endParaRPr lang="el-GR" sz="2800" dirty="0" smtClean="0">
              <a:latin typeface="Times New Roman" pitchFamily="18" charset="0"/>
              <a:cs typeface="Times New Roman" pitchFamily="18" charset="0"/>
            </a:endParaRPr>
          </a:p>
          <a:p>
            <a:pPr>
              <a:buNone/>
            </a:pPr>
            <a:endParaRPr lang="el-GR" sz="2800" dirty="0" smtClean="0">
              <a:latin typeface="Times New Roman" pitchFamily="18" charset="0"/>
              <a:cs typeface="Times New Roman" pitchFamily="18" charset="0"/>
            </a:endParaRPr>
          </a:p>
          <a:p>
            <a:pPr algn="ctr">
              <a:buNone/>
            </a:pPr>
            <a:r>
              <a:rPr lang="el-GR" sz="3600" b="1" dirty="0" smtClean="0">
                <a:latin typeface="Times New Roman" pitchFamily="18" charset="0"/>
                <a:cs typeface="Times New Roman" pitchFamily="18" charset="0"/>
              </a:rPr>
              <a:t>ΤΕΛΟΣ</a:t>
            </a:r>
            <a:endParaRPr lang="el-GR" sz="2800" b="1" dirty="0" smtClean="0">
              <a:latin typeface="Times New Roman" pitchFamily="18" charset="0"/>
              <a:cs typeface="Times New Roman" pitchFamily="18" charset="0"/>
            </a:endParaRPr>
          </a:p>
          <a:p>
            <a:pPr>
              <a:buNone/>
            </a:pPr>
            <a:endParaRPr lang="el-GR" sz="2800" dirty="0" smtClean="0">
              <a:latin typeface="Times New Roman" pitchFamily="18" charset="0"/>
              <a:cs typeface="Times New Roman" pitchFamily="18" charset="0"/>
            </a:endParaRPr>
          </a:p>
          <a:p>
            <a:pPr>
              <a:buNone/>
            </a:pPr>
            <a:r>
              <a:rPr lang="el-GR" sz="2800" b="1" dirty="0" smtClean="0">
                <a:latin typeface="Times New Roman" pitchFamily="18" charset="0"/>
                <a:cs typeface="Times New Roman" pitchFamily="18" charset="0"/>
              </a:rPr>
              <a:t>Ευχαριστώ που παρακολουθήσατε την παρουσίαση μου!</a:t>
            </a:r>
          </a:p>
          <a:p>
            <a:pPr>
              <a:buNone/>
            </a:pPr>
            <a:endParaRPr lang="el-GR" sz="2800" b="1" dirty="0" smtClean="0">
              <a:latin typeface="Times New Roman" pitchFamily="18" charset="0"/>
              <a:cs typeface="Times New Roman" pitchFamily="18" charset="0"/>
            </a:endParaRPr>
          </a:p>
          <a:p>
            <a:pPr>
              <a:buNone/>
            </a:pPr>
            <a:endParaRPr lang="el-GR" sz="2800" b="1" dirty="0" smtClean="0">
              <a:latin typeface="Times New Roman" pitchFamily="18" charset="0"/>
              <a:cs typeface="Times New Roman" pitchFamily="18" charset="0"/>
            </a:endParaRPr>
          </a:p>
          <a:p>
            <a:pPr>
              <a:buNone/>
            </a:pPr>
            <a:endParaRPr lang="el-GR" sz="2800" b="1" dirty="0" smtClean="0">
              <a:latin typeface="Times New Roman" pitchFamily="18" charset="0"/>
              <a:cs typeface="Times New Roman" pitchFamily="18" charset="0"/>
            </a:endParaRPr>
          </a:p>
          <a:p>
            <a:pPr algn="r">
              <a:buNone/>
            </a:pPr>
            <a:endParaRPr lang="el-GR" sz="2800" b="1" dirty="0" smtClean="0">
              <a:latin typeface="Times New Roman" pitchFamily="18" charset="0"/>
              <a:cs typeface="Times New Roman" pitchFamily="18" charset="0"/>
            </a:endParaRPr>
          </a:p>
          <a:p>
            <a:pPr algn="r">
              <a:buNone/>
            </a:pPr>
            <a:r>
              <a:rPr lang="el-GR" sz="2800" dirty="0" smtClean="0">
                <a:latin typeface="Times New Roman" pitchFamily="18" charset="0"/>
                <a:cs typeface="Times New Roman" pitchFamily="18" charset="0"/>
              </a:rPr>
              <a:t>Καθηγητής: Καπετανάκης Γεώργιος</a:t>
            </a:r>
            <a:endParaRPr lang="el-GR"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195</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ΠΡΟΤΥΠΟ ΠΕΙΡΑΜΑΤΙΚΟ ΓΥΜΝΑΣΙΟ ΕΥΑΓΓΕΛΙΚΗΣ ΣΧΟΛΗΣ</vt:lpstr>
      <vt:lpstr>Ερώτηση: Σε ποια σημεία των διηγήσεων της Εξόδου μπορείτε να επισημάνεται την παρουσία και τη δράση του Θεού μέσα στην ιστορία των ανθρώπων;</vt:lpstr>
      <vt:lpstr>Η παρουσία και η δράση του Θεού μέσα στην ιστορία της Εξόδου φαίνεται από τα εξής σημεία:</vt:lpstr>
      <vt:lpstr>Slide 4</vt:lpstr>
      <vt:lpstr>Slide 5</vt:lpstr>
      <vt:lpstr>Slide 6</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ΠΡΟΤΥΠΟ ΠΕΙΡΑΜΑΤΙΚΟ ΓΥΜΝΑΣΙΟ ΕΥΑΓΓΕΛΙΚΗΣ ΣΧΟΛΗΣ</dc:title>
  <dc:creator>lamprou</dc:creator>
  <cp:lastModifiedBy>lamprou</cp:lastModifiedBy>
  <cp:revision>3</cp:revision>
  <dcterms:created xsi:type="dcterms:W3CDTF">2014-01-02T18:22:39Z</dcterms:created>
  <dcterms:modified xsi:type="dcterms:W3CDTF">2014-01-08T21:25:03Z</dcterms:modified>
</cp:coreProperties>
</file>