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1" r:id="rId6"/>
    <p:sldId id="262" r:id="rId7"/>
    <p:sldId id="263"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C72246B-4469-428B-9218-4CF36A4920AC}" type="datetimeFigureOut">
              <a:rPr lang="el-GR" smtClean="0"/>
              <a:t>13/10/2013</a:t>
            </a:fld>
            <a:endParaRPr lang="el-GR"/>
          </a:p>
        </p:txBody>
      </p:sp>
      <p:sp>
        <p:nvSpPr>
          <p:cNvPr id="20" name="Footer Placeholder 19"/>
          <p:cNvSpPr>
            <a:spLocks noGrp="1"/>
          </p:cNvSpPr>
          <p:nvPr>
            <p:ph type="ftr" sz="quarter" idx="11"/>
          </p:nvPr>
        </p:nvSpPr>
        <p:spPr/>
        <p:txBody>
          <a:bodyPr/>
          <a:lstStyle>
            <a:extLst/>
          </a:lstStyle>
          <a:p>
            <a:endParaRPr lang="el-GR"/>
          </a:p>
        </p:txBody>
      </p:sp>
      <p:sp>
        <p:nvSpPr>
          <p:cNvPr id="10" name="Slide Number Placeholder 9"/>
          <p:cNvSpPr>
            <a:spLocks noGrp="1"/>
          </p:cNvSpPr>
          <p:nvPr>
            <p:ph type="sldNum" sz="quarter" idx="12"/>
          </p:nvPr>
        </p:nvSpPr>
        <p:spPr/>
        <p:txBody>
          <a:bodyPr/>
          <a:lstStyle>
            <a:extLst/>
          </a:lstStyle>
          <a:p>
            <a:fld id="{B9F31D93-8421-4220-AD90-6AE441F60C7C}" type="slidenum">
              <a:rPr lang="el-GR" smtClean="0"/>
              <a:t>‹#›</a:t>
            </a:fld>
            <a:endParaRPr lang="el-G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72246B-4469-428B-9218-4CF36A4920AC}" type="datetimeFigureOut">
              <a:rPr lang="el-GR" smtClean="0"/>
              <a:t>13/10/2013</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B9F31D93-8421-4220-AD90-6AE441F60C7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72246B-4469-428B-9218-4CF36A4920AC}" type="datetimeFigureOut">
              <a:rPr lang="el-GR" smtClean="0"/>
              <a:t>13/10/2013</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B9F31D93-8421-4220-AD90-6AE441F60C7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72246B-4469-428B-9218-4CF36A4920AC}" type="datetimeFigureOut">
              <a:rPr lang="el-GR" smtClean="0"/>
              <a:t>13/10/2013</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B9F31D93-8421-4220-AD90-6AE441F60C7C}"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C72246B-4469-428B-9218-4CF36A4920AC}" type="datetimeFigureOut">
              <a:rPr lang="el-GR" smtClean="0"/>
              <a:t>13/10/2013</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B9F31D93-8421-4220-AD90-6AE441F60C7C}" type="slidenum">
              <a:rPr lang="el-GR" smtClean="0"/>
              <a:t>‹#›</a:t>
            </a:fld>
            <a:endParaRPr lang="el-G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C72246B-4469-428B-9218-4CF36A4920AC}" type="datetimeFigureOut">
              <a:rPr lang="el-GR" smtClean="0"/>
              <a:t>13/10/2013</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B9F31D93-8421-4220-AD90-6AE441F60C7C}"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C72246B-4469-428B-9218-4CF36A4920AC}" type="datetimeFigureOut">
              <a:rPr lang="el-GR" smtClean="0"/>
              <a:t>13/10/2013</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9" name="Slide Number Placeholder 8"/>
          <p:cNvSpPr>
            <a:spLocks noGrp="1"/>
          </p:cNvSpPr>
          <p:nvPr>
            <p:ph type="sldNum" sz="quarter" idx="12"/>
          </p:nvPr>
        </p:nvSpPr>
        <p:spPr/>
        <p:txBody>
          <a:bodyPr/>
          <a:lstStyle>
            <a:extLst/>
          </a:lstStyle>
          <a:p>
            <a:fld id="{B9F31D93-8421-4220-AD90-6AE441F60C7C}"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C72246B-4469-428B-9218-4CF36A4920AC}" type="datetimeFigureOut">
              <a:rPr lang="el-GR" smtClean="0"/>
              <a:t>13/10/2013</a:t>
            </a:fld>
            <a:endParaRPr lang="el-GR"/>
          </a:p>
        </p:txBody>
      </p:sp>
      <p:sp>
        <p:nvSpPr>
          <p:cNvPr id="4" name="Footer Placeholder 3"/>
          <p:cNvSpPr>
            <a:spLocks noGrp="1"/>
          </p:cNvSpPr>
          <p:nvPr>
            <p:ph type="ftr" sz="quarter" idx="11"/>
          </p:nvPr>
        </p:nvSpPr>
        <p:spPr/>
        <p:txBody>
          <a:bodyPr/>
          <a:lstStyle>
            <a:extLst/>
          </a:lstStyle>
          <a:p>
            <a:endParaRPr lang="el-GR"/>
          </a:p>
        </p:txBody>
      </p:sp>
      <p:sp>
        <p:nvSpPr>
          <p:cNvPr id="5" name="Slide Number Placeholder 4"/>
          <p:cNvSpPr>
            <a:spLocks noGrp="1"/>
          </p:cNvSpPr>
          <p:nvPr>
            <p:ph type="sldNum" sz="quarter" idx="12"/>
          </p:nvPr>
        </p:nvSpPr>
        <p:spPr/>
        <p:txBody>
          <a:bodyPr/>
          <a:lstStyle>
            <a:extLst/>
          </a:lstStyle>
          <a:p>
            <a:fld id="{B9F31D93-8421-4220-AD90-6AE441F60C7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C72246B-4469-428B-9218-4CF36A4920AC}" type="datetimeFigureOut">
              <a:rPr lang="el-GR" smtClean="0"/>
              <a:t>13/10/2013</a:t>
            </a:fld>
            <a:endParaRPr lang="el-GR"/>
          </a:p>
        </p:txBody>
      </p:sp>
      <p:sp>
        <p:nvSpPr>
          <p:cNvPr id="3" name="Footer Placeholder 2"/>
          <p:cNvSpPr>
            <a:spLocks noGrp="1"/>
          </p:cNvSpPr>
          <p:nvPr>
            <p:ph type="ftr" sz="quarter" idx="11"/>
          </p:nvPr>
        </p:nvSpPr>
        <p:spPr/>
        <p:txBody>
          <a:bodyPr/>
          <a:lstStyle>
            <a:extLst/>
          </a:lstStyle>
          <a:p>
            <a:endParaRPr lang="el-GR"/>
          </a:p>
        </p:txBody>
      </p:sp>
      <p:sp>
        <p:nvSpPr>
          <p:cNvPr id="4" name="Slide Number Placeholder 3"/>
          <p:cNvSpPr>
            <a:spLocks noGrp="1"/>
          </p:cNvSpPr>
          <p:nvPr>
            <p:ph type="sldNum" sz="quarter" idx="12"/>
          </p:nvPr>
        </p:nvSpPr>
        <p:spPr/>
        <p:txBody>
          <a:bodyPr/>
          <a:lstStyle>
            <a:extLst/>
          </a:lstStyle>
          <a:p>
            <a:fld id="{B9F31D93-8421-4220-AD90-6AE441F60C7C}" type="slidenum">
              <a:rPr lang="el-GR" smtClean="0"/>
              <a:t>‹#›</a:t>
            </a:fld>
            <a:endParaRPr lang="el-G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C72246B-4469-428B-9218-4CF36A4920AC}" type="datetimeFigureOut">
              <a:rPr lang="el-GR" smtClean="0"/>
              <a:t>13/10/2013</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B9F31D93-8421-4220-AD90-6AE441F60C7C}"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C72246B-4469-428B-9218-4CF36A4920AC}" type="datetimeFigureOut">
              <a:rPr lang="el-GR" smtClean="0"/>
              <a:t>13/10/2013</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B9F31D93-8421-4220-AD90-6AE441F60C7C}" type="slidenum">
              <a:rPr lang="el-GR" smtClean="0"/>
              <a:t>‹#›</a:t>
            </a:fld>
            <a:endParaRPr lang="el-G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C72246B-4469-428B-9218-4CF36A4920AC}" type="datetimeFigureOut">
              <a:rPr lang="el-GR" smtClean="0"/>
              <a:t>13/10/2013</a:t>
            </a:fld>
            <a:endParaRPr lang="el-G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9F31D93-8421-4220-AD90-6AE441F60C7C}" type="slidenum">
              <a:rPr lang="el-GR" smtClean="0"/>
              <a:t>‹#›</a:t>
            </a:fld>
            <a:endParaRPr lang="el-G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6996" y="692696"/>
            <a:ext cx="7772400" cy="1470025"/>
          </a:xfrm>
        </p:spPr>
        <p:txBody>
          <a:bodyPr>
            <a:normAutofit/>
          </a:bodyPr>
          <a:lstStyle/>
          <a:p>
            <a:r>
              <a:rPr lang="el-GR" sz="2800" dirty="0" smtClean="0">
                <a:solidFill>
                  <a:schemeClr val="bg1">
                    <a:lumMod val="50000"/>
                  </a:schemeClr>
                </a:solidFill>
              </a:rPr>
              <a:t>Θ.Ε.1:ΜΕΓΑΛΩΝΟΝΤΑΣ ΚΑΙ ΕΡΕΥΝΩΝΤΑΣ </a:t>
            </a:r>
            <a:endParaRPr lang="el-GR" sz="2800" dirty="0">
              <a:solidFill>
                <a:schemeClr val="bg1">
                  <a:lumMod val="50000"/>
                </a:schemeClr>
              </a:solidFill>
            </a:endParaRPr>
          </a:p>
        </p:txBody>
      </p:sp>
      <p:sp>
        <p:nvSpPr>
          <p:cNvPr id="3" name="Subtitle 2"/>
          <p:cNvSpPr>
            <a:spLocks noGrp="1"/>
          </p:cNvSpPr>
          <p:nvPr>
            <p:ph type="subTitle" idx="1"/>
          </p:nvPr>
        </p:nvSpPr>
        <p:spPr>
          <a:xfrm>
            <a:off x="768639" y="2924944"/>
            <a:ext cx="7488832" cy="1752600"/>
          </a:xfrm>
        </p:spPr>
        <p:txBody>
          <a:bodyPr>
            <a:normAutofit/>
          </a:bodyPr>
          <a:lstStyle/>
          <a:p>
            <a:r>
              <a:rPr lang="el-GR" sz="4000" b="1" u="sng" dirty="0" smtClean="0">
                <a:solidFill>
                  <a:schemeClr val="tx1"/>
                </a:solidFill>
              </a:rPr>
              <a:t>Αρχιεπίσκοπος Χριστόδουλος</a:t>
            </a:r>
            <a:endParaRPr lang="el-GR" sz="4000" b="1" u="sng" dirty="0">
              <a:solidFill>
                <a:schemeClr val="tx1"/>
              </a:solidFill>
            </a:endParaRPr>
          </a:p>
        </p:txBody>
      </p:sp>
      <p:sp>
        <p:nvSpPr>
          <p:cNvPr id="4" name="TextBox 3"/>
          <p:cNvSpPr txBox="1"/>
          <p:nvPr/>
        </p:nvSpPr>
        <p:spPr>
          <a:xfrm>
            <a:off x="1187624" y="5517232"/>
            <a:ext cx="6552728" cy="369332"/>
          </a:xfrm>
          <a:prstGeom prst="rect">
            <a:avLst/>
          </a:prstGeom>
          <a:noFill/>
        </p:spPr>
        <p:txBody>
          <a:bodyPr wrap="square" rtlCol="0">
            <a:spAutoFit/>
          </a:bodyPr>
          <a:lstStyle/>
          <a:p>
            <a:endParaRPr lang="el-GR" dirty="0"/>
          </a:p>
        </p:txBody>
      </p:sp>
      <p:sp>
        <p:nvSpPr>
          <p:cNvPr id="5" name="TextBox 4"/>
          <p:cNvSpPr txBox="1"/>
          <p:nvPr/>
        </p:nvSpPr>
        <p:spPr>
          <a:xfrm>
            <a:off x="683568" y="5510661"/>
            <a:ext cx="7560840" cy="523220"/>
          </a:xfrm>
          <a:prstGeom prst="rect">
            <a:avLst/>
          </a:prstGeom>
          <a:noFill/>
          <a:ln>
            <a:noFill/>
          </a:ln>
        </p:spPr>
        <p:txBody>
          <a:bodyPr wrap="square" rtlCol="0">
            <a:spAutoFit/>
          </a:bodyPr>
          <a:lstStyle/>
          <a:p>
            <a:r>
              <a:rPr lang="el-GR" sz="2800" dirty="0" smtClean="0"/>
              <a:t>Ισαβέλλα Παπαδοπούλου                                     Α3</a:t>
            </a:r>
            <a:endParaRPr lang="el-GR" sz="2800" dirty="0"/>
          </a:p>
        </p:txBody>
      </p:sp>
    </p:spTree>
    <p:extLst>
      <p:ext uri="{BB962C8B-B14F-4D97-AF65-F5344CB8AC3E}">
        <p14:creationId xmlns:p14="http://schemas.microsoft.com/office/powerpoint/2010/main" val="16728631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Γενικές Πληροφορίες</a:t>
            </a:r>
            <a:endParaRPr lang="el-GR" dirty="0"/>
          </a:p>
        </p:txBody>
      </p:sp>
      <p:sp>
        <p:nvSpPr>
          <p:cNvPr id="3" name="Content Placeholder 2"/>
          <p:cNvSpPr>
            <a:spLocks noGrp="1"/>
          </p:cNvSpPr>
          <p:nvPr>
            <p:ph sz="half" idx="1"/>
          </p:nvPr>
        </p:nvSpPr>
        <p:spPr/>
        <p:txBody>
          <a:bodyPr>
            <a:normAutofit fontScale="92500" lnSpcReduction="20000"/>
          </a:bodyPr>
          <a:lstStyle/>
          <a:p>
            <a:r>
              <a:rPr lang="el-GR" dirty="0"/>
              <a:t>Ο Ορθόδοξος Αρχιεπίσκοπος Αθηνών και πάσης Ελλάδος Χριστόδουλος (17 Ιανουαρίου 1939 - 28 Ιανουαρίου 2008) γεννήθηκε στην Ξάνθη</a:t>
            </a:r>
            <a:r>
              <a:rPr lang="el-GR" dirty="0" smtClean="0"/>
              <a:t>.</a:t>
            </a:r>
          </a:p>
          <a:p>
            <a:r>
              <a:rPr lang="el-GR" dirty="0" smtClean="0"/>
              <a:t> </a:t>
            </a:r>
            <a:r>
              <a:rPr lang="el-GR" dirty="0"/>
              <a:t>Tο κοσμικό του όνομα ήταν Χρήστος Παρασκευαΐδης, του Κωνσταντίνου και της Βασιλικής. </a:t>
            </a:r>
            <a:endParaRPr lang="el-GR" dirty="0" smtClean="0"/>
          </a:p>
          <a:p>
            <a:endParaRPr lang="el-GR" dirty="0"/>
          </a:p>
        </p:txBody>
      </p:sp>
      <p:sp>
        <p:nvSpPr>
          <p:cNvPr id="4" name="Content Placeholder 3"/>
          <p:cNvSpPr>
            <a:spLocks noGrp="1"/>
          </p:cNvSpPr>
          <p:nvPr>
            <p:ph sz="half" idx="2"/>
          </p:nvPr>
        </p:nvSpPr>
        <p:spPr/>
        <p:txBody>
          <a:bodyPr>
            <a:normAutofit fontScale="92500" lnSpcReduction="20000"/>
          </a:bodyPr>
          <a:lstStyle/>
          <a:p>
            <a:endParaRPr lang="el-GR"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1628800"/>
            <a:ext cx="3537762" cy="42129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5364088" y="5841761"/>
            <a:ext cx="3537762" cy="646331"/>
          </a:xfrm>
          <a:prstGeom prst="rect">
            <a:avLst/>
          </a:prstGeom>
          <a:noFill/>
        </p:spPr>
        <p:txBody>
          <a:bodyPr wrap="square" rtlCol="0">
            <a:spAutoFit/>
          </a:bodyPr>
          <a:lstStyle/>
          <a:p>
            <a:r>
              <a:rPr lang="el-GR" dirty="0" smtClean="0"/>
              <a:t>1. Αρχιεπίσκοπος Χριστόδουλος</a:t>
            </a:r>
            <a:br>
              <a:rPr lang="el-GR" dirty="0" smtClean="0"/>
            </a:br>
            <a:endParaRPr lang="el-GR" dirty="0"/>
          </a:p>
        </p:txBody>
      </p:sp>
    </p:spTree>
    <p:extLst>
      <p:ext uri="{BB962C8B-B14F-4D97-AF65-F5344CB8AC3E}">
        <p14:creationId xmlns:p14="http://schemas.microsoft.com/office/powerpoint/2010/main" val="24764436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Γενικές Πληροφορίες</a:t>
            </a:r>
            <a:endParaRPr lang="el-GR" dirty="0"/>
          </a:p>
        </p:txBody>
      </p:sp>
      <p:sp>
        <p:nvSpPr>
          <p:cNvPr id="3" name="Content Placeholder 2"/>
          <p:cNvSpPr>
            <a:spLocks noGrp="1"/>
          </p:cNvSpPr>
          <p:nvPr>
            <p:ph sz="half" idx="1"/>
          </p:nvPr>
        </p:nvSpPr>
        <p:spPr/>
        <p:txBody>
          <a:bodyPr>
            <a:normAutofit fontScale="77500" lnSpcReduction="20000"/>
          </a:bodyPr>
          <a:lstStyle/>
          <a:p>
            <a:r>
              <a:rPr lang="el-GR" dirty="0"/>
              <a:t>Διετέλεσε Αρχιεπίσκοπος Αθηνών και πάσης Ελλάδος για σχεδόν δέκα χρόνια, από το 1998 ως το θάνατό του το 2008.</a:t>
            </a:r>
          </a:p>
          <a:p>
            <a:endParaRPr lang="el-GR" dirty="0"/>
          </a:p>
          <a:p>
            <a:r>
              <a:rPr lang="el-GR" dirty="0"/>
              <a:t>Στα πρώτα χρόνια της θητείας του απέκτησε μεγάλη δημοτικότητα λόγω του ανοίγματος της Εκκλησίας προς την κοινωνία και λόγω της διαμάχης του με τον τότε πρωθυπουργό στο ζήτημα των ταυτοτήτων.</a:t>
            </a:r>
          </a:p>
        </p:txBody>
      </p:sp>
      <p:sp>
        <p:nvSpPr>
          <p:cNvPr id="4" name="Content Placeholder 3"/>
          <p:cNvSpPr>
            <a:spLocks noGrp="1"/>
          </p:cNvSpPr>
          <p:nvPr>
            <p:ph sz="half" idx="2"/>
          </p:nvPr>
        </p:nvSpPr>
        <p:spPr/>
        <p:txBody>
          <a:bodyPr>
            <a:normAutofit fontScale="77500" lnSpcReduction="20000"/>
          </a:bodyPr>
          <a:lstStyle/>
          <a:p>
            <a:endParaRPr lang="el-GR"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1844824"/>
            <a:ext cx="3675112" cy="39310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5220072" y="5877272"/>
            <a:ext cx="3531096" cy="646331"/>
          </a:xfrm>
          <a:prstGeom prst="rect">
            <a:avLst/>
          </a:prstGeom>
          <a:noFill/>
        </p:spPr>
        <p:txBody>
          <a:bodyPr wrap="square" rtlCol="0">
            <a:spAutoFit/>
          </a:bodyPr>
          <a:lstStyle/>
          <a:p>
            <a:r>
              <a:rPr lang="el-GR" sz="1200" dirty="0" smtClean="0"/>
              <a:t>2. Ο Αρχιεπίσκοπος Χριστόδουλος, κατά την υποδοχή του στην Ημαθία, στην Παναγία Σουμελά στην Καστανιά Ημαθίας</a:t>
            </a:r>
            <a:endParaRPr lang="el-GR" sz="1200" dirty="0"/>
          </a:p>
        </p:txBody>
      </p:sp>
    </p:spTree>
    <p:extLst>
      <p:ext uri="{BB962C8B-B14F-4D97-AF65-F5344CB8AC3E}">
        <p14:creationId xmlns:p14="http://schemas.microsoft.com/office/powerpoint/2010/main" val="20665909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Πρώτα  χρόνια…</a:t>
            </a:r>
            <a:endParaRPr lang="el-GR" dirty="0"/>
          </a:p>
        </p:txBody>
      </p:sp>
      <p:sp>
        <p:nvSpPr>
          <p:cNvPr id="3" name="Content Placeholder 2"/>
          <p:cNvSpPr>
            <a:spLocks noGrp="1"/>
          </p:cNvSpPr>
          <p:nvPr>
            <p:ph idx="1"/>
          </p:nvPr>
        </p:nvSpPr>
        <p:spPr/>
        <p:txBody>
          <a:bodyPr/>
          <a:lstStyle/>
          <a:p>
            <a:r>
              <a:rPr lang="el-GR" dirty="0"/>
              <a:t>Καταγόταν από την </a:t>
            </a:r>
            <a:r>
              <a:rPr lang="el-GR" dirty="0" smtClean="0"/>
              <a:t>Αδριανούπολη </a:t>
            </a:r>
            <a:r>
              <a:rPr lang="el-GR" dirty="0"/>
              <a:t>της Ανατολικής </a:t>
            </a:r>
            <a:r>
              <a:rPr lang="el-GR" dirty="0" smtClean="0"/>
              <a:t>Θράκης.</a:t>
            </a:r>
          </a:p>
          <a:p>
            <a:r>
              <a:rPr lang="el-GR" dirty="0" smtClean="0"/>
              <a:t>Μεγάλωσε στην Αθήνα και αποφοίτησε από το Λεόντειο Λύκειο Πατησίων.</a:t>
            </a:r>
          </a:p>
          <a:p>
            <a:r>
              <a:rPr lang="el-GR" dirty="0" smtClean="0"/>
              <a:t>Έλαβε πτυχίο Νομικής το 1962 και Θεολογικής το 1967 από το Πανεπιστήμιο Αθηνών με άριστα.</a:t>
            </a:r>
          </a:p>
          <a:p>
            <a:r>
              <a:rPr lang="el-GR" dirty="0" smtClean="0"/>
              <a:t>Το 1982 ονομάστηκε διδάκτωρ του Κανονικού Δικαίου.</a:t>
            </a:r>
            <a:endParaRPr lang="el-GR" dirty="0"/>
          </a:p>
        </p:txBody>
      </p:sp>
    </p:spTree>
    <p:extLst>
      <p:ext uri="{BB962C8B-B14F-4D97-AF65-F5344CB8AC3E}">
        <p14:creationId xmlns:p14="http://schemas.microsoft.com/office/powerpoint/2010/main" val="25114214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Μητροπολίτης Δημητριάδος</a:t>
            </a:r>
            <a:endParaRPr lang="el-GR" dirty="0"/>
          </a:p>
        </p:txBody>
      </p:sp>
      <p:sp>
        <p:nvSpPr>
          <p:cNvPr id="3" name="Content Placeholder 2"/>
          <p:cNvSpPr>
            <a:spLocks noGrp="1"/>
          </p:cNvSpPr>
          <p:nvPr>
            <p:ph idx="1"/>
          </p:nvPr>
        </p:nvSpPr>
        <p:spPr/>
        <p:txBody>
          <a:bodyPr>
            <a:normAutofit fontScale="77500" lnSpcReduction="20000"/>
          </a:bodyPr>
          <a:lstStyle/>
          <a:p>
            <a:r>
              <a:rPr lang="el-GR" dirty="0"/>
              <a:t>Το 1974 εξελέγη Μητροπολίτης Δημητριάδος και Αλμυρού σε ηλικία 35 ετών, ο νεότερος στην </a:t>
            </a:r>
            <a:r>
              <a:rPr lang="el-GR" dirty="0" smtClean="0"/>
              <a:t>Ιεραρχία.</a:t>
            </a:r>
          </a:p>
          <a:p>
            <a:r>
              <a:rPr lang="el-GR" dirty="0"/>
              <a:t>Κατά τα 24 χρόνια που διετέλεσε Μητροπολίτης Δημητριάδος και Αλμυρού, ίδρυσε το "Σπίτι της Γαλήνης του Χριστού" για τους ηλικιωμένους, τη "Χριστιανική Αλληλεγγύη" για τους άπορους, το Κέντρο Συμπαράστασης Οικογένειας και το Συμβουλευτικό Σταθμό Προβλημάτων Εφηβείας</a:t>
            </a:r>
            <a:r>
              <a:rPr lang="el-GR" dirty="0" smtClean="0"/>
              <a:t>.</a:t>
            </a:r>
          </a:p>
          <a:p>
            <a:r>
              <a:rPr lang="el-GR" dirty="0" smtClean="0"/>
              <a:t>Η </a:t>
            </a:r>
            <a:r>
              <a:rPr lang="el-GR" dirty="0"/>
              <a:t>Ιερά Σύνοδος τον όρισε εκπρόσωπό της στην Επιτροπή Συντάξεως Νέου Καταστατικού Χάρτη της Εκκλησίας το 1988, καθώς επίσης και στο Εθνικό Συμβούλιο Μεταμοσχεύσεων και στο Κέντρο Ελέγχου Ειδικών Λοιμώξεων.</a:t>
            </a:r>
          </a:p>
        </p:txBody>
      </p:sp>
    </p:spTree>
    <p:extLst>
      <p:ext uri="{BB962C8B-B14F-4D97-AF65-F5344CB8AC3E}">
        <p14:creationId xmlns:p14="http://schemas.microsoft.com/office/powerpoint/2010/main" val="37319823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Αρχιεπίσκοπος Αθηνών</a:t>
            </a:r>
            <a:endParaRPr lang="el-GR" dirty="0"/>
          </a:p>
        </p:txBody>
      </p:sp>
      <p:sp>
        <p:nvSpPr>
          <p:cNvPr id="3" name="Content Placeholder 2"/>
          <p:cNvSpPr>
            <a:spLocks noGrp="1"/>
          </p:cNvSpPr>
          <p:nvPr>
            <p:ph idx="1"/>
          </p:nvPr>
        </p:nvSpPr>
        <p:spPr/>
        <p:txBody>
          <a:bodyPr>
            <a:normAutofit fontScale="70000" lnSpcReduction="20000"/>
          </a:bodyPr>
          <a:lstStyle/>
          <a:p>
            <a:r>
              <a:rPr lang="el-GR" dirty="0"/>
              <a:t>Στις 28 Απριλίου 1998 εξελέγη από την ιεραρχία με μεγάλη πλειοψηφία Αρχιεπίσκοπος Αθηνών και πάσης Ελλάδος, σε διαδοχή του μακαριστού Σεραφείμ</a:t>
            </a:r>
            <a:r>
              <a:rPr lang="el-GR" dirty="0" smtClean="0"/>
              <a:t>.</a:t>
            </a:r>
          </a:p>
          <a:p>
            <a:r>
              <a:rPr lang="el-GR" dirty="0" smtClean="0"/>
              <a:t>Από το 1988 έως το 2006 ίδρυσε </a:t>
            </a:r>
            <a:r>
              <a:rPr lang="el-GR" dirty="0"/>
              <a:t>14 Ειδικές Συνοδικές Επιτροπές για ένα ευρύ φάσμα προβλημάτων της σύγχρονης </a:t>
            </a:r>
            <a:r>
              <a:rPr lang="el-GR" dirty="0" smtClean="0"/>
              <a:t>ζωής, μεταξύ των οποίων την περίθαλψη των τοξικομανών, την προστασία των κακοποιημένων γυναικών, τη στήριξη άπορων οικογενειών και την εκπαίδευση των νέων.</a:t>
            </a:r>
          </a:p>
          <a:p>
            <a:r>
              <a:rPr lang="el-GR" dirty="0" smtClean="0"/>
              <a:t>Έγινε γνωστός πέραν των άλλων και λόγω της εγγύτητας του προς τους νέους και των προσπαθειών του να φέρει την εκκλησία πιο κοντά στην κοινωνία, καθώς και για την κινητοποίηση του για την αναγραφή του θρησκεύματος στην ταυτότητα και τη σύγκρουση του με τον τότε πρωθυπουργό.</a:t>
            </a:r>
            <a:endParaRPr lang="el-GR" dirty="0"/>
          </a:p>
          <a:p>
            <a:endParaRPr lang="el-GR" dirty="0"/>
          </a:p>
        </p:txBody>
      </p:sp>
    </p:spTree>
    <p:extLst>
      <p:ext uri="{BB962C8B-B14F-4D97-AF65-F5344CB8AC3E}">
        <p14:creationId xmlns:p14="http://schemas.microsoft.com/office/powerpoint/2010/main" val="10813036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Βιβλιογραφία</a:t>
            </a:r>
            <a:endParaRPr lang="el-GR" dirty="0"/>
          </a:p>
        </p:txBody>
      </p:sp>
      <p:sp>
        <p:nvSpPr>
          <p:cNvPr id="3" name="Content Placeholder 2"/>
          <p:cNvSpPr>
            <a:spLocks noGrp="1"/>
          </p:cNvSpPr>
          <p:nvPr>
            <p:ph idx="1"/>
          </p:nvPr>
        </p:nvSpPr>
        <p:spPr/>
        <p:txBody>
          <a:bodyPr>
            <a:normAutofit fontScale="77500" lnSpcReduction="20000"/>
          </a:bodyPr>
          <a:lstStyle/>
          <a:p>
            <a:r>
              <a:rPr lang="el-GR" b="1" dirty="0" smtClean="0"/>
              <a:t>Πληροφορίες: </a:t>
            </a:r>
            <a:r>
              <a:rPr lang="el-GR" dirty="0" smtClean="0"/>
              <a:t/>
            </a:r>
            <a:br>
              <a:rPr lang="el-GR" dirty="0" smtClean="0"/>
            </a:br>
            <a:r>
              <a:rPr lang="en-US" dirty="0">
                <a:solidFill>
                  <a:schemeClr val="bg1">
                    <a:lumMod val="50000"/>
                  </a:schemeClr>
                </a:solidFill>
              </a:rPr>
              <a:t>http://el.wikipedia.org/wiki/%CE%91%CF%81%CF%87%CE%B9%CE%B5%CF%80%CE%AF%CF%83%CE%BA%CE%BF%CF%80%CE%BF%CF%82_%CE%A7%CF%81%CE%B9%CF%83%CF%84%CF%8C%CE%B4%CE%BF%CF%85%CE%BB%CE%BF%CF%82</a:t>
            </a:r>
            <a:endParaRPr lang="el-GR" dirty="0" smtClean="0">
              <a:solidFill>
                <a:schemeClr val="bg1">
                  <a:lumMod val="50000"/>
                </a:schemeClr>
              </a:solidFill>
            </a:endParaRPr>
          </a:p>
          <a:p>
            <a:r>
              <a:rPr lang="el-GR" b="1" dirty="0" smtClean="0"/>
              <a:t>Εικόνα 1: </a:t>
            </a:r>
            <a:r>
              <a:rPr lang="en-US" dirty="0">
                <a:solidFill>
                  <a:schemeClr val="bg1">
                    <a:lumMod val="50000"/>
                  </a:schemeClr>
                </a:solidFill>
              </a:rPr>
              <a:t>http://el.wikipedia.org/wiki/%CE%91%CF%81%CF%87%CE%B5%CE%AF%CE%BF:Archbishop_Christodoulos_crop.jpg</a:t>
            </a:r>
          </a:p>
          <a:p>
            <a:r>
              <a:rPr lang="el-GR" b="1" dirty="0" smtClean="0"/>
              <a:t>Εικόνα 2:</a:t>
            </a:r>
            <a:r>
              <a:rPr lang="el-GR" dirty="0" smtClean="0"/>
              <a:t/>
            </a:r>
            <a:br>
              <a:rPr lang="el-GR" dirty="0" smtClean="0"/>
            </a:br>
            <a:r>
              <a:rPr lang="en-US" dirty="0">
                <a:solidFill>
                  <a:schemeClr val="bg1">
                    <a:lumMod val="50000"/>
                  </a:schemeClr>
                </a:solidFill>
              </a:rPr>
              <a:t>http://el.wikipedia.org/wiki/%CE%91%CF%81%CF%87%CE%B5%CE%AF%CE%BF:Archbishop_Christodoulos_in_Soumela.jpg</a:t>
            </a:r>
            <a:endParaRPr lang="el-GR" dirty="0" smtClean="0">
              <a:solidFill>
                <a:schemeClr val="bg1">
                  <a:lumMod val="50000"/>
                </a:schemeClr>
              </a:solidFill>
            </a:endParaRPr>
          </a:p>
        </p:txBody>
      </p:sp>
    </p:spTree>
    <p:extLst>
      <p:ext uri="{BB962C8B-B14F-4D97-AF65-F5344CB8AC3E}">
        <p14:creationId xmlns:p14="http://schemas.microsoft.com/office/powerpoint/2010/main" val="27809619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73</TotalTime>
  <Words>384</Words>
  <Application>Microsoft Office PowerPoint</Application>
  <PresentationFormat>On-screen Show (4:3)</PresentationFormat>
  <Paragraphs>29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Solstice</vt:lpstr>
      <vt:lpstr>Θ.Ε.1:ΜΕΓΑΛΩΝΟΝΤΑΣ ΚΑΙ ΕΡΕΥΝΩΝΤΑΣ </vt:lpstr>
      <vt:lpstr>Γενικές Πληροφορίες</vt:lpstr>
      <vt:lpstr>Γενικές Πληροφορίες</vt:lpstr>
      <vt:lpstr>Πρώτα  χρόνια…</vt:lpstr>
      <vt:lpstr>Μητροπολίτης Δημητριάδος</vt:lpstr>
      <vt:lpstr>Αρχιεπίσκοπος Αθηνών</vt:lpstr>
      <vt:lpstr>Βιβλιογραφία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Θ.Ε.1:ΜΕΓΑΛΩΝΟΝΤΑΣ ΚΑΙ ΕΡΕΥΝΩΝΤΑΣ</dc:title>
  <dc:creator>Platon</dc:creator>
  <cp:lastModifiedBy>Platon</cp:lastModifiedBy>
  <cp:revision>8</cp:revision>
  <dcterms:created xsi:type="dcterms:W3CDTF">2013-10-13T17:28:19Z</dcterms:created>
  <dcterms:modified xsi:type="dcterms:W3CDTF">2013-10-13T18:42:03Z</dcterms:modified>
</cp:coreProperties>
</file>