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194" d="100"/>
          <a:sy n="194" d="100"/>
        </p:scale>
        <p:origin x="-4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11/25/13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11/25/13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11/25/13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11/25/13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697639"/>
            <a:ext cx="5723468" cy="1925386"/>
          </a:xfrm>
        </p:spPr>
        <p:txBody>
          <a:bodyPr>
            <a:normAutofit fontScale="90000"/>
          </a:bodyPr>
          <a:lstStyle/>
          <a:p>
            <a:r>
              <a:rPr lang="el-GR" dirty="0" smtClean="0"/>
              <a:t>ΣΧΕΣΕΙΣ ΚΡΑΤΟΥΣ-ΕΚΚΛΗΣΙΑΣ ΣΤΗΝ ΓΕΡΜΑΝΙΑ</a:t>
            </a:r>
            <a:endParaRPr lang="en-US" dirty="0"/>
          </a:p>
        </p:txBody>
      </p:sp>
      <p:sp>
        <p:nvSpPr>
          <p:cNvPr id="3" name="Subtitle 2"/>
          <p:cNvSpPr>
            <a:spLocks noGrp="1"/>
          </p:cNvSpPr>
          <p:nvPr>
            <p:ph type="subTitle" idx="1"/>
          </p:nvPr>
        </p:nvSpPr>
        <p:spPr/>
        <p:txBody>
          <a:bodyPr>
            <a:normAutofit fontScale="47500" lnSpcReduction="20000"/>
          </a:bodyPr>
          <a:lstStyle/>
          <a:p>
            <a:endParaRPr lang="el-GR" dirty="0" smtClean="0"/>
          </a:p>
          <a:p>
            <a:endParaRPr lang="el-GR" dirty="0"/>
          </a:p>
          <a:p>
            <a:pPr algn="l"/>
            <a:r>
              <a:rPr lang="el-GR" dirty="0" smtClean="0"/>
              <a:t>ΝΙΚΟΣ ΓΙΑΝΝΙΟΣ</a:t>
            </a:r>
          </a:p>
          <a:p>
            <a:pPr algn="l"/>
            <a:r>
              <a:rPr lang="el-GR" dirty="0" smtClean="0"/>
              <a:t>Π.Π.Γ.Ε.Σ</a:t>
            </a:r>
          </a:p>
          <a:p>
            <a:pPr algn="l"/>
            <a:r>
              <a:rPr lang="el-GR" dirty="0" smtClean="0"/>
              <a:t>Γ1</a:t>
            </a:r>
          </a:p>
          <a:p>
            <a:pPr algn="l"/>
            <a:r>
              <a:rPr lang="el-GR" dirty="0" smtClean="0"/>
              <a:t>ΘΡΗΣΚΕΥΤΙΚΑ</a:t>
            </a:r>
          </a:p>
          <a:p>
            <a:pPr algn="l"/>
            <a:r>
              <a:rPr lang="el-GR" dirty="0" smtClean="0"/>
              <a:t>Θ.Ε.:3</a:t>
            </a:r>
          </a:p>
          <a:p>
            <a:pPr algn="l"/>
            <a:r>
              <a:rPr lang="el-GR" dirty="0" smtClean="0"/>
              <a:t>ΣΧΟΛΙΚΟ ΕΤΟΣ :2013-2014</a:t>
            </a:r>
            <a:endParaRPr lang="el-GR" dirty="0"/>
          </a:p>
        </p:txBody>
      </p:sp>
    </p:spTree>
    <p:extLst>
      <p:ext uri="{BB962C8B-B14F-4D97-AF65-F5344CB8AC3E}">
        <p14:creationId xmlns:p14="http://schemas.microsoft.com/office/powerpoint/2010/main" val="356823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17582"/>
            <a:ext cx="6196405" cy="4905487"/>
          </a:xfrm>
        </p:spPr>
        <p:txBody>
          <a:bodyPr>
            <a:normAutofit/>
          </a:bodyPr>
          <a:lstStyle/>
          <a:p>
            <a:r>
              <a:rPr lang="el-GR" dirty="0"/>
              <a:t>Το γερμανικό σύνταγμα εγγυάται την ελευθερία της θρησκευτικής συνείδησης και την απρόσκοπτη άσκηση των θρησκευτικών καθηκόντων κάθε ατόμου που ζει στην γερμανική επικράτεια ανεξάρτητα από τη θρησκεία την οποία πρεσβεύει, αλλά η καθολική και η ευαγγελική εκκλησία συνδέονται με το γερμανικό κράτος με ένα είδος «εταιρικής σχέσης».</a:t>
            </a:r>
            <a:endParaRPr lang="en-US" dirty="0"/>
          </a:p>
        </p:txBody>
      </p:sp>
      <p:pic>
        <p:nvPicPr>
          <p:cNvPr id="4" name="Picture 3"/>
          <p:cNvPicPr>
            <a:picLocks noChangeAspect="1"/>
          </p:cNvPicPr>
          <p:nvPr/>
        </p:nvPicPr>
        <p:blipFill>
          <a:blip r:embed="rId2"/>
          <a:stretch>
            <a:fillRect/>
          </a:stretch>
        </p:blipFill>
        <p:spPr>
          <a:xfrm>
            <a:off x="5494493" y="4243251"/>
            <a:ext cx="2415264" cy="1785832"/>
          </a:xfrm>
          <a:prstGeom prst="rect">
            <a:avLst/>
          </a:prstGeom>
        </p:spPr>
      </p:pic>
    </p:spTree>
    <p:extLst>
      <p:ext uri="{BB962C8B-B14F-4D97-AF65-F5344CB8AC3E}">
        <p14:creationId xmlns:p14="http://schemas.microsoft.com/office/powerpoint/2010/main" val="383955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64103"/>
            <a:ext cx="6196405" cy="4858966"/>
          </a:xfrm>
        </p:spPr>
        <p:txBody>
          <a:bodyPr>
            <a:normAutofit fontScale="92500"/>
          </a:bodyPr>
          <a:lstStyle/>
          <a:p>
            <a:r>
              <a:rPr lang="el-GR" dirty="0"/>
              <a:t>Ο Μίχαελ Μπάσε, καθηγητής της εκκλησιαστικής ιστορίας στη Γερμανία, υπογραμμίζει: «Από την Νοεμβριανή Επανάσταση του 1918-19 με την κατάρρευση της πρωσικής μοναρχίας έγινε η πρώτη προσπάθεια για πλήρη και απόλυτο χωρισμό κράτους και εκκλησίας. Όμως η ευαγγελική και η καθολική εκκλησία κινητοποίησαν εκατοντάδες χιλιάδες μέλη και οπαδούς τους που με μαζικές και καθημερινές διαδηλώσεις απέτρεψαν τον πλήρη χωρισμό εκκλησίας και κράτους. Η αφορμή ήταν τότε, εάν θα καθιερωνόταν το μάθημα θρησκευτικών στα σχολεία.»</a:t>
            </a:r>
            <a:endParaRPr lang="en-US" dirty="0"/>
          </a:p>
        </p:txBody>
      </p:sp>
    </p:spTree>
    <p:extLst>
      <p:ext uri="{BB962C8B-B14F-4D97-AF65-F5344CB8AC3E}">
        <p14:creationId xmlns:p14="http://schemas.microsoft.com/office/powerpoint/2010/main" val="19147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εκκλησιαστικός φόρος</a:t>
            </a:r>
            <a:endParaRPr lang="en-US" dirty="0"/>
          </a:p>
        </p:txBody>
      </p:sp>
      <p:sp>
        <p:nvSpPr>
          <p:cNvPr id="3" name="Content Placeholder 2"/>
          <p:cNvSpPr>
            <a:spLocks noGrp="1"/>
          </p:cNvSpPr>
          <p:nvPr>
            <p:ph idx="1"/>
          </p:nvPr>
        </p:nvSpPr>
        <p:spPr>
          <a:xfrm>
            <a:off x="1410667" y="2119257"/>
            <a:ext cx="6196405" cy="3603812"/>
          </a:xfrm>
        </p:spPr>
        <p:txBody>
          <a:bodyPr>
            <a:normAutofit/>
          </a:bodyPr>
          <a:lstStyle/>
          <a:p>
            <a:r>
              <a:rPr lang="el-GR" sz="2000" dirty="0"/>
              <a:t>Παγκόσμια ιδιαιτερότητα κατέχει στη Γερμανία στο θέμα της χρηματοδότησης των εκκλησιών. Στη Γερμανία υπάρχει «εκκλησιαστικός φόρος» που πληρώνουν όμως μόνον οι πιστοί, οι οποίοι με τη σειρά τους είναι εγγεγραμμένα μέλη της καθολικής ή της ευαγγελικής εκκλησίας, δηλαδή οι ορθόδοξοι ή άλλου θρησκεύματος πολίτες απαλλάσσονται του εκκλησιαστικού φόρου. Το νομοθετικό πλαίσιο των σχέσεων εκκλησίας και κράτους καθορίστηκε στη Γερμανία την εποχή της Δημοκρατίας της Βαϊμάρης.</a:t>
            </a:r>
            <a:endParaRPr lang="en-US" sz="2000" dirty="0"/>
          </a:p>
        </p:txBody>
      </p:sp>
      <p:pic>
        <p:nvPicPr>
          <p:cNvPr id="4" name="Picture 3"/>
          <p:cNvPicPr>
            <a:picLocks noChangeAspect="1"/>
          </p:cNvPicPr>
          <p:nvPr/>
        </p:nvPicPr>
        <p:blipFill>
          <a:blip r:embed="rId2"/>
          <a:stretch>
            <a:fillRect/>
          </a:stretch>
        </p:blipFill>
        <p:spPr>
          <a:xfrm>
            <a:off x="6560549" y="4938350"/>
            <a:ext cx="1714386" cy="1267606"/>
          </a:xfrm>
          <a:prstGeom prst="rect">
            <a:avLst/>
          </a:prstGeom>
        </p:spPr>
      </p:pic>
    </p:spTree>
    <p:extLst>
      <p:ext uri="{BB962C8B-B14F-4D97-AF65-F5344CB8AC3E}">
        <p14:creationId xmlns:p14="http://schemas.microsoft.com/office/powerpoint/2010/main" val="238620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t>Οι κατασχέσεις </a:t>
            </a:r>
            <a:r>
              <a:rPr lang="el-GR" sz="3200" dirty="0" smtClean="0"/>
              <a:t>και καταστροφές </a:t>
            </a:r>
            <a:r>
              <a:rPr lang="el-GR" sz="3200" dirty="0"/>
              <a:t>της εκκλησιαστικής περιουσίας</a:t>
            </a:r>
            <a:endParaRPr lang="en-US" sz="3200" dirty="0"/>
          </a:p>
        </p:txBody>
      </p:sp>
      <p:sp>
        <p:nvSpPr>
          <p:cNvPr id="3" name="Content Placeholder 2"/>
          <p:cNvSpPr>
            <a:spLocks noGrp="1"/>
          </p:cNvSpPr>
          <p:nvPr>
            <p:ph idx="1"/>
          </p:nvPr>
        </p:nvSpPr>
        <p:spPr/>
        <p:txBody>
          <a:bodyPr>
            <a:normAutofit fontScale="85000" lnSpcReduction="20000"/>
          </a:bodyPr>
          <a:lstStyle/>
          <a:p>
            <a:r>
              <a:rPr lang="el-GR" dirty="0"/>
              <a:t>Εκτός όμως από τα έσοδα των εκκλησιών μέσω του εκκλησιαστικού φόρου το γερμανικό κράτος είναι υποχρεωμένο να πληρώνει ετησίως πάνω από 400 εκατομμύρια ευρώ στις δύο εκκλησίες, την καθολική και την ευαγγελική.</a:t>
            </a:r>
          </a:p>
          <a:p>
            <a:endParaRPr lang="el-GR" dirty="0"/>
          </a:p>
          <a:p>
            <a:r>
              <a:rPr lang="el-GR" dirty="0"/>
              <a:t>Το ποσό αυτό αντιστοιχεί με τις απαλλοτριώσεις που έγιναν στην εκκλησιαστική περιουσία, την εποχή της γαλλικής κατοχής. </a:t>
            </a:r>
            <a:r>
              <a:rPr lang="el-GR"/>
              <a:t>Τότε ο Ναπολέων και λίγο αργότερα οι Πρώσοι κατέσχεσαν υπέρ του κράτους ή και κατέστρεψαν εκατοντάδες μοναστήρια, γεωργικές εκτάσεις, εκκλησίες, αγροτικές </a:t>
            </a:r>
            <a:r>
              <a:rPr lang="el-GR"/>
              <a:t>βιοτεχνίες </a:t>
            </a:r>
            <a:r>
              <a:rPr lang="el-GR" smtClean="0"/>
              <a:t>κλπ.</a:t>
            </a:r>
            <a:endParaRPr lang="en-US"/>
          </a:p>
        </p:txBody>
      </p:sp>
    </p:spTree>
    <p:extLst>
      <p:ext uri="{BB962C8B-B14F-4D97-AF65-F5344CB8AC3E}">
        <p14:creationId xmlns:p14="http://schemas.microsoft.com/office/powerpoint/2010/main" val="2258134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7</TotalTime>
  <Words>318</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Pushpin</vt:lpstr>
      <vt:lpstr>ΣΧΕΣΕΙΣ ΚΡΑΤΟΥΣ-ΕΚΚΛΗΣΙΑΣ ΣΤΗΝ ΓΕΡΜΑΝΙΑ</vt:lpstr>
      <vt:lpstr>PowerPoint Presentation</vt:lpstr>
      <vt:lpstr>PowerPoint Presentation</vt:lpstr>
      <vt:lpstr>Ο εκκλησιαστικός φόρος</vt:lpstr>
      <vt:lpstr>Οι κατασχέσεις και καταστροφές της εκκλησιαστικής περιουσίας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ΣΧΕΣΕΙΣ ΚΡΑΤΟΥΣ-ΕΚΚΛΗΣΙΑΣ ΣΤΗΝ ΓΕΡΜΑΝΙΑ</dc:title>
  <dc:creator>Nikos</dc:creator>
  <cp:lastModifiedBy>Nikos</cp:lastModifiedBy>
  <cp:revision>2</cp:revision>
  <dcterms:created xsi:type="dcterms:W3CDTF">2013-11-25T16:19:46Z</dcterms:created>
  <dcterms:modified xsi:type="dcterms:W3CDTF">2013-11-25T16:27:28Z</dcterms:modified>
</cp:coreProperties>
</file>