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378"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6 - Στρογγύλεμα διαγώνιας γωνίας του ορθογωνίου"/>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 Τίτλος"/>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10" name="9 - Θέση ημερομηνίας"/>
          <p:cNvSpPr>
            <a:spLocks noGrp="1"/>
          </p:cNvSpPr>
          <p:nvPr>
            <p:ph type="dt" sz="half" idx="10"/>
          </p:nvPr>
        </p:nvSpPr>
        <p:spPr>
          <a:xfrm>
            <a:off x="5562600" y="6509004"/>
            <a:ext cx="3002280" cy="274320"/>
          </a:xfrm>
        </p:spPr>
        <p:txBody>
          <a:bodyPr vert="horz" rtlCol="0"/>
          <a:lstStyle>
            <a:extLst/>
          </a:lstStyle>
          <a:p>
            <a:fld id="{700C2CB4-7547-4647-99DD-454BC08AD6EE}" type="datetimeFigureOut">
              <a:rPr lang="el-GR" smtClean="0"/>
              <a:pPr/>
              <a:t>3/11/2013</a:t>
            </a:fld>
            <a:endParaRPr lang="el-GR"/>
          </a:p>
        </p:txBody>
      </p:sp>
      <p:sp>
        <p:nvSpPr>
          <p:cNvPr id="11" name="10 - Θέση αριθμού διαφάνειας"/>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8A7B9AC7-DDB8-4651-B203-6FA7E2D7423B}" type="slidenum">
              <a:rPr lang="el-GR" smtClean="0"/>
              <a:pPr/>
              <a:t>‹#›</a:t>
            </a:fld>
            <a:endParaRPr lang="el-GR"/>
          </a:p>
        </p:txBody>
      </p:sp>
      <p:sp>
        <p:nvSpPr>
          <p:cNvPr id="12" name="11 - Θέση υποσέλιδου"/>
          <p:cNvSpPr>
            <a:spLocks noGrp="1"/>
          </p:cNvSpPr>
          <p:nvPr>
            <p:ph type="ftr" sz="quarter" idx="12"/>
          </p:nvPr>
        </p:nvSpPr>
        <p:spPr>
          <a:xfrm>
            <a:off x="1600200" y="6509004"/>
            <a:ext cx="3907464" cy="274320"/>
          </a:xfrm>
        </p:spPr>
        <p:txBody>
          <a:bodyPr vert="horz" rtlCol="0"/>
          <a:lstStyle>
            <a:extLst/>
          </a:lstStyle>
          <a:p>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700C2CB4-7547-4647-99DD-454BC08AD6EE}" type="datetimeFigureOut">
              <a:rPr lang="el-GR" smtClean="0"/>
              <a:pPr/>
              <a:t>3/11/2013</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8A7B9AC7-DDB8-4651-B203-6FA7E2D7423B}"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lvl1pPr algn="l">
              <a:defRPr/>
            </a:lvl1pPr>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700C2CB4-7547-4647-99DD-454BC08AD6EE}" type="datetimeFigureOut">
              <a:rPr lang="el-GR" smtClean="0"/>
              <a:pPr/>
              <a:t>3/11/2013</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8A7B9AC7-DDB8-4651-B203-6FA7E2D7423B}"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7" name="6 - Ορθογώνιο"/>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700C2CB4-7547-4647-99DD-454BC08AD6EE}" type="datetimeFigureOut">
              <a:rPr lang="el-GR" smtClean="0"/>
              <a:pPr/>
              <a:t>3/11/2013</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8A7B9AC7-DDB8-4651-B203-6FA7E2D7423B}"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7" name="6 - Ορθογώνιο"/>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a:xfrm>
            <a:off x="5562600" y="6513670"/>
            <a:ext cx="3002280" cy="274320"/>
          </a:xfrm>
        </p:spPr>
        <p:txBody>
          <a:bodyPr vert="horz" rtlCol="0"/>
          <a:lstStyle>
            <a:extLst/>
          </a:lstStyle>
          <a:p>
            <a:fld id="{700C2CB4-7547-4647-99DD-454BC08AD6EE}" type="datetimeFigureOut">
              <a:rPr lang="el-GR" smtClean="0"/>
              <a:pPr/>
              <a:t>3/11/2013</a:t>
            </a:fld>
            <a:endParaRPr lang="el-GR"/>
          </a:p>
        </p:txBody>
      </p:sp>
      <p:sp>
        <p:nvSpPr>
          <p:cNvPr id="9" name="8 - Θέση αριθμού διαφάνειας"/>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8A7B9AC7-DDB8-4651-B203-6FA7E2D7423B}" type="slidenum">
              <a:rPr lang="el-GR" smtClean="0"/>
              <a:pPr/>
              <a:t>‹#›</a:t>
            </a:fld>
            <a:endParaRPr lang="el-GR"/>
          </a:p>
        </p:txBody>
      </p:sp>
      <p:sp>
        <p:nvSpPr>
          <p:cNvPr id="10" name="9 - Θέση υποσέλιδου"/>
          <p:cNvSpPr>
            <a:spLocks noGrp="1"/>
          </p:cNvSpPr>
          <p:nvPr>
            <p:ph type="ftr" sz="quarter" idx="12"/>
          </p:nvPr>
        </p:nvSpPr>
        <p:spPr>
          <a:xfrm>
            <a:off x="1600200" y="6513670"/>
            <a:ext cx="3907464" cy="274320"/>
          </a:xfrm>
        </p:spPr>
        <p:txBody>
          <a:bodyPr vert="horz" rtlCol="0"/>
          <a:lstStyle>
            <a:extLst/>
          </a:lstStyle>
          <a:p>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700C2CB4-7547-4647-99DD-454BC08AD6EE}" type="datetimeFigureOut">
              <a:rPr lang="el-GR" smtClean="0"/>
              <a:pPr/>
              <a:t>3/11/2013</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a:xfrm>
            <a:off x="8641080" y="6514568"/>
            <a:ext cx="464288" cy="274320"/>
          </a:xfrm>
        </p:spPr>
        <p:txBody>
          <a:bodyPr/>
          <a:lstStyle>
            <a:extLst/>
          </a:lstStyle>
          <a:p>
            <a:fld id="{8A7B9AC7-DDB8-4651-B203-6FA7E2D7423B}" type="slidenum">
              <a:rPr lang="el-GR" smtClean="0"/>
              <a:pPr/>
              <a:t>‹#›</a:t>
            </a:fld>
            <a:endParaRPr lang="el-GR"/>
          </a:p>
        </p:txBody>
      </p:sp>
      <p:sp>
        <p:nvSpPr>
          <p:cNvPr id="10" name="9 - Ορθογώνιο"/>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9 - Ορθογώνιο"/>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10 - Ορθογώνιο"/>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1 - Τίτλος"/>
          <p:cNvSpPr>
            <a:spLocks noGrp="1"/>
          </p:cNvSpPr>
          <p:nvPr>
            <p:ph type="title"/>
          </p:nvPr>
        </p:nvSpPr>
        <p:spPr>
          <a:xfrm>
            <a:off x="457200" y="251948"/>
            <a:ext cx="8229600" cy="1143000"/>
          </a:xfrm>
        </p:spPr>
        <p:txBody>
          <a:bodyPr anchor="b"/>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700C2CB4-7547-4647-99DD-454BC08AD6EE}" type="datetimeFigureOut">
              <a:rPr lang="el-GR" smtClean="0"/>
              <a:pPr/>
              <a:t>3/11/2013</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a:xfrm>
            <a:off x="8641080" y="6514568"/>
            <a:ext cx="464288" cy="274320"/>
          </a:xfrm>
        </p:spPr>
        <p:txBody>
          <a:bodyPr/>
          <a:lstStyle>
            <a:extLst/>
          </a:lstStyle>
          <a:p>
            <a:fld id="{8A7B9AC7-DDB8-4651-B203-6FA7E2D7423B}"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53218"/>
            <a:ext cx="8229600" cy="1143000"/>
          </a:xfrm>
        </p:spPr>
        <p:txBody>
          <a:bodyP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700C2CB4-7547-4647-99DD-454BC08AD6EE}" type="datetimeFigureOut">
              <a:rPr lang="el-GR" smtClean="0"/>
              <a:pPr/>
              <a:t>3/11/2013</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8A7B9AC7-DDB8-4651-B203-6FA7E2D7423B}" type="slidenum">
              <a:rPr lang="el-GR" smtClean="0"/>
              <a:pPr/>
              <a:t>‹#›</a:t>
            </a:fld>
            <a:endParaRPr lang="el-GR"/>
          </a:p>
        </p:txBody>
      </p:sp>
      <p:sp>
        <p:nvSpPr>
          <p:cNvPr id="7" name="6 - Ορθογώνιο"/>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extLst/>
          </a:lstStyle>
          <a:p>
            <a:fld id="{700C2CB4-7547-4647-99DD-454BC08AD6EE}" type="datetimeFigureOut">
              <a:rPr lang="el-GR" smtClean="0"/>
              <a:pPr/>
              <a:t>3/11/2013</a:t>
            </a:fld>
            <a:endParaRPr lang="el-GR"/>
          </a:p>
        </p:txBody>
      </p:sp>
      <p:sp>
        <p:nvSpPr>
          <p:cNvPr id="3" name="2 - Θέση υποσέλιδου"/>
          <p:cNvSpPr>
            <a:spLocks noGrp="1"/>
          </p:cNvSpPr>
          <p:nvPr>
            <p:ph type="ftr" sz="quarter" idx="11"/>
          </p:nvPr>
        </p:nvSpPr>
        <p:spPr/>
        <p:txBody>
          <a:bodyPr/>
          <a:lstStyle>
            <a:extLst/>
          </a:lstStyle>
          <a:p>
            <a:endParaRPr lang="el-GR"/>
          </a:p>
        </p:txBody>
      </p:sp>
      <p:sp>
        <p:nvSpPr>
          <p:cNvPr id="4" name="3 - Θέση αριθμού διαφάνειας"/>
          <p:cNvSpPr>
            <a:spLocks noGrp="1"/>
          </p:cNvSpPr>
          <p:nvPr>
            <p:ph type="sldNum" sz="quarter" idx="12"/>
          </p:nvPr>
        </p:nvSpPr>
        <p:spPr/>
        <p:txBody>
          <a:bodyPr/>
          <a:lstStyle>
            <a:extLst/>
          </a:lstStyle>
          <a:p>
            <a:fld id="{8A7B9AC7-DDB8-4651-B203-6FA7E2D7423B}"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2"/>
      </p:bgRef>
    </p:bg>
    <p:spTree>
      <p:nvGrpSpPr>
        <p:cNvPr id="1" name=""/>
        <p:cNvGrpSpPr/>
        <p:nvPr/>
      </p:nvGrpSpPr>
      <p:grpSpPr>
        <a:xfrm>
          <a:off x="0" y="0"/>
          <a:ext cx="0" cy="0"/>
          <a:chOff x="0" y="0"/>
          <a:chExt cx="0" cy="0"/>
        </a:xfrm>
      </p:grpSpPr>
      <p:sp>
        <p:nvSpPr>
          <p:cNvPr id="8" name="7 - Ορθογώνιο"/>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4963136" y="304800"/>
            <a:ext cx="3931920" cy="762000"/>
          </a:xfrm>
        </p:spPr>
        <p:txBody>
          <a:bodyPr anchor="b"/>
          <a:lstStyle>
            <a:lvl1pPr marL="0" algn="r">
              <a:buNone/>
              <a:defRPr sz="2000" b="1"/>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9" name="8 - Θέση ημερομηνίας"/>
          <p:cNvSpPr>
            <a:spLocks noGrp="1"/>
          </p:cNvSpPr>
          <p:nvPr>
            <p:ph type="dt" sz="half" idx="10"/>
          </p:nvPr>
        </p:nvSpPr>
        <p:spPr>
          <a:xfrm>
            <a:off x="5562600" y="6513670"/>
            <a:ext cx="3002280" cy="274320"/>
          </a:xfrm>
        </p:spPr>
        <p:txBody>
          <a:bodyPr vert="horz" rtlCol="0"/>
          <a:lstStyle>
            <a:extLst/>
          </a:lstStyle>
          <a:p>
            <a:fld id="{700C2CB4-7547-4647-99DD-454BC08AD6EE}" type="datetimeFigureOut">
              <a:rPr lang="el-GR" smtClean="0"/>
              <a:pPr/>
              <a:t>3/11/2013</a:t>
            </a:fld>
            <a:endParaRPr lang="el-GR"/>
          </a:p>
        </p:txBody>
      </p:sp>
      <p:sp>
        <p:nvSpPr>
          <p:cNvPr id="10" name="9 - Θέση αριθμού διαφάνειας"/>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8A7B9AC7-DDB8-4651-B203-6FA7E2D7423B}" type="slidenum">
              <a:rPr lang="el-GR" smtClean="0"/>
              <a:pPr/>
              <a:t>‹#›</a:t>
            </a:fld>
            <a:endParaRPr lang="el-GR"/>
          </a:p>
        </p:txBody>
      </p:sp>
      <p:sp>
        <p:nvSpPr>
          <p:cNvPr id="11" name="10 - Θέση υποσέλιδου"/>
          <p:cNvSpPr>
            <a:spLocks noGrp="1"/>
          </p:cNvSpPr>
          <p:nvPr>
            <p:ph type="ftr" sz="quarter" idx="12"/>
          </p:nvPr>
        </p:nvSpPr>
        <p:spPr>
          <a:xfrm>
            <a:off x="1600200" y="6513670"/>
            <a:ext cx="3907464" cy="274320"/>
          </a:xfrm>
        </p:spPr>
        <p:txBody>
          <a:bodyPr vert="horz" rtlCol="0"/>
          <a:lstStyle>
            <a:extLst/>
          </a:lstStyle>
          <a:p>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3040443" y="4724400"/>
            <a:ext cx="5486400" cy="664536"/>
          </a:xfrm>
        </p:spPr>
        <p:txBody>
          <a:bodyPr anchor="b"/>
          <a:lstStyle>
            <a:lvl1pPr marL="0" algn="r">
              <a:buNone/>
              <a:defRPr sz="2000" b="1"/>
            </a:lvl1pPr>
            <a:extLst/>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sp>
        <p:nvSpPr>
          <p:cNvPr id="13" name="12 - Θέση εικόνας"/>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l-GR" smtClean="0">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8" name="7 - Θέση ημερομηνίας"/>
          <p:cNvSpPr>
            <a:spLocks noGrp="1"/>
          </p:cNvSpPr>
          <p:nvPr>
            <p:ph type="dt" sz="half" idx="10"/>
          </p:nvPr>
        </p:nvSpPr>
        <p:spPr>
          <a:xfrm>
            <a:off x="5562600" y="6509004"/>
            <a:ext cx="3002280" cy="274320"/>
          </a:xfrm>
        </p:spPr>
        <p:txBody>
          <a:bodyPr vert="horz" rtlCol="0"/>
          <a:lstStyle>
            <a:extLst/>
          </a:lstStyle>
          <a:p>
            <a:fld id="{700C2CB4-7547-4647-99DD-454BC08AD6EE}" type="datetimeFigureOut">
              <a:rPr lang="el-GR" smtClean="0"/>
              <a:pPr/>
              <a:t>3/11/2013</a:t>
            </a:fld>
            <a:endParaRPr lang="el-GR"/>
          </a:p>
        </p:txBody>
      </p:sp>
      <p:sp>
        <p:nvSpPr>
          <p:cNvPr id="9" name="8 - Θέση αριθμού διαφάνειας"/>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8A7B9AC7-DDB8-4651-B203-6FA7E2D7423B}" type="slidenum">
              <a:rPr lang="el-GR" smtClean="0"/>
              <a:pPr/>
              <a:t>‹#›</a:t>
            </a:fld>
            <a:endParaRPr lang="el-GR"/>
          </a:p>
        </p:txBody>
      </p:sp>
      <p:sp>
        <p:nvSpPr>
          <p:cNvPr id="10" name="9 - Θέση υποσέλιδου"/>
          <p:cNvSpPr>
            <a:spLocks noGrp="1"/>
          </p:cNvSpPr>
          <p:nvPr>
            <p:ph type="ftr" sz="quarter" idx="12"/>
          </p:nvPr>
        </p:nvSpPr>
        <p:spPr>
          <a:xfrm>
            <a:off x="1600200" y="6509004"/>
            <a:ext cx="3907464" cy="274320"/>
          </a:xfrm>
        </p:spPr>
        <p:txBody>
          <a:bodyPr vert="horz" rtlCol="0"/>
          <a:lstStyle>
            <a:extLst/>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Στρογγύλεμα διαγώνιας γωνίας του ορθογωνίου"/>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 Θέση υποσέλιδου"/>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l-GR"/>
          </a:p>
        </p:txBody>
      </p:sp>
      <p:sp>
        <p:nvSpPr>
          <p:cNvPr id="14" name="13 - Θέση ημερομηνίας"/>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700C2CB4-7547-4647-99DD-454BC08AD6EE}" type="datetimeFigureOut">
              <a:rPr lang="el-GR" smtClean="0"/>
              <a:pPr/>
              <a:t>3/11/2013</a:t>
            </a:fld>
            <a:endParaRPr lang="el-GR"/>
          </a:p>
        </p:txBody>
      </p:sp>
      <p:sp>
        <p:nvSpPr>
          <p:cNvPr id="23" name="22 - Θέση αριθμού διαφάνειας"/>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8A7B9AC7-DDB8-4651-B203-6FA7E2D7423B}" type="slidenum">
              <a:rPr lang="el-GR" smtClean="0"/>
              <a:pPr/>
              <a:t>‹#›</a:t>
            </a:fld>
            <a:endParaRPr lang="el-GR"/>
          </a:p>
        </p:txBody>
      </p:sp>
      <p:sp>
        <p:nvSpPr>
          <p:cNvPr id="22" name="21 - Θέση τίτλου"/>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http://synaxi.gr/archive/entheto_090.php" TargetMode="External"/><Relationship Id="rId2" Type="http://schemas.openxmlformats.org/officeDocument/2006/relationships/hyperlink" Target="http://synaxi.gr/archive/entheto_091.php" TargetMode="External"/><Relationship Id="rId1" Type="http://schemas.openxmlformats.org/officeDocument/2006/relationships/slideLayout" Target="../slideLayouts/slideLayout2.xml"/><Relationship Id="rId4" Type="http://schemas.openxmlformats.org/officeDocument/2006/relationships/hyperlink" Target="http://synaxi.gr/archive/entheto_089.ph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r>
              <a:rPr lang="el-GR" dirty="0" smtClean="0"/>
              <a:t/>
            </a:r>
            <a:br>
              <a:rPr lang="el-GR" dirty="0" smtClean="0"/>
            </a:br>
            <a:r>
              <a:rPr lang="el-GR" dirty="0" smtClean="0"/>
              <a:t/>
            </a:r>
            <a:br>
              <a:rPr lang="el-GR" dirty="0" smtClean="0"/>
            </a:br>
            <a:r>
              <a:rPr lang="el-GR" dirty="0" smtClean="0"/>
              <a:t>Ναζαρηνοί</a:t>
            </a:r>
            <a:endParaRPr lang="el-GR" dirty="0"/>
          </a:p>
        </p:txBody>
      </p:sp>
      <p:sp>
        <p:nvSpPr>
          <p:cNvPr id="3" name="2 - Υπότιτλος"/>
          <p:cNvSpPr>
            <a:spLocks noGrp="1"/>
          </p:cNvSpPr>
          <p:nvPr>
            <p:ph type="subTitle" idx="1"/>
          </p:nvPr>
        </p:nvSpPr>
        <p:spPr>
          <a:xfrm>
            <a:off x="2133600" y="2819400"/>
            <a:ext cx="6830888" cy="2049760"/>
          </a:xfrm>
        </p:spPr>
        <p:txBody>
          <a:bodyPr>
            <a:noAutofit/>
          </a:bodyPr>
          <a:lstStyle/>
          <a:p>
            <a:r>
              <a:rPr lang="el-GR" dirty="0" smtClean="0"/>
              <a:t>Εργασία : Φώτη ‘Εξαρχου-Θάνου </a:t>
            </a:r>
          </a:p>
          <a:p>
            <a:r>
              <a:rPr lang="el-GR" dirty="0" smtClean="0"/>
              <a:t>	Κανδρεβιώτης</a:t>
            </a:r>
          </a:p>
          <a:p>
            <a:r>
              <a:rPr lang="el-GR" dirty="0" smtClean="0"/>
              <a:t>Θ.Ε : 3</a:t>
            </a:r>
          </a:p>
          <a:p>
            <a:r>
              <a:rPr lang="el-GR" dirty="0" smtClean="0"/>
              <a:t>2013-2014</a:t>
            </a:r>
          </a:p>
          <a:p>
            <a:r>
              <a:rPr lang="el-GR" dirty="0" smtClean="0"/>
              <a:t>Β</a:t>
            </a:r>
            <a:r>
              <a:rPr lang="el-GR" sz="1900" dirty="0" smtClean="0"/>
              <a:t>1</a:t>
            </a:r>
            <a:endParaRPr lang="el-GR" dirty="0" smtClean="0"/>
          </a:p>
          <a:p>
            <a:endParaRPr lang="el-GR" dirty="0"/>
          </a:p>
        </p:txBody>
      </p:sp>
    </p:spTree>
  </p:cSld>
  <p:clrMapOvr>
    <a:masterClrMapping/>
  </p:clrMapOvr>
  <p:transition>
    <p:randomBa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l-GR" sz="2400" dirty="0" smtClean="0"/>
              <a:t>Ο αγιογράφος Κ.Φανέλλης υπήρξε ο εισηγητής του Ναζαρηνού κινήματος στην εκκλησιαστική ζωγραφική της Ελλάδος κατά τον ΙΘ΄ αι. Ακολουθώντας το νέο δυτικότροπο καλλιτεχνικό ρεύμα, δημιουργεί κυρίως φορητές εικόνες για τέμπλα νεοανεγερθέντων ναών μετά την Τουρκοκρατία, στο Αίγιο, στην Αθήνα, στην Άμφισσα, στο Γαλαξίδι, στην Κυπαρισσία κ.α. Θεμελιωτής, δάσκαλος και θεωρητικός του κινήματος υπήρξε ο Λ.Θείρσιος, μεταγενέστεροι επίγονοι ήταν ο Χατζηγιαννόπουλος, ο Λεμπέσης και ο Αρτέμης.</a:t>
            </a:r>
            <a:endParaRPr lang="el-GR" sz="2400" dirty="0"/>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l-GR" sz="2400" dirty="0" smtClean="0"/>
              <a:t>Το κίνημα των Ναζαρηνών οραματιζόταν τη «βελτίωση» της βυζαντινής τέχνης, παραμερίζει την αυγοτέμπερα και τη δισδιάστατη ζωγραφική της παράδοσης και εισάγει την τρισδιάστατη ελαιογραφία και την φυσιοκρατική απόδοση των μορφών. Η ανθρωποκεντρική τέχνη της Δύσης αντικαθιστά την υπερβατική βυζαντινή τεχνοτροπία, μετατρέποντας την εικόνα σε θρησκευτική ζωγραφιά. Τα έργα των Ναζαρηνών προσπαθούν να προκαλέσουν στον πιστό συγκίνηση, συμπόνοια και συμπάθεια. </a:t>
            </a:r>
            <a:endParaRPr lang="el-GR" sz="2400" dirty="0"/>
          </a:p>
        </p:txBody>
      </p:sp>
    </p:spTree>
  </p:cSld>
  <p:clrMapOvr>
    <a:masterClrMapping/>
  </p:clrMapOvr>
  <p:transition>
    <p:pull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sz="2400" dirty="0" smtClean="0"/>
              <a:t>Προσπαθώντας να διατυπώσουν το άρρητο και να το εικονίσουν, τοποθετούν το θείο, το ανείπωτο και το άπειρο στην ορθολογιστική και συναισθηματική σφαίρα του ανθρώπου μεταβάλλοντας την πίστη σε συναίσθημα. Τα πάντα μεταφέρονται πολύ κοντά στον άνθρωπο, και στις εικόνες επικρατούν οι νόμοι της βαρύτητας, πετυχαίνοντας την εκκοσμίκευση της αγιογραφίας.</a:t>
            </a:r>
          </a:p>
          <a:p>
            <a:endParaRPr lang="el-GR" dirty="0"/>
          </a:p>
        </p:txBody>
      </p:sp>
    </p:spTree>
  </p:cSld>
  <p:clrMapOvr>
    <a:masterClrMapping/>
  </p:clrMapOvr>
  <p:transition>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l-GR" sz="2400" dirty="0" smtClean="0"/>
              <a:t>Η ετερόδοκη πολιτική ηγεσία των Βαυαρών και οι ιδεολογικές και πνευματικές συνθήκες επέβαλαν την σχισματική ανακήρυξη του αυτοκέφαλου της Εκκλησίας της Ελλάδος και το μετασχηματισμό του νεοελληνικού κράτους σε σύγχρονο ευρωπαϊκό, οδηγώντας με τον τρόπο αυτό στην βίαιη αποκοπή του ομφάλιου λώρου της εικαστικής της –και όχι μόνο– παράδοσης. Το </a:t>
            </a:r>
            <a:r>
              <a:rPr lang="el-GR" sz="2400" dirty="0" err="1" smtClean="0"/>
              <a:t>Ναζαρηνό</a:t>
            </a:r>
            <a:r>
              <a:rPr lang="el-GR" sz="2400" dirty="0" smtClean="0"/>
              <a:t> κίνημα είχε επίσημη διάρκεια εκατό χρόνια (1830-1930) αν και ανεπίσημα επιβίωσε διαμέσου των χάρτινων εικόνων που διένεμαν τα κατηχητικά σχολεία</a:t>
            </a:r>
            <a:endParaRPr lang="el-GR" sz="2400" dirty="0"/>
          </a:p>
        </p:txBody>
      </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l-GR" sz="2400" dirty="0" smtClean="0"/>
              <a:t>Οι Ναζαρηνοί «έκοψαν την γλυκιά παράδοση και μαζί μ'αυτήν τα γεφύρια της επιστροφής» (Ν.Χατζηκυριάκος-Γκίκας), ενώ ο Κόντογλου ήταν αυτός που έσκυψε και συγκέντρωσε τις διάσπαρτες πέτρες για να ξαναστηθεί το γεφύρι της παράδοσης, που στις μέρες μας βαδίζουν ο π.Σταμάτης Σκλήρης και ο Γ.Κόρδης.</a:t>
            </a:r>
            <a:endParaRPr lang="el-GR" sz="2400" dirty="0"/>
          </a:p>
        </p:txBody>
      </p:sp>
    </p:spTree>
  </p:cSld>
  <p:clrMapOvr>
    <a:masterClrMapping/>
  </p:clrMapOvr>
  <p:transition>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e089.jpg"/>
          <p:cNvPicPr>
            <a:picLocks noGrp="1" noChangeAspect="1"/>
          </p:cNvPicPr>
          <p:nvPr>
            <p:ph idx="1"/>
          </p:nvPr>
        </p:nvPicPr>
        <p:blipFill>
          <a:blip r:embed="rId2" cstate="print"/>
          <a:stretch>
            <a:fillRect/>
          </a:stretch>
        </p:blipFill>
        <p:spPr>
          <a:xfrm>
            <a:off x="323528" y="1484784"/>
            <a:ext cx="3124552" cy="4482971"/>
          </a:xfrm>
        </p:spPr>
      </p:pic>
      <p:pic>
        <p:nvPicPr>
          <p:cNvPr id="1026" name="Picture 2"/>
          <p:cNvPicPr>
            <a:picLocks noChangeAspect="1" noChangeArrowheads="1"/>
          </p:cNvPicPr>
          <p:nvPr/>
        </p:nvPicPr>
        <p:blipFill>
          <a:blip r:embed="rId3" cstate="print"/>
          <a:srcRect/>
          <a:stretch>
            <a:fillRect/>
          </a:stretch>
        </p:blipFill>
        <p:spPr bwMode="auto">
          <a:xfrm>
            <a:off x="3779912" y="1628800"/>
            <a:ext cx="2110995" cy="3166492"/>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6228184" y="1916832"/>
            <a:ext cx="2370934" cy="4030588"/>
          </a:xfrm>
          <a:prstGeom prst="rect">
            <a:avLst/>
          </a:prstGeom>
          <a:noFill/>
          <a:ln w="9525">
            <a:noFill/>
            <a:miter lim="800000"/>
            <a:headEnd/>
            <a:tailEnd/>
          </a:ln>
        </p:spPr>
      </p:pic>
    </p:spTree>
  </p:cSld>
  <p:clrMapOvr>
    <a:masterClrMapping/>
  </p:clrMapOvr>
  <p:transition>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63888" y="260648"/>
            <a:ext cx="1810544" cy="1143000"/>
          </a:xfrm>
        </p:spPr>
        <p:txBody>
          <a:bodyPr/>
          <a:lstStyle/>
          <a:p>
            <a:r>
              <a:rPr lang="el-GR" dirty="0" smtClean="0"/>
              <a:t>Πηγές  </a:t>
            </a:r>
            <a:endParaRPr lang="el-GR" dirty="0"/>
          </a:p>
        </p:txBody>
      </p:sp>
      <p:sp>
        <p:nvSpPr>
          <p:cNvPr id="3" name="2 - Θέση περιεχομένου"/>
          <p:cNvSpPr>
            <a:spLocks noGrp="1"/>
          </p:cNvSpPr>
          <p:nvPr>
            <p:ph idx="1"/>
          </p:nvPr>
        </p:nvSpPr>
        <p:spPr/>
        <p:txBody>
          <a:bodyPr/>
          <a:lstStyle/>
          <a:p>
            <a:r>
              <a:rPr lang="en-US" dirty="0" smtClean="0">
                <a:hlinkClick r:id="rId2"/>
              </a:rPr>
              <a:t>http://synaxi.gr/archive/entheto_091.php</a:t>
            </a:r>
            <a:endParaRPr lang="el-GR" dirty="0" smtClean="0"/>
          </a:p>
          <a:p>
            <a:r>
              <a:rPr lang="en-US" dirty="0" smtClean="0">
                <a:hlinkClick r:id="rId3"/>
              </a:rPr>
              <a:t>http://synaxi.gr/archive/entheto_090.php</a:t>
            </a:r>
            <a:endParaRPr lang="el-GR" dirty="0" smtClean="0"/>
          </a:p>
          <a:p>
            <a:r>
              <a:rPr lang="en-US" dirty="0" smtClean="0">
                <a:hlinkClick r:id="rId4"/>
              </a:rPr>
              <a:t>http://synaxi.gr/archive/entheto_089.php</a:t>
            </a:r>
            <a:endParaRPr lang="el-GR" smtClean="0"/>
          </a:p>
          <a:p>
            <a:endParaRPr lang="el-GR" dirty="0"/>
          </a:p>
        </p:txBody>
      </p:sp>
    </p:spTree>
  </p:cSld>
  <p:clrMapOvr>
    <a:masterClrMapping/>
  </p:clrMapOvr>
  <p:transition>
    <p:diamon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Τήξη">
  <a:themeElements>
    <a:clrScheme name="Τήξη">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Τήξη">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Τήξη">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27</TotalTime>
  <Words>342</Words>
  <Application>Microsoft Office PowerPoint</Application>
  <PresentationFormat>Προβολή στην οθόνη (4:3)</PresentationFormat>
  <Paragraphs>15</Paragraphs>
  <Slides>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8</vt:i4>
      </vt:variant>
    </vt:vector>
  </HeadingPairs>
  <TitlesOfParts>
    <vt:vector size="9" baseType="lpstr">
      <vt:lpstr>Τήξη</vt:lpstr>
      <vt:lpstr>  Ναζαρηνοί</vt:lpstr>
      <vt:lpstr>Διαφάνεια 2</vt:lpstr>
      <vt:lpstr>Διαφάνεια 3</vt:lpstr>
      <vt:lpstr>Διαφάνεια 4</vt:lpstr>
      <vt:lpstr>Διαφάνεια 5</vt:lpstr>
      <vt:lpstr>Διαφάνεια 6</vt:lpstr>
      <vt:lpstr>Διαφάνεια 7</vt:lpstr>
      <vt:lpstr>Πηγές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Ναζαρηνοί</dc:title>
  <dc:creator>turbo_x</dc:creator>
  <cp:lastModifiedBy>turbo_x</cp:lastModifiedBy>
  <cp:revision>4</cp:revision>
  <dcterms:created xsi:type="dcterms:W3CDTF">2013-11-03T17:29:29Z</dcterms:created>
  <dcterms:modified xsi:type="dcterms:W3CDTF">2013-11-03T17:57:44Z</dcterms:modified>
</cp:coreProperties>
</file>