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6DEFBF56-88C8-482D-93B7-D43C418DD2F5}" type="datetimeFigureOut">
              <a:rPr lang="el-GR" smtClean="0"/>
              <a:t>12/10/2013</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C0F35A4B-3C0D-42BC-A344-7EDF48F8DBF7}" type="slidenum">
              <a:rPr lang="el-GR" smtClean="0"/>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DEFBF56-88C8-482D-93B7-D43C418DD2F5}" type="datetimeFigureOut">
              <a:rPr lang="el-GR" smtClean="0"/>
              <a:t>12/10/2013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DEFBF56-88C8-482D-93B7-D43C418DD2F5}" type="datetimeFigureOut">
              <a:rPr lang="el-GR" smtClean="0"/>
              <a:t>12/10/2013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DEFBF56-88C8-482D-93B7-D43C418DD2F5}" type="datetimeFigureOut">
              <a:rPr lang="el-GR" smtClean="0"/>
              <a:t>12/10/2013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6DEFBF56-88C8-482D-93B7-D43C418DD2F5}" type="datetimeFigureOut">
              <a:rPr lang="el-GR" smtClean="0"/>
              <a:t>12/10/2013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C0F35A4B-3C0D-42BC-A344-7EDF48F8DBF7}"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DEFBF56-88C8-482D-93B7-D43C418DD2F5}" type="datetimeFigureOut">
              <a:rPr lang="el-GR" smtClean="0"/>
              <a:t>12/10/2013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6DEFBF56-88C8-482D-93B7-D43C418DD2F5}" type="datetimeFigureOut">
              <a:rPr lang="el-GR" smtClean="0"/>
              <a:t>12/10/2013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6DEFBF56-88C8-482D-93B7-D43C418DD2F5}" type="datetimeFigureOut">
              <a:rPr lang="el-GR" smtClean="0"/>
              <a:t>12/10/2013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DEFBF56-88C8-482D-93B7-D43C418DD2F5}" type="datetimeFigureOut">
              <a:rPr lang="el-GR" smtClean="0"/>
              <a:t>12/10/2013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DEFBF56-88C8-482D-93B7-D43C418DD2F5}" type="datetimeFigureOut">
              <a:rPr lang="el-GR" smtClean="0"/>
              <a:t>12/10/2013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6DEFBF56-88C8-482D-93B7-D43C418DD2F5}" type="datetimeFigureOut">
              <a:rPr lang="el-GR" smtClean="0"/>
              <a:t>12/10/2013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0F35A4B-3C0D-42BC-A344-7EDF48F8DBF7}"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DEFBF56-88C8-482D-93B7-D43C418DD2F5}" type="datetimeFigureOut">
              <a:rPr lang="el-GR" smtClean="0"/>
              <a:t>12/10/2013</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0F35A4B-3C0D-42BC-A344-7EDF48F8DBF7}"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l.wikipedia.org/wiki/%CE%95%CE%B9%CE%BA%CE%BF%CE%BD%CE%BF%CE%BC%CE%B1%CF%87%CE%AF%CE%B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latin typeface="Garamond" panose="02020404030301010803" pitchFamily="18" charset="0"/>
              </a:rPr>
              <a:t>eIKONOMAXIA</a:t>
            </a:r>
            <a:endParaRPr lang="el-GR" dirty="0">
              <a:latin typeface="Garamond" panose="02020404030301010803" pitchFamily="18" charset="0"/>
            </a:endParaRPr>
          </a:p>
        </p:txBody>
      </p:sp>
      <p:sp>
        <p:nvSpPr>
          <p:cNvPr id="3" name="Υπότιτλος 2"/>
          <p:cNvSpPr>
            <a:spLocks noGrp="1"/>
          </p:cNvSpPr>
          <p:nvPr>
            <p:ph type="subTitle" idx="1"/>
          </p:nvPr>
        </p:nvSpPr>
        <p:spPr/>
        <p:txBody>
          <a:bodyPr>
            <a:normAutofit/>
          </a:bodyPr>
          <a:lstStyle/>
          <a:p>
            <a:pPr algn="l"/>
            <a:endParaRPr lang="el-GR" dirty="0"/>
          </a:p>
          <a:p>
            <a:pPr algn="l"/>
            <a:r>
              <a:rPr lang="el-GR" sz="2400" dirty="0" smtClean="0"/>
              <a:t>Τσεκούρας Γιώργος Β΄</a:t>
            </a:r>
            <a:r>
              <a:rPr lang="el-GR" sz="2400" dirty="0" smtClean="0"/>
              <a:t>3</a:t>
            </a:r>
          </a:p>
          <a:p>
            <a:pPr algn="l"/>
            <a:r>
              <a:rPr lang="el-GR" sz="2400" smtClean="0"/>
              <a:t>10-10-13</a:t>
            </a:r>
            <a:endParaRPr lang="en-US" sz="2400" dirty="0" smtClean="0"/>
          </a:p>
        </p:txBody>
      </p:sp>
    </p:spTree>
    <p:extLst>
      <p:ext uri="{BB962C8B-B14F-4D97-AF65-F5344CB8AC3E}">
        <p14:creationId xmlns:p14="http://schemas.microsoft.com/office/powerpoint/2010/main" val="36347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sz="2400" dirty="0"/>
              <a:t>Ο όρος Εικονομαχία αναφέρεται στην θεολογική και πολιτική διαμάχη που ξέσπασε στο Ανατολικό Ρωμαϊκό Κράτος κατά το μεγαλύτερο μέρος του 8ου και το πρώτο ήμισυ του 9ου αιώνα, αναφορικά με τη λατρεία των εικόνων. Η Εικονομαχία διαίρεσε τους κατοίκους της αυτοκρατορίας σε Εικονομάχους (επίσης αναφερόμενους ως </a:t>
            </a:r>
            <a:r>
              <a:rPr lang="el-GR" sz="2400" dirty="0" smtClean="0"/>
              <a:t>Εικονοκλάστες και </a:t>
            </a:r>
            <a:r>
              <a:rPr lang="el-GR" sz="2400" dirty="0"/>
              <a:t>Εικονολάτρες (επίσης αναφερόμενους ως Εικονόφιλους και </a:t>
            </a:r>
            <a:r>
              <a:rPr lang="el-GR" sz="2400" dirty="0" err="1" smtClean="0"/>
              <a:t>Εικονόδουλους</a:t>
            </a:r>
            <a:r>
              <a:rPr lang="el-GR" sz="2400" dirty="0" smtClean="0"/>
              <a:t> ).</a:t>
            </a:r>
            <a:endParaRPr lang="el-GR"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293096"/>
            <a:ext cx="1852613"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354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Η εικονομαχία άρχισε το 726 και τελείωσε το 842, με αποκατάσταση των εικόνων και περίλαμπρες τελετές.</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12976"/>
            <a:ext cx="7488832"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136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normAutofit fontScale="70000" lnSpcReduction="20000"/>
          </a:bodyPr>
          <a:lstStyle/>
          <a:p>
            <a:endParaRPr lang="el-GR" dirty="0" smtClean="0"/>
          </a:p>
          <a:p>
            <a:endParaRPr lang="el-GR" dirty="0" smtClean="0"/>
          </a:p>
          <a:p>
            <a:pPr marL="137160" indent="0" algn="ctr">
              <a:buNone/>
            </a:pPr>
            <a:r>
              <a:rPr lang="el-GR" sz="3400" b="1" i="1" dirty="0">
                <a:solidFill>
                  <a:srgbClr val="00B0F0"/>
                </a:solidFill>
                <a:latin typeface="Garamond" panose="02020404030301010803" pitchFamily="18" charset="0"/>
              </a:rPr>
              <a:t>Επιχειρήματα των εικονολατρών</a:t>
            </a:r>
          </a:p>
          <a:p>
            <a:r>
              <a:rPr lang="el-GR" dirty="0" err="1" smtClean="0"/>
              <a:t>Εἰ</a:t>
            </a:r>
            <a:r>
              <a:rPr lang="el-GR" dirty="0" smtClean="0"/>
              <a:t> </a:t>
            </a:r>
            <a:r>
              <a:rPr lang="el-GR" dirty="0" err="1"/>
              <a:t>σταυρὸν</a:t>
            </a:r>
            <a:r>
              <a:rPr lang="el-GR" dirty="0"/>
              <a:t> </a:t>
            </a:r>
            <a:r>
              <a:rPr lang="el-GR" dirty="0" err="1"/>
              <a:t>καὶ</a:t>
            </a:r>
            <a:r>
              <a:rPr lang="el-GR" dirty="0"/>
              <a:t> </a:t>
            </a:r>
            <a:r>
              <a:rPr lang="el-GR" dirty="0" err="1"/>
              <a:t>λόγχην</a:t>
            </a:r>
            <a:r>
              <a:rPr lang="el-GR" dirty="0"/>
              <a:t> </a:t>
            </a:r>
            <a:r>
              <a:rPr lang="el-GR" dirty="0" err="1"/>
              <a:t>καὶ</a:t>
            </a:r>
            <a:r>
              <a:rPr lang="el-GR" dirty="0"/>
              <a:t> </a:t>
            </a:r>
            <a:r>
              <a:rPr lang="el-GR" dirty="0" err="1"/>
              <a:t>κάλαμον</a:t>
            </a:r>
            <a:r>
              <a:rPr lang="el-GR" dirty="0"/>
              <a:t> </a:t>
            </a:r>
            <a:r>
              <a:rPr lang="el-GR" dirty="0" err="1"/>
              <a:t>καὶ</a:t>
            </a:r>
            <a:r>
              <a:rPr lang="el-GR" dirty="0"/>
              <a:t> </a:t>
            </a:r>
            <a:r>
              <a:rPr lang="el-GR" dirty="0" err="1"/>
              <a:t>σπόγγον</a:t>
            </a:r>
            <a:r>
              <a:rPr lang="el-GR" dirty="0"/>
              <a:t>, </a:t>
            </a:r>
            <a:r>
              <a:rPr lang="el-GR" dirty="0" err="1"/>
              <a:t>δι</a:t>
            </a:r>
            <a:r>
              <a:rPr lang="el-GR" dirty="0"/>
              <a:t>' </a:t>
            </a:r>
            <a:r>
              <a:rPr lang="el-GR" dirty="0" err="1"/>
              <a:t>ὧν</a:t>
            </a:r>
            <a:r>
              <a:rPr lang="el-GR" dirty="0"/>
              <a:t> </a:t>
            </a:r>
            <a:r>
              <a:rPr lang="el-GR" dirty="0" err="1"/>
              <a:t>οἱ</a:t>
            </a:r>
            <a:r>
              <a:rPr lang="el-GR" dirty="0"/>
              <a:t> </a:t>
            </a:r>
            <a:r>
              <a:rPr lang="el-GR" dirty="0" err="1"/>
              <a:t>θεοκτόνοι</a:t>
            </a:r>
            <a:r>
              <a:rPr lang="el-GR" dirty="0"/>
              <a:t> </a:t>
            </a:r>
            <a:r>
              <a:rPr lang="el-GR" dirty="0" err="1"/>
              <a:t>Ἰουδαῖοι</a:t>
            </a:r>
            <a:r>
              <a:rPr lang="el-GR" dirty="0"/>
              <a:t> </a:t>
            </a:r>
            <a:r>
              <a:rPr lang="el-GR" dirty="0" err="1"/>
              <a:t>τὸν</a:t>
            </a:r>
            <a:r>
              <a:rPr lang="el-GR" dirty="0"/>
              <a:t> </a:t>
            </a:r>
            <a:r>
              <a:rPr lang="el-GR" dirty="0" err="1"/>
              <a:t>κύριόν</a:t>
            </a:r>
            <a:r>
              <a:rPr lang="el-GR" dirty="0"/>
              <a:t> μου </a:t>
            </a:r>
            <a:r>
              <a:rPr lang="el-GR" dirty="0" err="1"/>
              <a:t>ἐνύβρισαν</a:t>
            </a:r>
            <a:r>
              <a:rPr lang="el-GR" dirty="0"/>
              <a:t> </a:t>
            </a:r>
            <a:r>
              <a:rPr lang="el-GR" dirty="0" err="1"/>
              <a:t>καὶ</a:t>
            </a:r>
            <a:r>
              <a:rPr lang="el-GR" dirty="0"/>
              <a:t> </a:t>
            </a:r>
            <a:r>
              <a:rPr lang="el-GR" dirty="0" err="1"/>
              <a:t>ἀπέκτειναν</a:t>
            </a:r>
            <a:r>
              <a:rPr lang="el-GR" dirty="0"/>
              <a:t>, </a:t>
            </a:r>
            <a:r>
              <a:rPr lang="el-GR" dirty="0" err="1"/>
              <a:t>ὡς</a:t>
            </a:r>
            <a:r>
              <a:rPr lang="el-GR" dirty="0"/>
              <a:t> </a:t>
            </a:r>
            <a:r>
              <a:rPr lang="el-GR" dirty="0" err="1"/>
              <a:t>αἴτια</a:t>
            </a:r>
            <a:r>
              <a:rPr lang="el-GR" dirty="0"/>
              <a:t> σωτηρίας </a:t>
            </a:r>
            <a:r>
              <a:rPr lang="el-GR" dirty="0" err="1"/>
              <a:t>προσκυνῶ</a:t>
            </a:r>
            <a:r>
              <a:rPr lang="el-GR" dirty="0"/>
              <a:t> </a:t>
            </a:r>
            <a:r>
              <a:rPr lang="el-GR" dirty="0" err="1"/>
              <a:t>καὶ</a:t>
            </a:r>
            <a:r>
              <a:rPr lang="el-GR" dirty="0"/>
              <a:t> </a:t>
            </a:r>
            <a:r>
              <a:rPr lang="el-GR" dirty="0" err="1"/>
              <a:t>σέβω</a:t>
            </a:r>
            <a:r>
              <a:rPr lang="el-GR" dirty="0"/>
              <a:t>, </a:t>
            </a:r>
            <a:r>
              <a:rPr lang="el-GR" dirty="0" err="1"/>
              <a:t>τὰς</a:t>
            </a:r>
            <a:r>
              <a:rPr lang="el-GR" dirty="0"/>
              <a:t> </a:t>
            </a:r>
            <a:r>
              <a:rPr lang="el-GR" dirty="0" err="1"/>
              <a:t>ἐπὶ</a:t>
            </a:r>
            <a:r>
              <a:rPr lang="el-GR" dirty="0"/>
              <a:t> </a:t>
            </a:r>
            <a:r>
              <a:rPr lang="el-GR" dirty="0" err="1"/>
              <a:t>δόξῃ</a:t>
            </a:r>
            <a:r>
              <a:rPr lang="el-GR" dirty="0"/>
              <a:t> </a:t>
            </a:r>
            <a:r>
              <a:rPr lang="el-GR" dirty="0" err="1"/>
              <a:t>καὶ</a:t>
            </a:r>
            <a:r>
              <a:rPr lang="el-GR" dirty="0"/>
              <a:t> </a:t>
            </a:r>
            <a:r>
              <a:rPr lang="el-GR" dirty="0" err="1"/>
              <a:t>μνήμῃ</a:t>
            </a:r>
            <a:r>
              <a:rPr lang="el-GR" dirty="0"/>
              <a:t> </a:t>
            </a:r>
            <a:r>
              <a:rPr lang="el-GR" dirty="0" err="1"/>
              <a:t>τῶν</a:t>
            </a:r>
            <a:r>
              <a:rPr lang="el-GR" dirty="0"/>
              <a:t> </a:t>
            </a:r>
            <a:r>
              <a:rPr lang="el-GR" dirty="0" err="1"/>
              <a:t>τοῦ</a:t>
            </a:r>
            <a:r>
              <a:rPr lang="el-GR" dirty="0"/>
              <a:t> </a:t>
            </a:r>
            <a:r>
              <a:rPr lang="el-GR" dirty="0" err="1"/>
              <a:t>Χριστοῦ</a:t>
            </a:r>
            <a:r>
              <a:rPr lang="el-GR" dirty="0"/>
              <a:t> παθημάτων </a:t>
            </a:r>
            <a:r>
              <a:rPr lang="el-GR" dirty="0" err="1"/>
              <a:t>ἀγαθῷ</a:t>
            </a:r>
            <a:r>
              <a:rPr lang="el-GR" dirty="0"/>
              <a:t> </a:t>
            </a:r>
            <a:r>
              <a:rPr lang="el-GR" dirty="0" err="1"/>
              <a:t>σκοπῷ</a:t>
            </a:r>
            <a:r>
              <a:rPr lang="el-GR" dirty="0"/>
              <a:t> </a:t>
            </a:r>
            <a:r>
              <a:rPr lang="el-GR" dirty="0" err="1"/>
              <a:t>ὑπὸ</a:t>
            </a:r>
            <a:r>
              <a:rPr lang="el-GR" dirty="0"/>
              <a:t> </a:t>
            </a:r>
            <a:r>
              <a:rPr lang="el-GR" dirty="0" err="1"/>
              <a:t>τῶν</a:t>
            </a:r>
            <a:r>
              <a:rPr lang="el-GR" dirty="0"/>
              <a:t> </a:t>
            </a:r>
            <a:r>
              <a:rPr lang="el-GR" dirty="0" err="1"/>
              <a:t>πιστῶν</a:t>
            </a:r>
            <a:r>
              <a:rPr lang="el-GR" dirty="0"/>
              <a:t> </a:t>
            </a:r>
            <a:r>
              <a:rPr lang="el-GR" dirty="0" err="1"/>
              <a:t>κατασκευαζομένας</a:t>
            </a:r>
            <a:r>
              <a:rPr lang="el-GR" dirty="0"/>
              <a:t> </a:t>
            </a:r>
            <a:r>
              <a:rPr lang="el-GR" dirty="0" err="1"/>
              <a:t>εἰκόνας</a:t>
            </a:r>
            <a:r>
              <a:rPr lang="el-GR" dirty="0"/>
              <a:t> </a:t>
            </a:r>
            <a:r>
              <a:rPr lang="el-GR" dirty="0" err="1"/>
              <a:t>οὐ</a:t>
            </a:r>
            <a:r>
              <a:rPr lang="el-GR" dirty="0"/>
              <a:t> προσκυνήσω; </a:t>
            </a:r>
            <a:r>
              <a:rPr lang="el-GR" dirty="0" err="1"/>
              <a:t>Εἰ</a:t>
            </a:r>
            <a:r>
              <a:rPr lang="el-GR" dirty="0"/>
              <a:t> </a:t>
            </a:r>
            <a:r>
              <a:rPr lang="el-GR" dirty="0" err="1"/>
              <a:t>σταυροῦ</a:t>
            </a:r>
            <a:r>
              <a:rPr lang="el-GR" dirty="0"/>
              <a:t> </a:t>
            </a:r>
            <a:r>
              <a:rPr lang="el-GR" dirty="0" err="1"/>
              <a:t>εἰκόνα</a:t>
            </a:r>
            <a:r>
              <a:rPr lang="el-GR" dirty="0"/>
              <a:t> </a:t>
            </a:r>
            <a:r>
              <a:rPr lang="el-GR" dirty="0" err="1"/>
              <a:t>ἐξ</a:t>
            </a:r>
            <a:r>
              <a:rPr lang="el-GR" dirty="0"/>
              <a:t> </a:t>
            </a:r>
            <a:r>
              <a:rPr lang="el-GR" dirty="0" err="1"/>
              <a:t>οἱασοῦν</a:t>
            </a:r>
            <a:r>
              <a:rPr lang="el-GR" dirty="0"/>
              <a:t> </a:t>
            </a:r>
            <a:r>
              <a:rPr lang="el-GR" dirty="0" err="1"/>
              <a:t>ὕλης</a:t>
            </a:r>
            <a:r>
              <a:rPr lang="el-GR" dirty="0"/>
              <a:t> </a:t>
            </a:r>
            <a:r>
              <a:rPr lang="el-GR" dirty="0" err="1"/>
              <a:t>κατασκευασθεῖσαν</a:t>
            </a:r>
            <a:r>
              <a:rPr lang="el-GR" dirty="0"/>
              <a:t> </a:t>
            </a:r>
            <a:r>
              <a:rPr lang="el-GR" dirty="0" err="1"/>
              <a:t>προσκυνῶ</a:t>
            </a:r>
            <a:r>
              <a:rPr lang="el-GR" dirty="0"/>
              <a:t>, </a:t>
            </a:r>
            <a:r>
              <a:rPr lang="el-GR" dirty="0" err="1"/>
              <a:t>τοῦ</a:t>
            </a:r>
            <a:r>
              <a:rPr lang="el-GR" dirty="0"/>
              <a:t> </a:t>
            </a:r>
            <a:r>
              <a:rPr lang="el-GR" dirty="0" err="1"/>
              <a:t>σταυρωθέντος</a:t>
            </a:r>
            <a:r>
              <a:rPr lang="el-GR" dirty="0"/>
              <a:t> </a:t>
            </a:r>
            <a:r>
              <a:rPr lang="el-GR" dirty="0" err="1"/>
              <a:t>καὶ</a:t>
            </a:r>
            <a:r>
              <a:rPr lang="el-GR" dirty="0"/>
              <a:t> </a:t>
            </a:r>
            <a:r>
              <a:rPr lang="el-GR" dirty="0" err="1"/>
              <a:t>τὸν</a:t>
            </a:r>
            <a:r>
              <a:rPr lang="el-GR" dirty="0"/>
              <a:t> </a:t>
            </a:r>
            <a:r>
              <a:rPr lang="el-GR" dirty="0" err="1"/>
              <a:t>σταυρὸν</a:t>
            </a:r>
            <a:r>
              <a:rPr lang="el-GR" dirty="0"/>
              <a:t> </a:t>
            </a:r>
            <a:r>
              <a:rPr lang="el-GR" dirty="0" err="1"/>
              <a:t>σωτήριον</a:t>
            </a:r>
            <a:r>
              <a:rPr lang="el-GR" dirty="0"/>
              <a:t> δείξαντος </a:t>
            </a:r>
            <a:r>
              <a:rPr lang="el-GR" dirty="0" err="1"/>
              <a:t>τὴν</a:t>
            </a:r>
            <a:r>
              <a:rPr lang="el-GR" dirty="0"/>
              <a:t> </a:t>
            </a:r>
            <a:r>
              <a:rPr lang="el-GR" dirty="0" err="1"/>
              <a:t>εἰκόνα</a:t>
            </a:r>
            <a:r>
              <a:rPr lang="el-GR" dirty="0"/>
              <a:t> </a:t>
            </a:r>
            <a:r>
              <a:rPr lang="el-GR" dirty="0" err="1"/>
              <a:t>οὐ</a:t>
            </a:r>
            <a:r>
              <a:rPr lang="el-GR" dirty="0"/>
              <a:t> προσκυνήσω; </a:t>
            </a:r>
            <a:r>
              <a:rPr lang="el-GR" dirty="0" err="1"/>
              <a:t>Ὅτι</a:t>
            </a:r>
            <a:r>
              <a:rPr lang="el-GR" dirty="0"/>
              <a:t> </a:t>
            </a:r>
            <a:r>
              <a:rPr lang="el-GR" dirty="0" err="1"/>
              <a:t>δὲ</a:t>
            </a:r>
            <a:r>
              <a:rPr lang="el-GR" dirty="0"/>
              <a:t> </a:t>
            </a:r>
            <a:r>
              <a:rPr lang="el-GR" dirty="0" err="1"/>
              <a:t>οὐ</a:t>
            </a:r>
            <a:r>
              <a:rPr lang="el-GR" dirty="0"/>
              <a:t> </a:t>
            </a:r>
            <a:r>
              <a:rPr lang="el-GR" dirty="0" err="1"/>
              <a:t>τῇ</a:t>
            </a:r>
            <a:r>
              <a:rPr lang="el-GR" dirty="0"/>
              <a:t> </a:t>
            </a:r>
            <a:r>
              <a:rPr lang="el-GR" dirty="0" err="1"/>
              <a:t>ὕλῃ</a:t>
            </a:r>
            <a:r>
              <a:rPr lang="el-GR" dirty="0"/>
              <a:t> </a:t>
            </a:r>
            <a:r>
              <a:rPr lang="el-GR" dirty="0" err="1"/>
              <a:t>προσκυνῶ</a:t>
            </a:r>
            <a:r>
              <a:rPr lang="el-GR" dirty="0"/>
              <a:t>, </a:t>
            </a:r>
            <a:r>
              <a:rPr lang="el-GR" dirty="0" err="1"/>
              <a:t>δῆλον</a:t>
            </a:r>
            <a:r>
              <a:rPr lang="el-GR" dirty="0"/>
              <a:t>· </a:t>
            </a:r>
            <a:r>
              <a:rPr lang="el-GR" dirty="0" err="1"/>
              <a:t>καταλυθέντος</a:t>
            </a:r>
            <a:r>
              <a:rPr lang="el-GR" dirty="0"/>
              <a:t> </a:t>
            </a:r>
            <a:r>
              <a:rPr lang="el-GR" dirty="0" err="1"/>
              <a:t>γὰρ</a:t>
            </a:r>
            <a:r>
              <a:rPr lang="el-GR" dirty="0"/>
              <a:t> </a:t>
            </a:r>
            <a:r>
              <a:rPr lang="el-GR" dirty="0" err="1"/>
              <a:t>τοῦ</a:t>
            </a:r>
            <a:r>
              <a:rPr lang="el-GR" dirty="0"/>
              <a:t> </a:t>
            </a:r>
            <a:r>
              <a:rPr lang="el-GR" dirty="0" err="1"/>
              <a:t>ἐκτυπώματος</a:t>
            </a:r>
            <a:r>
              <a:rPr lang="el-GR" dirty="0"/>
              <a:t> </a:t>
            </a:r>
            <a:r>
              <a:rPr lang="el-GR" dirty="0" err="1"/>
              <a:t>τοῦ</a:t>
            </a:r>
            <a:r>
              <a:rPr lang="el-GR" dirty="0"/>
              <a:t> </a:t>
            </a:r>
            <a:r>
              <a:rPr lang="el-GR" dirty="0" err="1"/>
              <a:t>σταυροῦ</a:t>
            </a:r>
            <a:r>
              <a:rPr lang="el-GR" dirty="0"/>
              <a:t>, </a:t>
            </a:r>
            <a:r>
              <a:rPr lang="el-GR" dirty="0" err="1"/>
              <a:t>εἰ</a:t>
            </a:r>
            <a:r>
              <a:rPr lang="el-GR" dirty="0"/>
              <a:t> </a:t>
            </a:r>
            <a:r>
              <a:rPr lang="el-GR" dirty="0" err="1"/>
              <a:t>τύχοι</a:t>
            </a:r>
            <a:r>
              <a:rPr lang="el-GR" dirty="0"/>
              <a:t>, </a:t>
            </a:r>
            <a:r>
              <a:rPr lang="el-GR" dirty="0" err="1"/>
              <a:t>ἐκ</a:t>
            </a:r>
            <a:r>
              <a:rPr lang="el-GR" dirty="0"/>
              <a:t> ξύλου </a:t>
            </a:r>
            <a:r>
              <a:rPr lang="el-GR" dirty="0" err="1"/>
              <a:t>κατεσκευασμένου</a:t>
            </a:r>
            <a:r>
              <a:rPr lang="el-GR" dirty="0"/>
              <a:t>, </a:t>
            </a:r>
            <a:r>
              <a:rPr lang="el-GR" dirty="0" err="1"/>
              <a:t>πυρὶ</a:t>
            </a:r>
            <a:r>
              <a:rPr lang="el-GR" dirty="0"/>
              <a:t> </a:t>
            </a:r>
            <a:r>
              <a:rPr lang="el-GR" dirty="0" err="1"/>
              <a:t>τὸ</a:t>
            </a:r>
            <a:r>
              <a:rPr lang="el-GR" dirty="0"/>
              <a:t> </a:t>
            </a:r>
            <a:r>
              <a:rPr lang="el-GR" dirty="0" err="1"/>
              <a:t>ξύλον</a:t>
            </a:r>
            <a:r>
              <a:rPr lang="el-GR" dirty="0"/>
              <a:t> </a:t>
            </a:r>
            <a:r>
              <a:rPr lang="el-GR" dirty="0" err="1"/>
              <a:t>παραδίδωμι</a:t>
            </a:r>
            <a:r>
              <a:rPr lang="el-GR" dirty="0"/>
              <a:t>, </a:t>
            </a:r>
            <a:r>
              <a:rPr lang="el-GR" dirty="0" err="1"/>
              <a:t>ὁμοίως</a:t>
            </a:r>
            <a:r>
              <a:rPr lang="el-GR" dirty="0"/>
              <a:t> </a:t>
            </a:r>
            <a:r>
              <a:rPr lang="el-GR" dirty="0" err="1"/>
              <a:t>καὶ</a:t>
            </a:r>
            <a:r>
              <a:rPr lang="el-GR" dirty="0"/>
              <a:t> </a:t>
            </a:r>
            <a:r>
              <a:rPr lang="el-GR" dirty="0" err="1"/>
              <a:t>τῶν</a:t>
            </a:r>
            <a:r>
              <a:rPr lang="el-GR" dirty="0"/>
              <a:t> </a:t>
            </a:r>
            <a:r>
              <a:rPr lang="el-GR" dirty="0" err="1"/>
              <a:t>εἰκόνων</a:t>
            </a:r>
            <a:r>
              <a:rPr lang="el-GR" dirty="0"/>
              <a:t>.</a:t>
            </a:r>
          </a:p>
          <a:p>
            <a:endParaRPr lang="el-GR" dirty="0"/>
          </a:p>
          <a:p>
            <a:r>
              <a:rPr lang="el-GR" dirty="0"/>
              <a:t>Εφόσον προσκυνώ και σέβομαι το σταυρό και τη λόγχη, τον κάλαμο και τον σπόγγο, με τα οποία οι </a:t>
            </a:r>
            <a:r>
              <a:rPr lang="el-GR" dirty="0" err="1"/>
              <a:t>θεοκτόνοι</a:t>
            </a:r>
            <a:r>
              <a:rPr lang="el-GR" dirty="0"/>
              <a:t> Ιουδαίοι προσέβαλαν και σκότωσαν τον Κύριό μου, γιατί όλα αυτά στάθηκαν όργανα του έργου της σωτηρίας των ανθρώπων, πώς να μην προσκυνήσω και τις εικόνες που κατασκευάζουν οι πιστοί με αγαθή προαίρεση και με σκοπό τη δοξολογία και την ανάμνηση των παθημάτων του Χριστού; Και εφόσον προσκυνώ την εικόνα του σταυρού που κατασκευάζεται από οποιοδήποτε υλικό, πώς να μην προσκυνήσω την εικόνα του Χριστού που κατέστησε σωτήριο τον σταυρό; Ότι δεν προσκυνώ την ύλη είναι φανερό, διότι, αν καταστραφεί το </a:t>
            </a:r>
            <a:r>
              <a:rPr lang="el-GR" dirty="0" err="1"/>
              <a:t>εκτύπωμα</a:t>
            </a:r>
            <a:r>
              <a:rPr lang="el-GR" dirty="0"/>
              <a:t> ενός σταυρού που είναι κατασκευασμένος από ξύλο, παραδίδω το ξύλο στη φωτιά. Το ίδιο συμβαίνει και με το ξύλο των εικονισμάτων, όταν αυτά καταστραφούν.</a:t>
            </a:r>
          </a:p>
          <a:p>
            <a:pPr marL="137160" indent="0">
              <a:buNone/>
            </a:pPr>
            <a:r>
              <a:rPr lang="el-GR" dirty="0" smtClean="0"/>
              <a:t>       Ιωάννης </a:t>
            </a:r>
            <a:r>
              <a:rPr lang="el-GR" dirty="0"/>
              <a:t>Δαμασκηνός, Περί εικόνων, Λόγος δεύτερος κεφ. </a:t>
            </a:r>
            <a:r>
              <a:rPr lang="el-GR" dirty="0" smtClean="0"/>
              <a:t>19</a:t>
            </a:r>
            <a:endParaRPr lang="el-GR" dirty="0"/>
          </a:p>
        </p:txBody>
      </p:sp>
    </p:spTree>
    <p:extLst>
      <p:ext uri="{BB962C8B-B14F-4D97-AF65-F5344CB8AC3E}">
        <p14:creationId xmlns:p14="http://schemas.microsoft.com/office/powerpoint/2010/main" val="2750174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Garamond" panose="02020404030301010803" pitchFamily="18" charset="0"/>
              </a:rPr>
              <a:t>Ζ’ Οικουμενική Σύνοδος (787)</a:t>
            </a:r>
          </a:p>
        </p:txBody>
      </p:sp>
      <p:sp>
        <p:nvSpPr>
          <p:cNvPr id="3" name="Θέση περιεχομένου 2"/>
          <p:cNvSpPr>
            <a:spLocks noGrp="1"/>
          </p:cNvSpPr>
          <p:nvPr>
            <p:ph idx="1"/>
          </p:nvPr>
        </p:nvSpPr>
        <p:spPr/>
        <p:txBody>
          <a:bodyPr>
            <a:normAutofit/>
          </a:bodyPr>
          <a:lstStyle/>
          <a:p>
            <a:r>
              <a:rPr lang="el-GR" sz="2000" dirty="0"/>
              <a:t> Η Ζ’ Οικουμενική Σ</a:t>
            </a:r>
            <a:r>
              <a:rPr lang="el-GR" sz="2000" dirty="0" smtClean="0"/>
              <a:t>ύνοδος </a:t>
            </a:r>
            <a:r>
              <a:rPr lang="el-GR" sz="2000" dirty="0"/>
              <a:t>καταδίκασε ως αίρεση την Εικονομαχία, αποφάσισε την καταστροφή των εικονοκλαστικών συγγραμμάτων και αναστήλωσε τις εικόνες επιτρέποντας την προσκύνησή τους, σύμφωνα με τη διδασκαλία του Ιωάννη Δαμασκηνού ότι η προσκύνηση δεν αποδίδεται στην εικόνα άλλα στο εικονιζόμενο ιερό πρόσωπο και δεν έχει σχέση με τη λατρεία, που αναφέρεται αποκλειστικά και μόνο στο Θεό. </a:t>
            </a:r>
            <a:r>
              <a:rPr lang="el-GR" sz="2000" dirty="0" smtClean="0"/>
              <a:t>Η Σύνοδος </a:t>
            </a:r>
            <a:r>
              <a:rPr lang="el-GR" sz="2000" dirty="0"/>
              <a:t>συνήλθε </a:t>
            </a:r>
            <a:r>
              <a:rPr lang="el-GR" sz="2000" dirty="0" smtClean="0"/>
              <a:t>στη </a:t>
            </a:r>
            <a:r>
              <a:rPr lang="el-GR" sz="2000" dirty="0"/>
              <a:t>Νίκαια, όπου ο Μέγας Κωνσταντίνος είχε συγκαλέσει και την Πρώτη Οικουμενική Σύνοδο.</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149080"/>
            <a:ext cx="3672408" cy="270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6879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309360"/>
          </a:xfrm>
        </p:spPr>
        <p:txBody>
          <a:bodyPr>
            <a:normAutofit/>
          </a:bodyPr>
          <a:lstStyle/>
          <a:p>
            <a:pPr marL="137160" indent="0">
              <a:buNone/>
            </a:pPr>
            <a:endParaRPr lang="el-GR" sz="2400" dirty="0" smtClean="0"/>
          </a:p>
          <a:p>
            <a:pPr marL="137160" indent="0">
              <a:buNone/>
            </a:pPr>
            <a:r>
              <a:rPr lang="el-GR" sz="2400" dirty="0" smtClean="0"/>
              <a:t>Ο </a:t>
            </a:r>
            <a:r>
              <a:rPr lang="el-GR" sz="2400" dirty="0"/>
              <a:t>πατριάρχης Ιωάννης ο Γραμματικός απομακρύνθηκε διά της βίας από την πόλη και συγκλήθηκε αμέσως εικονόφιλη σύνοδος που τον </a:t>
            </a:r>
            <a:r>
              <a:rPr lang="el-GR" sz="2400" dirty="0" err="1"/>
              <a:t>καθήρεσε</a:t>
            </a:r>
            <a:r>
              <a:rPr lang="el-GR" sz="2400" dirty="0"/>
              <a:t> και τον αναθεμάτισε όπως και όλους τους ομόφρονές του, ανόρθωσε το κύρος της </a:t>
            </a:r>
            <a:r>
              <a:rPr lang="el-GR" sz="2400" dirty="0" err="1"/>
              <a:t>Ζ΄Οικουμενικής</a:t>
            </a:r>
            <a:r>
              <a:rPr lang="el-GR" sz="2400" dirty="0"/>
              <a:t> Συνόδου της Νικαίας και παρέδωσε τους περισσότερους επισκοπικούς θρόνους σε μοναχούς. Νέος πατριάρχης χειροτονήθηκε ο Μεθόδιος και τελέσθηκε εορτή της ορθοδοξίας την πρώτη Κυριακή των νηστειών του 842 (19 Φεβρουαρίου). Έκτοτε η πρώτη Κυριακή των </a:t>
            </a:r>
            <a:r>
              <a:rPr lang="el-GR" sz="2400" dirty="0" smtClean="0"/>
              <a:t>Νηστειών </a:t>
            </a:r>
            <a:r>
              <a:rPr lang="el-GR" sz="2400" dirty="0"/>
              <a:t>γιορτάζεται ως «Κυριακή της Ορθοδοξίας».</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193704"/>
            <a:ext cx="288032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948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Garamond" panose="02020404030301010803" pitchFamily="18" charset="0"/>
              </a:rPr>
              <a:t>Πηγές</a:t>
            </a:r>
            <a:endParaRPr lang="el-GR" dirty="0">
              <a:latin typeface="Garamond" panose="02020404030301010803" pitchFamily="18" charset="0"/>
            </a:endParaRPr>
          </a:p>
        </p:txBody>
      </p:sp>
      <p:sp>
        <p:nvSpPr>
          <p:cNvPr id="3" name="Θέση περιεχομένου 2"/>
          <p:cNvSpPr>
            <a:spLocks noGrp="1"/>
          </p:cNvSpPr>
          <p:nvPr>
            <p:ph idx="1"/>
          </p:nvPr>
        </p:nvSpPr>
        <p:spPr/>
        <p:txBody>
          <a:bodyPr>
            <a:normAutofit fontScale="92500" lnSpcReduction="10000"/>
          </a:bodyPr>
          <a:lstStyle/>
          <a:p>
            <a:r>
              <a:rPr lang="en-US" dirty="0">
                <a:hlinkClick r:id="rId2"/>
              </a:rPr>
              <a:t>http://el.wikipedia.org/wiki/%</a:t>
            </a:r>
            <a:r>
              <a:rPr lang="en-US" dirty="0" smtClean="0">
                <a:hlinkClick r:id="rId2"/>
              </a:rPr>
              <a:t>CE%95%CE%B9%CE%BA%CE%BF%CE%BD%CE%BF%CE%BC%CE%B1%CF%87%CE%AF%CE%B1</a:t>
            </a:r>
            <a:endParaRPr lang="en-US" dirty="0" smtClean="0"/>
          </a:p>
          <a:p>
            <a:r>
              <a:rPr lang="en-US" dirty="0"/>
              <a:t>https://www.google.gr/</a:t>
            </a:r>
            <a:r>
              <a:rPr lang="en-US" dirty="0" err="1"/>
              <a:t>search?hl</a:t>
            </a:r>
            <a:r>
              <a:rPr lang="en-US" dirty="0"/>
              <a:t>=</a:t>
            </a:r>
            <a:r>
              <a:rPr lang="en-US" dirty="0" err="1"/>
              <a:t>en&amp;site</a:t>
            </a:r>
            <a:r>
              <a:rPr lang="en-US" dirty="0"/>
              <a:t>=</a:t>
            </a:r>
            <a:r>
              <a:rPr lang="en-US" dirty="0" err="1"/>
              <a:t>imghp&amp;tbm</a:t>
            </a:r>
            <a:r>
              <a:rPr lang="en-US" dirty="0"/>
              <a:t>=</a:t>
            </a:r>
            <a:r>
              <a:rPr lang="en-US" dirty="0" err="1"/>
              <a:t>isch&amp;source</a:t>
            </a:r>
            <a:r>
              <a:rPr lang="en-US" dirty="0"/>
              <a:t>=</a:t>
            </a:r>
            <a:r>
              <a:rPr lang="en-US" dirty="0" err="1"/>
              <a:t>hp&amp;biw</a:t>
            </a:r>
            <a:r>
              <a:rPr lang="en-US" dirty="0"/>
              <a:t>=1366&amp;bih=768&amp;q=%CE%B5%CE%B9%CE%BA%CE%BF%CE%BD%CE%BF%CE%BC%CE%B1%CF%87%CE%B9%CE%B1&amp;oq=%CE%B5%CE%B9%CE%BA%CE%BF%CE%BD%CE%BF%CE%BC%CE%B1%CF%87%CE%B9%CE%B1&amp;gs_l=img.3..0i19.37151.40071.0.40358.11.7.0.4.4.0.326.751.1j2j0j1.4.0....0...1ac.1.27.img..4.7.594.DjW7vkl-abw#imgdii</a:t>
            </a:r>
            <a:r>
              <a:rPr lang="en-US" dirty="0" smtClean="0"/>
              <a:t>=_</a:t>
            </a:r>
          </a:p>
          <a:p>
            <a:endParaRPr lang="el-GR" dirty="0"/>
          </a:p>
        </p:txBody>
      </p:sp>
    </p:spTree>
    <p:extLst>
      <p:ext uri="{BB962C8B-B14F-4D97-AF65-F5344CB8AC3E}">
        <p14:creationId xmlns:p14="http://schemas.microsoft.com/office/powerpoint/2010/main" val="12209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TotalTime>
  <Words>531</Words>
  <Application>Microsoft Office PowerPoint</Application>
  <PresentationFormat>Προβολή στην οθόνη (4:3)</PresentationFormat>
  <Paragraphs>20</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Αποκορύφωμα</vt:lpstr>
      <vt:lpstr>eIKONOMAXIA</vt:lpstr>
      <vt:lpstr>Παρουσίαση του PowerPoint</vt:lpstr>
      <vt:lpstr>Παρουσίαση του PowerPoint</vt:lpstr>
      <vt:lpstr>Παρουσίαση του PowerPoint</vt:lpstr>
      <vt:lpstr>Ζ’ Οικουμενική Σύνοδος (787)</vt:lpstr>
      <vt:lpstr>Παρουσίαση του PowerPoint</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eIKONOMAXIA</dc:title>
  <dc:creator>Γιώργος</dc:creator>
  <cp:lastModifiedBy>Γιώργος</cp:lastModifiedBy>
  <cp:revision>4</cp:revision>
  <dcterms:created xsi:type="dcterms:W3CDTF">2013-10-10T16:08:28Z</dcterms:created>
  <dcterms:modified xsi:type="dcterms:W3CDTF">2013-10-11T21:28:22Z</dcterms:modified>
</cp:coreProperties>
</file>