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76" r:id="rId9"/>
    <p:sldId id="272" r:id="rId10"/>
    <p:sldId id="277" r:id="rId11"/>
    <p:sldId id="278" r:id="rId12"/>
    <p:sldId id="267" r:id="rId13"/>
    <p:sldId id="279" r:id="rId14"/>
    <p:sldId id="280" r:id="rId15"/>
    <p:sldId id="281" r:id="rId16"/>
    <p:sldId id="282" r:id="rId17"/>
    <p:sldId id="286" r:id="rId18"/>
    <p:sldId id="287" r:id="rId19"/>
    <p:sldId id="283" r:id="rId20"/>
    <p:sldId id="288" r:id="rId21"/>
    <p:sldId id="289" r:id="rId22"/>
    <p:sldId id="290" r:id="rId23"/>
    <p:sldId id="293" r:id="rId24"/>
    <p:sldId id="291" r:id="rId25"/>
    <p:sldId id="292" r:id="rId26"/>
    <p:sldId id="294" r:id="rId27"/>
    <p:sldId id="284" r:id="rId28"/>
    <p:sldId id="285" r:id="rId29"/>
    <p:sldId id="295" r:id="rId30"/>
    <p:sldId id="296" r:id="rId31"/>
    <p:sldId id="297" r:id="rId32"/>
    <p:sldId id="298" r:id="rId33"/>
    <p:sldId id="299" r:id="rId34"/>
    <p:sldId id="300" r:id="rId35"/>
    <p:sldId id="301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FA12"/>
    <a:srgbClr val="FF3399"/>
    <a:srgbClr val="934BC9"/>
    <a:srgbClr val="FA1ADF"/>
    <a:srgbClr val="2CCBE0"/>
    <a:srgbClr val="00FF00"/>
    <a:srgbClr val="66FF33"/>
    <a:srgbClr val="28E509"/>
    <a:srgbClr val="FD8DF0"/>
    <a:srgbClr val="FB86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57256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A2FA12"/>
                </a:solidFill>
              </a:rPr>
              <a:t>ΜΕΤΑΛΛΑΞΕΙΣ</a:t>
            </a:r>
            <a:endParaRPr lang="el-GR" b="1" dirty="0">
              <a:solidFill>
                <a:srgbClr val="A2FA1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972072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       1. ΧΡΩΜΟΣΩΜΙΚΕΣ ΑΝΩΜΑΛΙΕΣ</a:t>
            </a:r>
          </a:p>
          <a:p>
            <a:pPr>
              <a:buNone/>
            </a:pPr>
            <a:r>
              <a:rPr lang="el-GR" dirty="0" smtClean="0"/>
              <a:t>    </a:t>
            </a:r>
            <a:r>
              <a:rPr lang="el-GR" sz="2200" b="1" dirty="0" smtClean="0"/>
              <a:t>1α)Αριθμητικές χρωμοσωμικές ανωμαλίες</a:t>
            </a:r>
            <a:r>
              <a:rPr lang="en-US" sz="2200" b="1" dirty="0" smtClean="0"/>
              <a:t>:</a:t>
            </a:r>
            <a:r>
              <a:rPr lang="el-GR" sz="2200" b="1" dirty="0" smtClean="0"/>
              <a:t>ανευπλοειδίες</a:t>
            </a:r>
            <a:r>
              <a:rPr lang="en-US" sz="2200" b="1" dirty="0" smtClean="0"/>
              <a:t>:                             </a:t>
            </a:r>
            <a:r>
              <a:rPr lang="el-GR" sz="2200" b="1" dirty="0" smtClean="0"/>
              <a:t>               α)</a:t>
            </a:r>
            <a:r>
              <a:rPr lang="el-GR" sz="2000" b="1" dirty="0" smtClean="0"/>
              <a:t>μονοσωμία</a:t>
            </a:r>
            <a:r>
              <a:rPr lang="en-US" sz="2000" dirty="0" smtClean="0"/>
              <a:t> </a:t>
            </a:r>
            <a:r>
              <a:rPr lang="el-GR" sz="2000" dirty="0" smtClean="0"/>
              <a:t>(Σύνδρομο </a:t>
            </a:r>
            <a:r>
              <a:rPr lang="en-US" sz="2000" dirty="0" smtClean="0"/>
              <a:t>Turner)</a:t>
            </a:r>
          </a:p>
          <a:p>
            <a:pPr>
              <a:buNone/>
            </a:pPr>
            <a:r>
              <a:rPr lang="en-US" sz="2200" dirty="0" smtClean="0"/>
              <a:t>    </a:t>
            </a:r>
            <a:r>
              <a:rPr lang="el-GR" sz="2200" dirty="0" smtClean="0"/>
              <a:t>   </a:t>
            </a:r>
            <a:r>
              <a:rPr lang="en-US" sz="2200" dirty="0" smtClean="0"/>
              <a:t> </a:t>
            </a:r>
            <a:r>
              <a:rPr lang="el-GR" sz="2200" dirty="0" smtClean="0"/>
              <a:t>   </a:t>
            </a:r>
            <a:r>
              <a:rPr lang="el-GR" sz="2200" b="1" dirty="0" smtClean="0"/>
              <a:t>β)</a:t>
            </a:r>
            <a:r>
              <a:rPr lang="el-GR" sz="2000" b="1" dirty="0" smtClean="0"/>
              <a:t>τρισωμία</a:t>
            </a:r>
            <a:r>
              <a:rPr lang="en-US" sz="22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Σύνδρομο</a:t>
            </a:r>
            <a:r>
              <a:rPr lang="en-US" sz="2000" dirty="0" smtClean="0"/>
              <a:t> Down, </a:t>
            </a:r>
            <a:r>
              <a:rPr lang="el-GR" sz="2000" dirty="0" smtClean="0"/>
              <a:t>Σύνδρομο </a:t>
            </a:r>
            <a:r>
              <a:rPr lang="en-US" sz="2000" dirty="0" smtClean="0"/>
              <a:t>Klinefelter)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200" dirty="0" smtClean="0"/>
              <a:t>      </a:t>
            </a:r>
            <a:r>
              <a:rPr lang="el-GR" sz="2200" b="1" dirty="0" smtClean="0"/>
              <a:t>1β)Δομικές χρωμοσωμικές ανωμαλίες</a:t>
            </a:r>
            <a:r>
              <a:rPr lang="en-US" sz="2200" b="1" dirty="0" smtClean="0"/>
              <a:t> </a:t>
            </a:r>
            <a:endParaRPr lang="el-GR" sz="2800" b="1" dirty="0" smtClean="0"/>
          </a:p>
          <a:p>
            <a:pPr>
              <a:buNone/>
            </a:pPr>
            <a:r>
              <a:rPr lang="el-GR" sz="2000" dirty="0" smtClean="0"/>
              <a:t>           </a:t>
            </a:r>
            <a:r>
              <a:rPr lang="el-GR" sz="2000" b="1" dirty="0" smtClean="0"/>
              <a:t>α) Έλλειψη </a:t>
            </a:r>
            <a:r>
              <a:rPr lang="en-US" sz="2000" dirty="0" smtClean="0"/>
              <a:t>(cri-du-chat)</a:t>
            </a:r>
            <a:r>
              <a:rPr lang="el-GR" sz="2000" dirty="0" smtClean="0"/>
              <a:t>   </a:t>
            </a:r>
            <a:r>
              <a:rPr lang="el-GR" sz="2000" b="1" dirty="0" smtClean="0"/>
              <a:t>β)Διπλασιασμός</a:t>
            </a:r>
          </a:p>
          <a:p>
            <a:pPr>
              <a:buNone/>
            </a:pPr>
            <a:r>
              <a:rPr lang="el-GR" sz="2000" dirty="0" smtClean="0"/>
              <a:t>      </a:t>
            </a:r>
            <a:r>
              <a:rPr lang="en-US" sz="2000" dirty="0" smtClean="0"/>
              <a:t> </a:t>
            </a:r>
            <a:r>
              <a:rPr lang="el-GR" sz="2000" b="1" dirty="0" smtClean="0"/>
              <a:t>    γ)Αναστροφή   δ)Μετατόπιση</a:t>
            </a:r>
            <a:endParaRPr lang="en-US" sz="2000" b="1" dirty="0" smtClean="0"/>
          </a:p>
          <a:p>
            <a:pPr>
              <a:buNone/>
            </a:pPr>
            <a:endParaRPr lang="el-GR" sz="2000" b="1" dirty="0" smtClean="0">
              <a:solidFill>
                <a:srgbClr val="FF0000"/>
              </a:solidFill>
            </a:endParaRPr>
          </a:p>
          <a:p>
            <a:r>
              <a:rPr lang="el-GR" b="1" dirty="0" smtClean="0"/>
              <a:t>     2. ΓΟΝΙΔΙΑΚΕΣ ΜΕΤΑΛΛΑΞΕΙΣ</a:t>
            </a:r>
          </a:p>
          <a:p>
            <a:pPr>
              <a:buNone/>
            </a:pPr>
            <a:r>
              <a:rPr lang="el-GR" sz="2000" b="1" dirty="0" smtClean="0"/>
              <a:t>          </a:t>
            </a:r>
            <a:r>
              <a:rPr lang="el-GR" sz="2000" dirty="0" smtClean="0"/>
              <a:t> </a:t>
            </a:r>
            <a:r>
              <a:rPr lang="en-US" sz="2000" b="1" dirty="0" smtClean="0"/>
              <a:t>2</a:t>
            </a:r>
            <a:r>
              <a:rPr lang="el-GR" sz="2000" b="1" dirty="0" smtClean="0"/>
              <a:t>α)</a:t>
            </a:r>
            <a:r>
              <a:rPr lang="en-US" sz="2000" b="1" dirty="0" smtClean="0"/>
              <a:t> </a:t>
            </a:r>
            <a:r>
              <a:rPr lang="el-GR" sz="2000" b="1" dirty="0" smtClean="0"/>
              <a:t>αντικατάσταση </a:t>
            </a:r>
            <a:r>
              <a:rPr lang="en-US" sz="2000" b="1" dirty="0" smtClean="0"/>
              <a:t>   2</a:t>
            </a:r>
            <a:r>
              <a:rPr lang="el-GR" sz="2000" b="1" dirty="0" smtClean="0"/>
              <a:t>β)</a:t>
            </a:r>
            <a:r>
              <a:rPr lang="en-US" sz="2000" b="1" dirty="0" smtClean="0"/>
              <a:t> </a:t>
            </a:r>
            <a:r>
              <a:rPr lang="el-GR" sz="2000" b="1" dirty="0" smtClean="0"/>
              <a:t>έλλειψη </a:t>
            </a:r>
            <a:r>
              <a:rPr lang="en-US" sz="2000" b="1" dirty="0" smtClean="0"/>
              <a:t>   2</a:t>
            </a:r>
            <a:r>
              <a:rPr lang="el-GR" sz="2000" b="1" dirty="0" smtClean="0"/>
              <a:t>γ)</a:t>
            </a:r>
            <a:r>
              <a:rPr lang="en-US" sz="2000" b="1" dirty="0" smtClean="0"/>
              <a:t> </a:t>
            </a:r>
            <a:r>
              <a:rPr lang="el-GR" sz="2000" b="1" dirty="0" smtClean="0"/>
              <a:t>προσθήκη</a:t>
            </a:r>
            <a:r>
              <a:rPr lang="el-GR" b="1" dirty="0" smtClean="0"/>
              <a:t> </a:t>
            </a:r>
          </a:p>
          <a:p>
            <a:pPr>
              <a:buNone/>
            </a:pPr>
            <a:r>
              <a:rPr lang="en-US" sz="2800" dirty="0" smtClean="0"/>
              <a:t>   </a:t>
            </a:r>
            <a:endParaRPr lang="el-GR" sz="2800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659639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b="1" dirty="0" smtClean="0">
                <a:solidFill>
                  <a:srgbClr val="FF00FF"/>
                </a:solidFill>
              </a:rPr>
              <a:t>Αλεπόρου-Μαρίνου, Β, Αργυροκαστρίτης Α, Κομητοπούλου Α, Πιαλόγλου, Π, Σγουρίτσα, Β,2008, Βιολογία  Γ’ Τάξης Γεν.Λυκείου, Θετ.Κατεύθυνσης</a:t>
            </a:r>
            <a:endParaRPr lang="el-GR" sz="11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3399"/>
                </a:solidFill>
              </a:rPr>
              <a:t>ΓΟΝΙΔΙΑΚΗ ΜΕΤΑΛΛΑΞΗ</a:t>
            </a:r>
            <a:r>
              <a:rPr lang="en-US" sz="3600" b="1" dirty="0" smtClean="0">
                <a:solidFill>
                  <a:srgbClr val="FF3399"/>
                </a:solidFill>
              </a:rPr>
              <a:t>:</a:t>
            </a:r>
            <a:r>
              <a:rPr lang="el-GR" sz="3600" b="1" dirty="0" smtClean="0">
                <a:solidFill>
                  <a:srgbClr val="FF3399"/>
                </a:solidFill>
              </a:rPr>
              <a:t>ΠΡΟΣΘΗΚΗ</a:t>
            </a:r>
            <a:endParaRPr lang="el-GR" sz="3600" b="1" dirty="0">
              <a:solidFill>
                <a:srgbClr val="FF3399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42968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57158" y="6283131"/>
            <a:ext cx="1728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Gene Mutations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kglass55</a:t>
            </a:r>
            <a:endParaRPr lang="el-G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/>
          </a:bodyPr>
          <a:lstStyle/>
          <a:p>
            <a:pPr algn="l"/>
            <a:r>
              <a:rPr lang="el-GR" sz="3600" b="1" dirty="0" smtClean="0">
                <a:solidFill>
                  <a:srgbClr val="FF3399"/>
                </a:solidFill>
              </a:rPr>
              <a:t>ΓΟΝΙΔΙΑΚΗ ΜΕΤΑΛΛΑΞΗ</a:t>
            </a:r>
            <a:r>
              <a:rPr lang="en-US" sz="3600" b="1" dirty="0" smtClean="0">
                <a:solidFill>
                  <a:srgbClr val="FF3399"/>
                </a:solidFill>
              </a:rPr>
              <a:t>:</a:t>
            </a:r>
            <a:r>
              <a:rPr lang="el-GR" sz="3600" b="1" dirty="0" smtClean="0">
                <a:solidFill>
                  <a:srgbClr val="FF3399"/>
                </a:solidFill>
              </a:rPr>
              <a:t> ΑΝΤΙΚΑΤΑΣΤΑΣΗ</a:t>
            </a:r>
            <a:endParaRPr lang="el-GR" sz="3600" dirty="0">
              <a:solidFill>
                <a:srgbClr val="FF3399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4296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85720" y="6211669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Gene Mutations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kglass55</a:t>
            </a:r>
            <a:endParaRPr lang="el-G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3399"/>
                </a:solidFill>
              </a:rPr>
              <a:t>ΣΙΩΠΗΛΕΣ ΜΕΤΑΛΛΑΞΕΙΣ</a:t>
            </a:r>
            <a:endParaRPr lang="el-GR" sz="3600" dirty="0">
              <a:solidFill>
                <a:srgbClr val="FF3399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82868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6283131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Gene Mutations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kglass55</a:t>
            </a:r>
            <a:endParaRPr lang="el-G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ΔΡΕΠΑΝΟΚΥΤΤΑΡΙΚΗ ΑΝΑΙΜΙΑ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4" name="3 - Έλλειψη"/>
          <p:cNvSpPr/>
          <p:nvPr/>
        </p:nvSpPr>
        <p:spPr>
          <a:xfrm>
            <a:off x="285720" y="857232"/>
            <a:ext cx="2786082" cy="1928826"/>
          </a:xfrm>
          <a:prstGeom prst="ellipse">
            <a:avLst/>
          </a:prstGeom>
          <a:solidFill>
            <a:srgbClr val="FFFF00"/>
          </a:solidFill>
          <a:ln w="50800">
            <a:solidFill>
              <a:srgbClr val="28E5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28E509"/>
                </a:solidFill>
              </a:rPr>
              <a:t>    </a:t>
            </a:r>
            <a:r>
              <a:rPr lang="el-GR" b="1" dirty="0" smtClean="0">
                <a:solidFill>
                  <a:srgbClr val="28E509"/>
                </a:solidFill>
              </a:rPr>
              <a:t>Είναι μια γονιδιακή </a:t>
            </a:r>
            <a:r>
              <a:rPr lang="en-US" b="1" dirty="0" smtClean="0">
                <a:solidFill>
                  <a:srgbClr val="28E509"/>
                </a:solidFill>
              </a:rPr>
              <a:t>        </a:t>
            </a:r>
            <a:r>
              <a:rPr lang="el-GR" b="1" dirty="0" smtClean="0">
                <a:solidFill>
                  <a:srgbClr val="28E509"/>
                </a:solidFill>
              </a:rPr>
              <a:t>μετάλλαξη.</a:t>
            </a:r>
          </a:p>
        </p:txBody>
      </p:sp>
      <p:sp>
        <p:nvSpPr>
          <p:cNvPr id="5" name="4 - Έλλειψη"/>
          <p:cNvSpPr/>
          <p:nvPr/>
        </p:nvSpPr>
        <p:spPr>
          <a:xfrm>
            <a:off x="3929058" y="857232"/>
            <a:ext cx="4643470" cy="27860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rgbClr val="7030A0"/>
                </a:solidFill>
              </a:rPr>
              <a:t>Έχουμε αντικατάσταση στο έκτο </a:t>
            </a:r>
            <a:r>
              <a:rPr lang="el-GR" b="1" dirty="0" err="1" smtClean="0">
                <a:solidFill>
                  <a:srgbClr val="7030A0"/>
                </a:solidFill>
              </a:rPr>
              <a:t>αμινοξύ</a:t>
            </a:r>
            <a:r>
              <a:rPr lang="el-GR" b="1" dirty="0" smtClean="0">
                <a:solidFill>
                  <a:srgbClr val="7030A0"/>
                </a:solidFill>
              </a:rPr>
              <a:t> της β-</a:t>
            </a:r>
            <a:r>
              <a:rPr lang="el-GR" b="1" dirty="0" err="1" smtClean="0">
                <a:solidFill>
                  <a:srgbClr val="7030A0"/>
                </a:solidFill>
              </a:rPr>
              <a:t>πολυπεπτιδικής</a:t>
            </a:r>
            <a:r>
              <a:rPr lang="el-GR" b="1" dirty="0" smtClean="0">
                <a:solidFill>
                  <a:srgbClr val="7030A0"/>
                </a:solidFill>
              </a:rPr>
              <a:t> αλυσίδας ενός </a:t>
            </a:r>
            <a:r>
              <a:rPr lang="el-GR" b="1" dirty="0" err="1" smtClean="0">
                <a:solidFill>
                  <a:srgbClr val="7030A0"/>
                </a:solidFill>
              </a:rPr>
              <a:t>γλουταμινικού</a:t>
            </a:r>
            <a:r>
              <a:rPr lang="el-GR" b="1" dirty="0" smtClean="0">
                <a:solidFill>
                  <a:srgbClr val="7030A0"/>
                </a:solidFill>
              </a:rPr>
              <a:t> οξέος από </a:t>
            </a:r>
            <a:r>
              <a:rPr lang="el-GR" b="1" dirty="0" err="1" smtClean="0">
                <a:solidFill>
                  <a:srgbClr val="7030A0"/>
                </a:solidFill>
              </a:rPr>
              <a:t>βαλίνη</a:t>
            </a:r>
            <a:r>
              <a:rPr lang="el-GR" b="1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6" name="5 - Έλλειψη"/>
          <p:cNvSpPr/>
          <p:nvPr/>
        </p:nvSpPr>
        <p:spPr>
          <a:xfrm>
            <a:off x="214282" y="3357562"/>
            <a:ext cx="4214842" cy="2428892"/>
          </a:xfrm>
          <a:prstGeom prst="ellipse">
            <a:avLst/>
          </a:prstGeom>
          <a:solidFill>
            <a:srgbClr val="FD8DF0"/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l-GR" b="1" dirty="0" smtClean="0">
                <a:solidFill>
                  <a:srgbClr val="7030A0"/>
                </a:solidFill>
              </a:rPr>
              <a:t>Παράγεται η μεταλλαγμένη πρωτεΐνη </a:t>
            </a:r>
            <a:r>
              <a:rPr lang="en-US" b="1" dirty="0" err="1" smtClean="0">
                <a:solidFill>
                  <a:srgbClr val="7030A0"/>
                </a:solidFill>
              </a:rPr>
              <a:t>HbS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4500562" y="4000504"/>
            <a:ext cx="4214842" cy="2357430"/>
          </a:xfrm>
          <a:prstGeom prst="ellipse">
            <a:avLst/>
          </a:prstGeom>
          <a:solidFill>
            <a:srgbClr val="FB8611"/>
          </a:solidFill>
          <a:ln w="53975">
            <a:solidFill>
              <a:srgbClr val="934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Παράγονται δρεπανοκύτταρα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659639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b="1" dirty="0" smtClean="0">
                <a:solidFill>
                  <a:srgbClr val="002060"/>
                </a:solidFill>
              </a:rPr>
              <a:t>Αλεπόρου-Μαρίνου, Β, Αργυροκαστρίτης Α, Κομητοπούλου Α, Πιαλόγλου, Π, Σγουρίτσα, Β,2008, Βιολογία  Γ’ Τάξης Γεν.Λυκείου, Θετ.Κατεύθυνσης</a:t>
            </a:r>
            <a:endParaRPr lang="el-GR" sz="1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/>
          </a:bodyPr>
          <a:lstStyle/>
          <a:p>
            <a:pPr algn="l"/>
            <a:r>
              <a:rPr lang="el-GR" sz="3600" b="1" dirty="0" smtClean="0">
                <a:solidFill>
                  <a:srgbClr val="FF3399"/>
                </a:solidFill>
              </a:rPr>
              <a:t>ΓΟΝΙΔΙΑΚΗ ΜΕΤΑΛΛΑΞΗ</a:t>
            </a:r>
            <a:r>
              <a:rPr lang="en-US" sz="3600" b="1" dirty="0" smtClean="0">
                <a:solidFill>
                  <a:srgbClr val="FF3399"/>
                </a:solidFill>
              </a:rPr>
              <a:t>:</a:t>
            </a:r>
            <a:r>
              <a:rPr lang="el-GR" sz="3600" b="1" dirty="0" smtClean="0">
                <a:solidFill>
                  <a:srgbClr val="FF3399"/>
                </a:solidFill>
              </a:rPr>
              <a:t> ΑΝΤΙΚΑΤΑΣΤΑΣΗ</a:t>
            </a:r>
            <a:endParaRPr lang="el-GR" sz="3600" dirty="0">
              <a:solidFill>
                <a:srgbClr val="FF3399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4296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85720" y="6211669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Gene Mutations </a:t>
            </a:r>
          </a:p>
          <a:p>
            <a:r>
              <a:rPr lang="en-US" b="1" dirty="0" smtClean="0">
                <a:solidFill>
                  <a:srgbClr val="FF3399"/>
                </a:solidFill>
              </a:rPr>
              <a:t>kglass55</a:t>
            </a:r>
            <a:endParaRPr lang="el-GR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5335" y="49554"/>
            <a:ext cx="8229600" cy="796908"/>
          </a:xfrm>
        </p:spPr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ΘΑΛΑΣΣΑΙΜΙΑ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1357290" y="857232"/>
            <a:ext cx="6000792" cy="2428892"/>
          </a:xfrm>
          <a:prstGeom prst="ellipse">
            <a:avLst/>
          </a:prstGeom>
          <a:solidFill>
            <a:srgbClr val="FFFF00"/>
          </a:solidFill>
          <a:ln w="66675">
            <a:solidFill>
              <a:srgbClr val="FD8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</a:rPr>
              <a:t>Β-ΘΑΛΑΣΣΑΙΜΙΑ</a:t>
            </a:r>
          </a:p>
          <a:p>
            <a:pPr algn="ctr">
              <a:buFont typeface="Arial" pitchFamily="34" charset="0"/>
              <a:buChar char="•"/>
            </a:pPr>
            <a:r>
              <a:rPr lang="el-GR" b="1" dirty="0" smtClean="0">
                <a:solidFill>
                  <a:srgbClr val="7030A0"/>
                </a:solidFill>
              </a:rPr>
              <a:t>Μερική σύνθεση β-αλυσίδας</a:t>
            </a:r>
          </a:p>
          <a:p>
            <a:pPr algn="ctr">
              <a:buFont typeface="Arial" pitchFamily="34" charset="0"/>
              <a:buChar char="•"/>
            </a:pPr>
            <a:r>
              <a:rPr lang="el-GR" b="1" dirty="0" smtClean="0">
                <a:solidFill>
                  <a:srgbClr val="7030A0"/>
                </a:solidFill>
              </a:rPr>
              <a:t>Παντελής έλλειψη β-αλυσίδας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1428728" y="3500438"/>
            <a:ext cx="5857916" cy="3143272"/>
          </a:xfrm>
          <a:prstGeom prst="ellipse">
            <a:avLst/>
          </a:prstGeom>
          <a:solidFill>
            <a:srgbClr val="FD8DF0"/>
          </a:solidFill>
          <a:ln w="69850">
            <a:solidFill>
              <a:srgbClr val="28E5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7030A0"/>
                </a:solidFill>
              </a:rPr>
              <a:t>Α-ΘΑΛΑΣΣΑΙΜΙΑ</a:t>
            </a:r>
          </a:p>
          <a:p>
            <a:pPr algn="ctr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7030A0"/>
                </a:solidFill>
              </a:rPr>
              <a:t>Μερική σύνθεση α-αλυσίδας</a:t>
            </a:r>
          </a:p>
          <a:p>
            <a:pPr algn="ctr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7030A0"/>
                </a:solidFill>
              </a:rPr>
              <a:t>Παντελής έλλειψη α-αλυσίδας</a:t>
            </a:r>
            <a:endParaRPr lang="el-GR" sz="2000" b="1" dirty="0">
              <a:solidFill>
                <a:srgbClr val="7030A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659639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b="1" dirty="0" smtClean="0">
                <a:solidFill>
                  <a:srgbClr val="002060"/>
                </a:solidFill>
              </a:rPr>
              <a:t>Αλεπόρου-Μαρίνου, Β, Αργυροκαστρίτης Α, Κομητοπούλου Α, Πιαλόγλου, Π, Σγουρίτσα, Β,2008, Βιολογία  Γ’ Τάξης Γεν.Λυκείου, Θετ.Κατεύθυνσης</a:t>
            </a:r>
            <a:endParaRPr lang="el-GR" sz="1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Έλλειψη"/>
          <p:cNvSpPr/>
          <p:nvPr/>
        </p:nvSpPr>
        <p:spPr>
          <a:xfrm>
            <a:off x="214282" y="571480"/>
            <a:ext cx="4071966" cy="564360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u="sng" dirty="0" smtClean="0">
                <a:solidFill>
                  <a:srgbClr val="FF3399"/>
                </a:solidFill>
              </a:rPr>
              <a:t>ΣΥΝΔΡΟΜΟ </a:t>
            </a:r>
            <a:r>
              <a:rPr lang="en-US" sz="2400" b="1" u="sng" dirty="0" smtClean="0">
                <a:solidFill>
                  <a:srgbClr val="FF3399"/>
                </a:solidFill>
              </a:rPr>
              <a:t>DOWN</a:t>
            </a:r>
            <a:endParaRPr lang="el-GR" sz="2400" b="1" u="sng" dirty="0" smtClean="0">
              <a:solidFill>
                <a:srgbClr val="FF3399"/>
              </a:solidFill>
            </a:endParaRPr>
          </a:p>
          <a:p>
            <a:pPr algn="ctr"/>
            <a:r>
              <a:rPr lang="el-GR" sz="2000" b="1" dirty="0" err="1" smtClean="0">
                <a:solidFill>
                  <a:srgbClr val="FF3399"/>
                </a:solidFill>
              </a:rPr>
              <a:t>Τρισωμία</a:t>
            </a:r>
            <a:r>
              <a:rPr lang="el-GR" sz="2000" b="1" dirty="0" smtClean="0">
                <a:solidFill>
                  <a:srgbClr val="FF3399"/>
                </a:solidFill>
              </a:rPr>
              <a:t> στο 21 χρωμόσωμα</a:t>
            </a:r>
            <a:endParaRPr lang="en-US" sz="2000" b="1" dirty="0" smtClean="0">
              <a:solidFill>
                <a:srgbClr val="FF3399"/>
              </a:solidFill>
            </a:endParaRPr>
          </a:p>
          <a:p>
            <a:pPr algn="ctr"/>
            <a:endParaRPr lang="el-GR" sz="2400" b="1" dirty="0">
              <a:solidFill>
                <a:srgbClr val="FF3399"/>
              </a:solidFill>
            </a:endParaRPr>
          </a:p>
        </p:txBody>
      </p:sp>
      <p:pic>
        <p:nvPicPr>
          <p:cNvPr id="1026" name="Picture 2" descr="D:\βιντεος βιολογίας\σύνδρομο Down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480"/>
            <a:ext cx="4572000" cy="564360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71472" y="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0070C0"/>
                </a:solidFill>
              </a:rPr>
              <a:t>ΣΥΝΔΡΟΜΟ</a:t>
            </a:r>
            <a:r>
              <a:rPr lang="en-US" sz="4000" b="1" dirty="0" smtClean="0">
                <a:solidFill>
                  <a:srgbClr val="0070C0"/>
                </a:solidFill>
              </a:rPr>
              <a:t> DOWN</a:t>
            </a:r>
            <a:r>
              <a:rPr lang="el-GR" sz="4000" b="1" dirty="0" smtClean="0">
                <a:solidFill>
                  <a:srgbClr val="0070C0"/>
                </a:solidFill>
              </a:rPr>
              <a:t> </a:t>
            </a:r>
            <a:endParaRPr lang="el-GR" sz="4000" b="1" dirty="0">
              <a:solidFill>
                <a:srgbClr val="0070C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643438" y="6211669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What causes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Trisomy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21 (Down syndrome)?  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twentywonderful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000" b="1" dirty="0" smtClean="0">
                <a:solidFill>
                  <a:srgbClr val="002060"/>
                </a:solidFill>
              </a:rPr>
              <a:t>Αλεπόρου-Μαρίνου, Β, Αργυροκαστρίτης Α, Κομητοπούλου Α, Πιαλόγλου, Π, Σγουρίτσα, Β,2008, Βιολογία  Γ’ Τάξης Γεν.Λυκείου, Θετ.Κατεύθυνσης</a:t>
            </a:r>
            <a:endParaRPr lang="el-GR" sz="1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A1ADF"/>
                </a:solidFill>
              </a:rPr>
              <a:t>ΣΥΝΔΡΟΜΟ</a:t>
            </a:r>
            <a:r>
              <a:rPr lang="en-US" b="1" dirty="0" smtClean="0">
                <a:solidFill>
                  <a:srgbClr val="FA1ADF"/>
                </a:solidFill>
              </a:rPr>
              <a:t> DOWN</a:t>
            </a:r>
            <a:r>
              <a:rPr lang="el-GR" b="1" dirty="0" smtClean="0">
                <a:solidFill>
                  <a:srgbClr val="FA1ADF"/>
                </a:solidFill>
              </a:rPr>
              <a:t> </a:t>
            </a:r>
            <a:br>
              <a:rPr lang="el-GR" b="1" dirty="0" smtClean="0">
                <a:solidFill>
                  <a:srgbClr val="FA1ADF"/>
                </a:solidFill>
              </a:rPr>
            </a:br>
            <a:endParaRPr lang="el-GR" dirty="0">
              <a:solidFill>
                <a:srgbClr val="FA1ADF"/>
              </a:solidFill>
            </a:endParaRPr>
          </a:p>
        </p:txBody>
      </p:sp>
      <p:pic>
        <p:nvPicPr>
          <p:cNvPr id="32770" name="Picture 2" descr="D:\βιντεος βιολογίας\σύνδρομο Down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86808" cy="564360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71472" y="6500834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34BC9"/>
                </a:solidFill>
              </a:rPr>
              <a:t>Ten things people with Down syndrome would like you to know      dsnsw</a:t>
            </a:r>
            <a:endParaRPr lang="el-GR" b="1" dirty="0">
              <a:solidFill>
                <a:srgbClr val="934BC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A1ADF"/>
                </a:solidFill>
              </a:rPr>
              <a:t>ΣΥΝΔΡΟΜΟ</a:t>
            </a:r>
            <a:r>
              <a:rPr lang="en-US" b="1" dirty="0" smtClean="0">
                <a:solidFill>
                  <a:srgbClr val="FA1ADF"/>
                </a:solidFill>
              </a:rPr>
              <a:t> DOWN</a:t>
            </a:r>
            <a:endParaRPr lang="el-GR" dirty="0"/>
          </a:p>
        </p:txBody>
      </p:sp>
      <p:pic>
        <p:nvPicPr>
          <p:cNvPr id="33794" name="Picture 2" descr="D:\βιντεος βιολογίας\σύνδρομο Down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358246" cy="5786478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71472" y="64886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934BC9"/>
                </a:solidFill>
              </a:rPr>
              <a:t>Ten things people with Down syndrome would like you to know      dsnsw</a:t>
            </a:r>
            <a:endParaRPr lang="el-GR" b="1" dirty="0">
              <a:solidFill>
                <a:srgbClr val="934BC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Έλλειψη"/>
          <p:cNvSpPr/>
          <p:nvPr/>
        </p:nvSpPr>
        <p:spPr>
          <a:xfrm>
            <a:off x="0" y="928670"/>
            <a:ext cx="4143372" cy="5214974"/>
          </a:xfrm>
          <a:prstGeom prst="ellipse">
            <a:avLst/>
          </a:prstGeom>
          <a:solidFill>
            <a:srgbClr val="A2FA12"/>
          </a:solidFill>
          <a:ln w="66675">
            <a:solidFill>
              <a:srgbClr val="FA1A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FF3399"/>
                </a:solidFill>
              </a:rPr>
              <a:t>ΣΥΝΔΡΟΜΟ </a:t>
            </a:r>
            <a:r>
              <a:rPr lang="en-US" sz="2000" b="1" dirty="0" smtClean="0">
                <a:solidFill>
                  <a:srgbClr val="FF3399"/>
                </a:solidFill>
              </a:rPr>
              <a:t>CRI-DU-CHAT</a:t>
            </a:r>
            <a:endParaRPr lang="el-GR" sz="2000" b="1" dirty="0" smtClean="0">
              <a:solidFill>
                <a:srgbClr val="FF3399"/>
              </a:solidFill>
            </a:endParaRPr>
          </a:p>
          <a:p>
            <a:pPr algn="ctr"/>
            <a:r>
              <a:rPr lang="el-GR" sz="2000" b="1" dirty="0" smtClean="0">
                <a:solidFill>
                  <a:srgbClr val="FF3399"/>
                </a:solidFill>
              </a:rPr>
              <a:t>Έλλειψη τμήματος του χρωμοσώματος 5</a:t>
            </a:r>
            <a:endParaRPr lang="en-US" sz="2000" b="1" dirty="0" smtClean="0">
              <a:solidFill>
                <a:srgbClr val="FF3399"/>
              </a:solidFill>
            </a:endParaRPr>
          </a:p>
          <a:p>
            <a:endParaRPr lang="en-US" sz="2000" b="1" dirty="0" smtClean="0">
              <a:solidFill>
                <a:srgbClr val="FF3399"/>
              </a:solidFill>
            </a:endParaRPr>
          </a:p>
          <a:p>
            <a:endParaRPr lang="el-GR" b="1" dirty="0">
              <a:solidFill>
                <a:srgbClr val="FF33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642918"/>
            <a:ext cx="457203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500694" y="628652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34BC9"/>
                </a:solidFill>
              </a:rPr>
              <a:t>Cri du Chat      </a:t>
            </a:r>
            <a:r>
              <a:rPr lang="en-US" b="1" dirty="0" err="1" smtClean="0">
                <a:solidFill>
                  <a:srgbClr val="934BC9"/>
                </a:solidFill>
              </a:rPr>
              <a:t>BioNrd</a:t>
            </a:r>
            <a:endParaRPr lang="el-GR" b="1" dirty="0">
              <a:solidFill>
                <a:srgbClr val="934BC9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214414" y="0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A1ADF"/>
                </a:solidFill>
              </a:rPr>
              <a:t>ΣΥΝΔΡΟΜΟ </a:t>
            </a:r>
            <a:r>
              <a:rPr lang="en-US" sz="3600" b="1" dirty="0" smtClean="0">
                <a:solidFill>
                  <a:srgbClr val="FA1ADF"/>
                </a:solidFill>
              </a:rPr>
              <a:t>CRI-DU-CHAT</a:t>
            </a:r>
            <a:endParaRPr lang="el-GR" sz="3600" b="1" dirty="0" smtClean="0">
              <a:solidFill>
                <a:srgbClr val="FA1ADF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6457890"/>
            <a:ext cx="4286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002060"/>
                </a:solidFill>
              </a:rPr>
              <a:t>Αλεπόρου-Μαρίνου, Β, Αργυροκαστρίτης Α, Κομητοπούλου Α, Πιαλόγλου, Π, Σγουρίτσα, Β,2008, Βιολογία  Γ’ Τάξης Γεν.Λυκείου, Θετ.Κατεύθυνσης</a:t>
            </a:r>
            <a:endParaRPr lang="el-GR" sz="1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3399"/>
                </a:solidFill>
              </a:rPr>
              <a:t>ΧΡΩΜΟΣΩΜΙΚΗ ΕΛΛΕΙΨΗ</a:t>
            </a:r>
            <a:endParaRPr lang="el-GR" sz="3600" dirty="0">
              <a:solidFill>
                <a:srgbClr val="FF339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28680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57158" y="6286544"/>
            <a:ext cx="3071834" cy="642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chromosomal</a:t>
            </a:r>
            <a:r>
              <a:rPr lang="el-GR" b="1" dirty="0" smtClean="0">
                <a:solidFill>
                  <a:srgbClr val="FF3399"/>
                </a:solidFill>
              </a:rPr>
              <a:t>_</a:t>
            </a:r>
            <a:r>
              <a:rPr lang="en-US" b="1" dirty="0" smtClean="0">
                <a:solidFill>
                  <a:srgbClr val="FF3399"/>
                </a:solidFill>
              </a:rPr>
              <a:t>mutations</a:t>
            </a:r>
          </a:p>
          <a:p>
            <a:r>
              <a:rPr lang="en-US" b="1" dirty="0" smtClean="0">
                <a:solidFill>
                  <a:srgbClr val="FF3399"/>
                </a:solidFill>
              </a:rPr>
              <a:t>kglass55</a:t>
            </a:r>
            <a:endParaRPr lang="el-GR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A1ADF"/>
                </a:solidFill>
              </a:rPr>
              <a:t>ΣΥΝΔΡΟΜΟ </a:t>
            </a:r>
            <a:r>
              <a:rPr lang="en-US" b="1" dirty="0" smtClean="0">
                <a:solidFill>
                  <a:srgbClr val="FA1ADF"/>
                </a:solidFill>
              </a:rPr>
              <a:t>CRI-DU-CHAT</a:t>
            </a:r>
            <a:r>
              <a:rPr lang="el-GR" b="1" dirty="0" smtClean="0">
                <a:solidFill>
                  <a:srgbClr val="FA1ADF"/>
                </a:solidFill>
              </a:rPr>
              <a:t/>
            </a:r>
            <a:br>
              <a:rPr lang="el-GR" b="1" dirty="0" smtClean="0">
                <a:solidFill>
                  <a:srgbClr val="FA1ADF"/>
                </a:solidFill>
              </a:rPr>
            </a:br>
            <a:endParaRPr lang="el-G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3409950"/>
            <a:ext cx="28575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85794"/>
            <a:ext cx="72866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571472" y="6488668"/>
            <a:ext cx="221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34BC9"/>
                </a:solidFill>
              </a:rPr>
              <a:t>Cri du Chat      </a:t>
            </a:r>
            <a:r>
              <a:rPr lang="en-US" b="1" dirty="0" err="1" smtClean="0">
                <a:solidFill>
                  <a:srgbClr val="934BC9"/>
                </a:solidFill>
              </a:rPr>
              <a:t>BioNrd</a:t>
            </a:r>
            <a:endParaRPr lang="el-GR" b="1" dirty="0">
              <a:solidFill>
                <a:srgbClr val="934BC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el-GR" b="1" dirty="0" smtClean="0">
                <a:solidFill>
                  <a:srgbClr val="FA1ADF"/>
                </a:solidFill>
              </a:rPr>
              <a:t>ΣΥΝΔΡΟΜΟ </a:t>
            </a:r>
            <a:r>
              <a:rPr lang="en-US" b="1" dirty="0" smtClean="0">
                <a:solidFill>
                  <a:srgbClr val="FA1ADF"/>
                </a:solidFill>
              </a:rPr>
              <a:t>CRI-DU-CHAT</a:t>
            </a:r>
            <a:endParaRPr lang="el-G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62" y="1428736"/>
            <a:ext cx="5618226" cy="461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214282" y="6286520"/>
            <a:ext cx="221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34BC9"/>
                </a:solidFill>
              </a:rPr>
              <a:t>Cri du Chat      </a:t>
            </a:r>
            <a:r>
              <a:rPr lang="en-US" b="1" dirty="0" err="1" smtClean="0">
                <a:solidFill>
                  <a:srgbClr val="934BC9"/>
                </a:solidFill>
              </a:rPr>
              <a:t>BioNrd</a:t>
            </a:r>
            <a:endParaRPr lang="el-GR" b="1" dirty="0">
              <a:solidFill>
                <a:srgbClr val="934BC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el-GR" b="1" dirty="0" smtClean="0">
                <a:solidFill>
                  <a:srgbClr val="FA1ADF"/>
                </a:solidFill>
              </a:rPr>
              <a:t>ΣΥΝΔΡΟΜΟ </a:t>
            </a:r>
            <a:r>
              <a:rPr lang="en-US" b="1" dirty="0" smtClean="0">
                <a:solidFill>
                  <a:srgbClr val="FA1ADF"/>
                </a:solidFill>
              </a:rPr>
              <a:t>CRI-DU-CHAT</a:t>
            </a:r>
            <a:endParaRPr lang="el-GR" dirty="0"/>
          </a:p>
        </p:txBody>
      </p:sp>
      <p:pic>
        <p:nvPicPr>
          <p:cNvPr id="4" name="Picture 3" descr="D:\βιντεος βιολογίας\criducha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617562" cy="571317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00034" y="6488668"/>
            <a:ext cx="221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34BC9"/>
                </a:solidFill>
              </a:rPr>
              <a:t>Cri du Chat      </a:t>
            </a:r>
            <a:r>
              <a:rPr lang="en-US" b="1" dirty="0" err="1" smtClean="0">
                <a:solidFill>
                  <a:srgbClr val="934BC9"/>
                </a:solidFill>
              </a:rPr>
              <a:t>BioNrd</a:t>
            </a:r>
            <a:endParaRPr lang="el-GR" b="1" dirty="0">
              <a:solidFill>
                <a:srgbClr val="934BC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FA1ADF"/>
                </a:solidFill>
              </a:rPr>
              <a:t>ΣΥΝΔΡΟΜΟ </a:t>
            </a:r>
            <a:r>
              <a:rPr lang="en-US" b="1" dirty="0" smtClean="0">
                <a:solidFill>
                  <a:srgbClr val="FA1ADF"/>
                </a:solidFill>
              </a:rPr>
              <a:t>CRI-DU-CHAT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285720" y="6488668"/>
            <a:ext cx="221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34BC9"/>
                </a:solidFill>
              </a:rPr>
              <a:t>Cri du Chat      </a:t>
            </a:r>
            <a:r>
              <a:rPr lang="en-US" b="1" dirty="0" err="1" smtClean="0">
                <a:solidFill>
                  <a:srgbClr val="934BC9"/>
                </a:solidFill>
              </a:rPr>
              <a:t>BioNrd</a:t>
            </a:r>
            <a:endParaRPr lang="el-GR" b="1" dirty="0">
              <a:solidFill>
                <a:srgbClr val="934BC9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662005" cy="546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FA1ADF"/>
                </a:solidFill>
              </a:rPr>
              <a:t>ΣΥΝΔΡΟΜΟ </a:t>
            </a:r>
            <a:r>
              <a:rPr lang="en-US" b="1" dirty="0" smtClean="0">
                <a:solidFill>
                  <a:srgbClr val="FA1ADF"/>
                </a:solidFill>
              </a:rPr>
              <a:t>CRI-DU-CHAT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85720" y="6488668"/>
            <a:ext cx="221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34BC9"/>
                </a:solidFill>
              </a:rPr>
              <a:t>Cri du Chat      </a:t>
            </a:r>
            <a:r>
              <a:rPr lang="en-US" b="1" dirty="0" err="1" smtClean="0">
                <a:solidFill>
                  <a:srgbClr val="934BC9"/>
                </a:solidFill>
              </a:rPr>
              <a:t>BioNrd</a:t>
            </a:r>
            <a:endParaRPr lang="el-GR" b="1" dirty="0">
              <a:solidFill>
                <a:srgbClr val="934BC9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00108"/>
            <a:ext cx="4449699" cy="512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el-GR" b="1" dirty="0" smtClean="0">
                <a:solidFill>
                  <a:srgbClr val="FA1ADF"/>
                </a:solidFill>
              </a:rPr>
              <a:t>ΣΥΝΔΡΟΜΟ </a:t>
            </a:r>
            <a:r>
              <a:rPr lang="en-US" b="1" dirty="0" smtClean="0">
                <a:solidFill>
                  <a:srgbClr val="FA1ADF"/>
                </a:solidFill>
              </a:rPr>
              <a:t>CRI-DU-CHAT</a:t>
            </a:r>
            <a:endParaRPr lang="el-GR" dirty="0"/>
          </a:p>
        </p:txBody>
      </p:sp>
      <p:pic>
        <p:nvPicPr>
          <p:cNvPr id="37890" name="Picture 2" descr="D:\βιντεος βιολογίας\criducha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847027" cy="513527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285720" y="6488668"/>
            <a:ext cx="221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34BC9"/>
                </a:solidFill>
              </a:rPr>
              <a:t>Cri du Chat      </a:t>
            </a:r>
            <a:r>
              <a:rPr lang="en-US" b="1" dirty="0" err="1" smtClean="0">
                <a:solidFill>
                  <a:srgbClr val="934BC9"/>
                </a:solidFill>
              </a:rPr>
              <a:t>BioNrd</a:t>
            </a:r>
            <a:endParaRPr lang="el-GR" b="1" dirty="0">
              <a:solidFill>
                <a:srgbClr val="934BC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FA1ADF"/>
                </a:solidFill>
              </a:rPr>
              <a:t>ΣΥΝΔΡΟΜΟ </a:t>
            </a:r>
            <a:r>
              <a:rPr lang="en-US" b="1" dirty="0" smtClean="0">
                <a:solidFill>
                  <a:srgbClr val="FA1ADF"/>
                </a:solidFill>
              </a:rPr>
              <a:t>CRI-DU-CHAT</a:t>
            </a:r>
            <a:endParaRPr lang="el-GR" dirty="0"/>
          </a:p>
        </p:txBody>
      </p:sp>
      <p:pic>
        <p:nvPicPr>
          <p:cNvPr id="40962" name="Picture 2" descr="D:\βιντεος βιολογίας\criduchat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393229" cy="5544922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71472" y="6488668"/>
            <a:ext cx="221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934BC9"/>
                </a:solidFill>
              </a:rPr>
              <a:t>Cri du Chat      </a:t>
            </a:r>
            <a:r>
              <a:rPr lang="en-US" b="1" dirty="0" err="1" smtClean="0">
                <a:solidFill>
                  <a:srgbClr val="934BC9"/>
                </a:solidFill>
              </a:rPr>
              <a:t>BioNrd</a:t>
            </a:r>
            <a:endParaRPr lang="el-GR" b="1" dirty="0">
              <a:solidFill>
                <a:srgbClr val="934BC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Έλλειψη"/>
          <p:cNvSpPr/>
          <p:nvPr/>
        </p:nvSpPr>
        <p:spPr>
          <a:xfrm>
            <a:off x="285720" y="642918"/>
            <a:ext cx="6858048" cy="5286412"/>
          </a:xfrm>
          <a:prstGeom prst="ellipse">
            <a:avLst/>
          </a:prstGeom>
          <a:solidFill>
            <a:srgbClr val="2CCBE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rgbClr val="002060"/>
                </a:solidFill>
              </a:rPr>
              <a:t>ΣΥΝΔΡΟΜΟ </a:t>
            </a:r>
            <a:r>
              <a:rPr lang="en-US" sz="2000" b="1" dirty="0" smtClean="0">
                <a:solidFill>
                  <a:srgbClr val="002060"/>
                </a:solidFill>
              </a:rPr>
              <a:t>TURNER</a:t>
            </a:r>
          </a:p>
          <a:p>
            <a:pPr algn="ctr"/>
            <a:r>
              <a:rPr lang="el-GR" b="1" dirty="0" smtClean="0">
                <a:solidFill>
                  <a:srgbClr val="002060"/>
                </a:solidFill>
              </a:rPr>
              <a:t>1 Φυλετικό χρωμόσωμα το Χ</a:t>
            </a:r>
            <a:endParaRPr lang="el-G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Έλλειψη"/>
          <p:cNvSpPr/>
          <p:nvPr/>
        </p:nvSpPr>
        <p:spPr>
          <a:xfrm>
            <a:off x="500034" y="1000108"/>
            <a:ext cx="6000792" cy="4857784"/>
          </a:xfrm>
          <a:prstGeom prst="ellipse">
            <a:avLst/>
          </a:prstGeom>
          <a:solidFill>
            <a:srgbClr val="A2FA12"/>
          </a:solidFill>
          <a:ln w="66675">
            <a:solidFill>
              <a:srgbClr val="2CC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2"/>
                </a:solidFill>
              </a:rPr>
              <a:t>ΣΥΝΔΡΟΜΟ </a:t>
            </a:r>
            <a:r>
              <a:rPr lang="en-US" sz="2000" b="1" dirty="0" smtClean="0">
                <a:solidFill>
                  <a:schemeClr val="tx2"/>
                </a:solidFill>
              </a:rPr>
              <a:t>KLINEFELTER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3 </a:t>
            </a:r>
            <a:r>
              <a:rPr lang="el-GR" sz="2000" b="1" dirty="0" smtClean="0">
                <a:solidFill>
                  <a:schemeClr val="tx2"/>
                </a:solidFill>
              </a:rPr>
              <a:t>φυλετικά χρωμοσώματα </a:t>
            </a:r>
            <a:r>
              <a:rPr lang="en-US" sz="2000" b="1" dirty="0" smtClean="0">
                <a:solidFill>
                  <a:schemeClr val="tx2"/>
                </a:solidFill>
              </a:rPr>
              <a:t>XXY</a:t>
            </a:r>
            <a:endParaRPr lang="el-GR" sz="2000" b="1" dirty="0">
              <a:solidFill>
                <a:schemeClr val="tx2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0" y="6572273"/>
            <a:ext cx="8929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002060"/>
                </a:solidFill>
              </a:rPr>
              <a:t>Αλεπόρου-Μαρίνου, Β, Αργυροκαστρίτης Α, Κομητοπούλου Α, </a:t>
            </a:r>
            <a:r>
              <a:rPr lang="el-GR" sz="1200" b="1" dirty="0" smtClean="0">
                <a:solidFill>
                  <a:srgbClr val="002060"/>
                </a:solidFill>
              </a:rPr>
              <a:t>Πιαλόγλου</a:t>
            </a:r>
            <a:r>
              <a:rPr lang="el-GR" sz="1000" b="1" dirty="0" smtClean="0">
                <a:solidFill>
                  <a:srgbClr val="002060"/>
                </a:solidFill>
              </a:rPr>
              <a:t>, Π, Σγουρίτσα, Β,2008, Βιολογία  Γ’ Τάξης Γεν.Λυκείου, Θετ.Κατεύθυνσης</a:t>
            </a:r>
            <a:endParaRPr lang="el-GR" sz="1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ΣΥΝΔΡΟΜΟ </a:t>
            </a:r>
            <a:r>
              <a:rPr lang="en-US" b="1" dirty="0" smtClean="0">
                <a:solidFill>
                  <a:srgbClr val="FF0000"/>
                </a:solidFill>
              </a:rPr>
              <a:t>KLINEFELTER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1986" name="Picture 2" descr="D:\βιντεος βιολογίας\klinefelt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168896" cy="537667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857224" y="648866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934BC9"/>
                </a:solidFill>
              </a:rPr>
              <a:t>Sindrome</a:t>
            </a:r>
            <a:r>
              <a:rPr lang="en-US" b="1" dirty="0" smtClean="0">
                <a:solidFill>
                  <a:srgbClr val="934BC9"/>
                </a:solidFill>
              </a:rPr>
              <a:t> de </a:t>
            </a:r>
            <a:r>
              <a:rPr lang="en-US" b="1" dirty="0" err="1" smtClean="0">
                <a:solidFill>
                  <a:srgbClr val="934BC9"/>
                </a:solidFill>
              </a:rPr>
              <a:t>Klinefelter</a:t>
            </a:r>
            <a:r>
              <a:rPr lang="en-US" b="1" dirty="0" smtClean="0">
                <a:solidFill>
                  <a:srgbClr val="934BC9"/>
                </a:solidFill>
              </a:rPr>
              <a:t>        arthurjoga10</a:t>
            </a:r>
            <a:endParaRPr lang="el-GR" b="1" dirty="0">
              <a:solidFill>
                <a:srgbClr val="934BC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3399"/>
                </a:solidFill>
              </a:rPr>
              <a:t>ΧΡΩΜΟΣΩΜΙΚΟΙ ΔΙΠΛΑΣΙΑΣΜΟΙ</a:t>
            </a:r>
            <a:endParaRPr lang="el-GR" sz="3600" dirty="0">
              <a:solidFill>
                <a:srgbClr val="FF3399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28680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357158" y="6283131"/>
            <a:ext cx="3401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chromosomal</a:t>
            </a:r>
            <a:r>
              <a:rPr lang="el-GR" b="1" dirty="0" smtClean="0">
                <a:solidFill>
                  <a:srgbClr val="FF3399"/>
                </a:solidFill>
              </a:rPr>
              <a:t>_</a:t>
            </a:r>
            <a:r>
              <a:rPr lang="en-US" b="1" dirty="0" smtClean="0">
                <a:solidFill>
                  <a:srgbClr val="FF3399"/>
                </a:solidFill>
              </a:rPr>
              <a:t>mutations</a:t>
            </a:r>
          </a:p>
          <a:p>
            <a:r>
              <a:rPr lang="en-US" b="1" dirty="0" smtClean="0">
                <a:solidFill>
                  <a:srgbClr val="FF3399"/>
                </a:solidFill>
              </a:rPr>
              <a:t>kglass55</a:t>
            </a:r>
            <a:endParaRPr lang="el-GR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ΣΥΝΔΡΟΜΟ </a:t>
            </a:r>
            <a:r>
              <a:rPr lang="en-US" b="1" dirty="0" smtClean="0">
                <a:solidFill>
                  <a:srgbClr val="FF0000"/>
                </a:solidFill>
              </a:rPr>
              <a:t>KLINEFELTER</a:t>
            </a:r>
            <a:endParaRPr lang="el-GR" dirty="0"/>
          </a:p>
        </p:txBody>
      </p:sp>
      <p:pic>
        <p:nvPicPr>
          <p:cNvPr id="43011" name="Picture 3" descr="D:\βιντεος βιολογίας\klinefelt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928670"/>
            <a:ext cx="7139635" cy="5354726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071538" y="6488668"/>
            <a:ext cx="4101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934BC9"/>
                </a:solidFill>
              </a:rPr>
              <a:t>Sindrome</a:t>
            </a:r>
            <a:r>
              <a:rPr lang="en-US" b="1" dirty="0" smtClean="0">
                <a:solidFill>
                  <a:srgbClr val="934BC9"/>
                </a:solidFill>
              </a:rPr>
              <a:t> de </a:t>
            </a:r>
            <a:r>
              <a:rPr lang="en-US" b="1" dirty="0" err="1" smtClean="0">
                <a:solidFill>
                  <a:srgbClr val="934BC9"/>
                </a:solidFill>
              </a:rPr>
              <a:t>Klinefelter</a:t>
            </a:r>
            <a:r>
              <a:rPr lang="en-US" b="1" dirty="0" smtClean="0">
                <a:solidFill>
                  <a:srgbClr val="934BC9"/>
                </a:solidFill>
              </a:rPr>
              <a:t>        arthurjoga10</a:t>
            </a:r>
            <a:endParaRPr lang="el-GR" b="1" dirty="0">
              <a:solidFill>
                <a:srgbClr val="934BC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-7146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ΣΥΝΔΡΟΜΟ </a:t>
            </a:r>
            <a:r>
              <a:rPr lang="en-US" b="1" dirty="0" smtClean="0">
                <a:solidFill>
                  <a:srgbClr val="FF0000"/>
                </a:solidFill>
              </a:rPr>
              <a:t>KLINEFELTER</a:t>
            </a:r>
            <a:endParaRPr lang="el-GR" dirty="0"/>
          </a:p>
        </p:txBody>
      </p:sp>
      <p:pic>
        <p:nvPicPr>
          <p:cNvPr id="44034" name="Picture 2" descr="D:\βιντεος βιολογίας\klinefelte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4" y="1000109"/>
            <a:ext cx="7256678" cy="5442509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71472" y="6488668"/>
            <a:ext cx="4101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934BC9"/>
                </a:solidFill>
              </a:rPr>
              <a:t>Sindrome</a:t>
            </a:r>
            <a:r>
              <a:rPr lang="en-US" b="1" dirty="0" smtClean="0">
                <a:solidFill>
                  <a:srgbClr val="934BC9"/>
                </a:solidFill>
              </a:rPr>
              <a:t> de </a:t>
            </a:r>
            <a:r>
              <a:rPr lang="en-US" b="1" dirty="0" err="1" smtClean="0">
                <a:solidFill>
                  <a:srgbClr val="934BC9"/>
                </a:solidFill>
              </a:rPr>
              <a:t>Klinefelter</a:t>
            </a:r>
            <a:r>
              <a:rPr lang="en-US" b="1" dirty="0" smtClean="0">
                <a:solidFill>
                  <a:srgbClr val="934BC9"/>
                </a:solidFill>
              </a:rPr>
              <a:t>        arthurjoga10</a:t>
            </a:r>
            <a:endParaRPr lang="el-GR" b="1" dirty="0">
              <a:solidFill>
                <a:srgbClr val="934BC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ΣΥΝΔΡΟΜΟ </a:t>
            </a:r>
            <a:r>
              <a:rPr lang="en-US" b="1" dirty="0" smtClean="0">
                <a:solidFill>
                  <a:srgbClr val="FF0000"/>
                </a:solidFill>
              </a:rPr>
              <a:t>KLINEFELTER</a:t>
            </a:r>
            <a:endParaRPr lang="el-GR" dirty="0"/>
          </a:p>
        </p:txBody>
      </p:sp>
      <p:pic>
        <p:nvPicPr>
          <p:cNvPr id="45058" name="Picture 2" descr="D:\βιντεος βιολογίας\klinefelte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4" y="928671"/>
            <a:ext cx="7315200" cy="548640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6488668"/>
            <a:ext cx="4101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934BC9"/>
                </a:solidFill>
              </a:rPr>
              <a:t>Sindrome</a:t>
            </a:r>
            <a:r>
              <a:rPr lang="en-US" b="1" dirty="0" smtClean="0">
                <a:solidFill>
                  <a:srgbClr val="934BC9"/>
                </a:solidFill>
              </a:rPr>
              <a:t> de </a:t>
            </a:r>
            <a:r>
              <a:rPr lang="en-US" b="1" dirty="0" err="1" smtClean="0">
                <a:solidFill>
                  <a:srgbClr val="934BC9"/>
                </a:solidFill>
              </a:rPr>
              <a:t>Klinefelter</a:t>
            </a:r>
            <a:r>
              <a:rPr lang="en-US" b="1" dirty="0" smtClean="0">
                <a:solidFill>
                  <a:srgbClr val="934BC9"/>
                </a:solidFill>
              </a:rPr>
              <a:t>        arthurjoga10</a:t>
            </a:r>
            <a:endParaRPr lang="el-GR" b="1" dirty="0">
              <a:solidFill>
                <a:srgbClr val="934BC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ΣΥΝΔΡΟΜΟ </a:t>
            </a:r>
            <a:r>
              <a:rPr lang="en-US" b="1" dirty="0" smtClean="0">
                <a:solidFill>
                  <a:srgbClr val="FF0000"/>
                </a:solidFill>
              </a:rPr>
              <a:t>KLINEFELTER</a:t>
            </a:r>
            <a:endParaRPr lang="el-GR" dirty="0"/>
          </a:p>
        </p:txBody>
      </p:sp>
      <p:pic>
        <p:nvPicPr>
          <p:cNvPr id="46082" name="Picture 2" descr="D:\βιντεος βιολογίας\klinefelter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022592" cy="5266944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6488668"/>
            <a:ext cx="4101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934BC9"/>
                </a:solidFill>
              </a:rPr>
              <a:t>Sindrome</a:t>
            </a:r>
            <a:r>
              <a:rPr lang="en-US" b="1" dirty="0" smtClean="0">
                <a:solidFill>
                  <a:srgbClr val="934BC9"/>
                </a:solidFill>
              </a:rPr>
              <a:t> de </a:t>
            </a:r>
            <a:r>
              <a:rPr lang="en-US" b="1" dirty="0" err="1" smtClean="0">
                <a:solidFill>
                  <a:srgbClr val="934BC9"/>
                </a:solidFill>
              </a:rPr>
              <a:t>Klinefelter</a:t>
            </a:r>
            <a:r>
              <a:rPr lang="en-US" b="1" dirty="0" smtClean="0">
                <a:solidFill>
                  <a:srgbClr val="934BC9"/>
                </a:solidFill>
              </a:rPr>
              <a:t>        arthurjoga10</a:t>
            </a:r>
            <a:endParaRPr lang="el-GR" b="1" dirty="0">
              <a:solidFill>
                <a:srgbClr val="934BC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ΣΥΝΔΡΟΜΟ </a:t>
            </a:r>
            <a:r>
              <a:rPr lang="en-US" b="1" dirty="0" smtClean="0">
                <a:solidFill>
                  <a:srgbClr val="FF0000"/>
                </a:solidFill>
              </a:rPr>
              <a:t>KLINEFELTER</a:t>
            </a:r>
            <a:endParaRPr lang="el-GR" dirty="0"/>
          </a:p>
        </p:txBody>
      </p:sp>
      <p:pic>
        <p:nvPicPr>
          <p:cNvPr id="47106" name="Picture 2" descr="D:\βιντεος βιολογίας\klinefelter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6847027" cy="513527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6488668"/>
            <a:ext cx="4101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934BC9"/>
                </a:solidFill>
              </a:rPr>
              <a:t>Sindrome</a:t>
            </a:r>
            <a:r>
              <a:rPr lang="en-US" b="1" dirty="0" smtClean="0">
                <a:solidFill>
                  <a:srgbClr val="934BC9"/>
                </a:solidFill>
              </a:rPr>
              <a:t> de </a:t>
            </a:r>
            <a:r>
              <a:rPr lang="en-US" b="1" dirty="0" err="1" smtClean="0">
                <a:solidFill>
                  <a:srgbClr val="934BC9"/>
                </a:solidFill>
              </a:rPr>
              <a:t>Klinefelter</a:t>
            </a:r>
            <a:r>
              <a:rPr lang="en-US" b="1" dirty="0" smtClean="0">
                <a:solidFill>
                  <a:srgbClr val="934BC9"/>
                </a:solidFill>
              </a:rPr>
              <a:t>        arthurjoga10</a:t>
            </a:r>
            <a:endParaRPr lang="el-GR" b="1" dirty="0">
              <a:solidFill>
                <a:srgbClr val="934BC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ΣΥΝΔΡΟΜΟ </a:t>
            </a:r>
            <a:r>
              <a:rPr lang="en-US" b="1" dirty="0" smtClean="0">
                <a:solidFill>
                  <a:srgbClr val="FF0000"/>
                </a:solidFill>
              </a:rPr>
              <a:t>KLINEFELTER</a:t>
            </a:r>
            <a:endParaRPr lang="el-GR" dirty="0"/>
          </a:p>
        </p:txBody>
      </p:sp>
      <p:pic>
        <p:nvPicPr>
          <p:cNvPr id="48130" name="Picture 2" descr="D:\βιντεος βιολογίας\klinefelter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110374" cy="533278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6488668"/>
            <a:ext cx="4101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934BC9"/>
                </a:solidFill>
              </a:rPr>
              <a:t>Sindrome</a:t>
            </a:r>
            <a:r>
              <a:rPr lang="en-US" b="1" dirty="0" smtClean="0">
                <a:solidFill>
                  <a:srgbClr val="934BC9"/>
                </a:solidFill>
              </a:rPr>
              <a:t> de </a:t>
            </a:r>
            <a:r>
              <a:rPr lang="en-US" b="1" dirty="0" err="1" smtClean="0">
                <a:solidFill>
                  <a:srgbClr val="934BC9"/>
                </a:solidFill>
              </a:rPr>
              <a:t>Klinefelter</a:t>
            </a:r>
            <a:r>
              <a:rPr lang="en-US" b="1" dirty="0" smtClean="0">
                <a:solidFill>
                  <a:srgbClr val="934BC9"/>
                </a:solidFill>
              </a:rPr>
              <a:t>        arthurjoga10</a:t>
            </a:r>
            <a:endParaRPr lang="el-GR" b="1" dirty="0">
              <a:solidFill>
                <a:srgbClr val="934BC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3399"/>
                </a:solidFill>
              </a:rPr>
              <a:t>ΧΡΩΜΟΣΩΜΙΚΗ ΑΝΑΣΤΡΟΦΗ</a:t>
            </a:r>
            <a:endParaRPr lang="el-GR" sz="3600" dirty="0">
              <a:solidFill>
                <a:srgbClr val="FF3399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28680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84417" y="6283131"/>
            <a:ext cx="3401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chromosomal</a:t>
            </a:r>
            <a:r>
              <a:rPr lang="el-GR" b="1" dirty="0" smtClean="0">
                <a:solidFill>
                  <a:srgbClr val="FF3399"/>
                </a:solidFill>
              </a:rPr>
              <a:t>_</a:t>
            </a:r>
            <a:r>
              <a:rPr lang="en-US" b="1" dirty="0" smtClean="0">
                <a:solidFill>
                  <a:srgbClr val="FF3399"/>
                </a:solidFill>
              </a:rPr>
              <a:t>mutations</a:t>
            </a:r>
          </a:p>
          <a:p>
            <a:r>
              <a:rPr lang="en-US" b="1" dirty="0" smtClean="0">
                <a:solidFill>
                  <a:srgbClr val="FF3399"/>
                </a:solidFill>
              </a:rPr>
              <a:t>kglass55</a:t>
            </a:r>
            <a:endParaRPr lang="el-GR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64291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3399"/>
                </a:solidFill>
              </a:rPr>
              <a:t>ΧΡΩΜΟΣΩΜΙΚΗ ΜΕΤΑΤΟΠΙΣΗ</a:t>
            </a:r>
            <a:endParaRPr lang="el-GR" sz="3600" dirty="0">
              <a:solidFill>
                <a:srgbClr val="FF3399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429683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57158" y="6283131"/>
            <a:ext cx="2633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chromosomal</a:t>
            </a:r>
            <a:r>
              <a:rPr lang="el-GR" b="1" dirty="0" smtClean="0">
                <a:solidFill>
                  <a:srgbClr val="FF3399"/>
                </a:solidFill>
              </a:rPr>
              <a:t>_</a:t>
            </a:r>
            <a:r>
              <a:rPr lang="en-US" b="1" dirty="0" smtClean="0">
                <a:solidFill>
                  <a:srgbClr val="FF3399"/>
                </a:solidFill>
              </a:rPr>
              <a:t>mutations </a:t>
            </a:r>
          </a:p>
          <a:p>
            <a:r>
              <a:rPr lang="en-US" b="1" dirty="0" smtClean="0">
                <a:solidFill>
                  <a:srgbClr val="FF3399"/>
                </a:solidFill>
              </a:rPr>
              <a:t>kglass55</a:t>
            </a:r>
            <a:endParaRPr lang="el-GR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A1ADF"/>
                </a:solidFill>
              </a:rPr>
              <a:t>ΓΟΝΙΔΙΑΚΗ ΜΕΤΑΛΛΑΞ</a:t>
            </a:r>
            <a:r>
              <a:rPr lang="en-US" sz="3600" b="1" dirty="0" smtClean="0">
                <a:solidFill>
                  <a:srgbClr val="FA1ADF"/>
                </a:solidFill>
              </a:rPr>
              <a:t>H:</a:t>
            </a:r>
            <a:r>
              <a:rPr lang="el-GR" sz="3600" b="1" dirty="0" smtClean="0">
                <a:solidFill>
                  <a:srgbClr val="FA1ADF"/>
                </a:solidFill>
              </a:rPr>
              <a:t> ΕΛΛΕΙΨΗ</a:t>
            </a:r>
            <a:endParaRPr lang="el-GR" sz="3600" dirty="0">
              <a:solidFill>
                <a:srgbClr val="FA1ADF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21537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428596" y="6211669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34BC9"/>
                </a:solidFill>
              </a:rPr>
              <a:t>Gene Mutations</a:t>
            </a:r>
          </a:p>
          <a:p>
            <a:r>
              <a:rPr lang="en-US" b="1" dirty="0" smtClean="0">
                <a:solidFill>
                  <a:srgbClr val="934BC9"/>
                </a:solidFill>
              </a:rPr>
              <a:t>kglass55</a:t>
            </a:r>
            <a:endParaRPr lang="el-GR" b="1" dirty="0">
              <a:solidFill>
                <a:srgbClr val="934BC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-24"/>
            <a:ext cx="8229600" cy="71438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A1ADF"/>
                </a:solidFill>
              </a:rPr>
              <a:t>ΓΟΝΙΔΙΑΚΗ ΜΕΤΑΛΛΑΞ</a:t>
            </a:r>
            <a:r>
              <a:rPr lang="en-US" sz="3600" b="1" dirty="0" smtClean="0">
                <a:solidFill>
                  <a:srgbClr val="FA1ADF"/>
                </a:solidFill>
              </a:rPr>
              <a:t>H:</a:t>
            </a:r>
            <a:r>
              <a:rPr lang="el-GR" sz="3600" b="1" dirty="0" smtClean="0">
                <a:solidFill>
                  <a:srgbClr val="FA1ADF"/>
                </a:solidFill>
              </a:rPr>
              <a:t> ΕΛΛΕΙΨΗ</a:t>
            </a:r>
            <a:endParaRPr lang="el-GR" sz="3600" dirty="0">
              <a:solidFill>
                <a:srgbClr val="FA1ADF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215370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57158" y="6211669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Gene Mutations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kglass55</a:t>
            </a:r>
            <a:endParaRPr lang="el-G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42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solidFill>
                  <a:srgbClr val="FF3399"/>
                </a:solidFill>
              </a:rPr>
              <a:t>ΓΟΝΙΔΙΑΚΗ ΜΕΤΑΛΛΑΞ</a:t>
            </a:r>
            <a:r>
              <a:rPr lang="en-US" sz="3600" b="1" dirty="0" smtClean="0">
                <a:solidFill>
                  <a:srgbClr val="FF3399"/>
                </a:solidFill>
              </a:rPr>
              <a:t>H:</a:t>
            </a:r>
            <a:r>
              <a:rPr lang="el-GR" sz="3600" b="1" dirty="0" smtClean="0">
                <a:solidFill>
                  <a:srgbClr val="FF3399"/>
                </a:solidFill>
              </a:rPr>
              <a:t> ΕΛΛΕΙΨΗ</a:t>
            </a:r>
            <a:endParaRPr lang="el-GR" sz="3600" dirty="0">
              <a:solidFill>
                <a:srgbClr val="FF3399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2868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57158" y="6283131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Gene Mutations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kglass55</a:t>
            </a:r>
            <a:endParaRPr lang="el-G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515352" cy="571480"/>
          </a:xfrm>
        </p:spPr>
        <p:txBody>
          <a:bodyPr>
            <a:noAutofit/>
          </a:bodyPr>
          <a:lstStyle/>
          <a:p>
            <a:pPr algn="l"/>
            <a:r>
              <a:rPr lang="el-GR" sz="3200" b="1" dirty="0" smtClean="0"/>
              <a:t>   </a:t>
            </a:r>
            <a:r>
              <a:rPr lang="el-GR" sz="3200" b="1" dirty="0" smtClean="0">
                <a:solidFill>
                  <a:srgbClr val="FF3399"/>
                </a:solidFill>
              </a:rPr>
              <a:t/>
            </a:r>
            <a:br>
              <a:rPr lang="el-GR" sz="3200" b="1" dirty="0" smtClean="0">
                <a:solidFill>
                  <a:srgbClr val="FF3399"/>
                </a:solidFill>
              </a:rPr>
            </a:br>
            <a:r>
              <a:rPr lang="el-GR" sz="3200" b="1" dirty="0" smtClean="0">
                <a:solidFill>
                  <a:srgbClr val="FF3399"/>
                </a:solidFill>
              </a:rPr>
              <a:t>     ΓΟΝΙΔΙΑΚΗ ΜΕΤΑΛΛΑΞΗ </a:t>
            </a:r>
            <a:r>
              <a:rPr lang="en-US" sz="3200" b="1" dirty="0" smtClean="0">
                <a:solidFill>
                  <a:srgbClr val="FF3399"/>
                </a:solidFill>
              </a:rPr>
              <a:t>:</a:t>
            </a:r>
            <a:r>
              <a:rPr lang="el-GR" sz="3200" b="1" dirty="0" smtClean="0">
                <a:solidFill>
                  <a:srgbClr val="FF3399"/>
                </a:solidFill>
              </a:rPr>
              <a:t> ΑΝΤΙΚΑΤΑΣΤΑΣΗ</a:t>
            </a:r>
            <a:r>
              <a:rPr lang="en-US" sz="3200" b="1" dirty="0" smtClean="0">
                <a:solidFill>
                  <a:srgbClr val="FF3399"/>
                </a:solidFill>
              </a:rPr>
              <a:t/>
            </a:r>
            <a:br>
              <a:rPr lang="en-US" sz="3200" b="1" dirty="0" smtClean="0">
                <a:solidFill>
                  <a:srgbClr val="FF3399"/>
                </a:solidFill>
              </a:rPr>
            </a:br>
            <a:endParaRPr lang="el-GR" sz="3200" dirty="0">
              <a:solidFill>
                <a:srgbClr val="FF339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8572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14282" y="6283131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Gene Mutations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kglass55</a:t>
            </a:r>
            <a:endParaRPr lang="el-G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489</Words>
  <PresentationFormat>Προβολή στην οθόνη (4:3)</PresentationFormat>
  <Paragraphs>110</Paragraphs>
  <Slides>35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Θέμα του Office</vt:lpstr>
      <vt:lpstr>ΜΕΤΑΛΛΑΞΕΙΣ</vt:lpstr>
      <vt:lpstr>ΧΡΩΜΟΣΩΜΙΚΗ ΕΛΛΕΙΨΗ</vt:lpstr>
      <vt:lpstr>ΧΡΩΜΟΣΩΜΙΚΟΙ ΔΙΠΛΑΣΙΑΣΜΟΙ</vt:lpstr>
      <vt:lpstr>ΧΡΩΜΟΣΩΜΙΚΗ ΑΝΑΣΤΡΟΦΗ</vt:lpstr>
      <vt:lpstr>ΧΡΩΜΟΣΩΜΙΚΗ ΜΕΤΑΤΟΠΙΣΗ</vt:lpstr>
      <vt:lpstr>ΓΟΝΙΔΙΑΚΗ ΜΕΤΑΛΛΑΞH: ΕΛΛΕΙΨΗ</vt:lpstr>
      <vt:lpstr>ΓΟΝΙΔΙΑΚΗ ΜΕΤΑΛΛΑΞH: ΕΛΛΕΙΨΗ</vt:lpstr>
      <vt:lpstr>ΓΟΝΙΔΙΑΚΗ ΜΕΤΑΛΛΑΞH: ΕΛΛΕΙΨΗ</vt:lpstr>
      <vt:lpstr>         ΓΟΝΙΔΙΑΚΗ ΜΕΤΑΛΛΑΞΗ : ΑΝΤΙΚΑΤΑΣΤΑΣΗ </vt:lpstr>
      <vt:lpstr>ΓΟΝΙΔΙΑΚΗ ΜΕΤΑΛΛΑΞΗ:ΠΡΟΣΘΗΚΗ</vt:lpstr>
      <vt:lpstr>ΓΟΝΙΔΙΑΚΗ ΜΕΤΑΛΛΑΞΗ: ΑΝΤΙΚΑΤΑΣΤΑΣΗ</vt:lpstr>
      <vt:lpstr>ΣΙΩΠΗΛΕΣ ΜΕΤΑΛΛΑΞΕΙΣ</vt:lpstr>
      <vt:lpstr>ΔΡΕΠΑΝΟΚΥΤΤΑΡΙΚΗ ΑΝΑΙΜΙΑ</vt:lpstr>
      <vt:lpstr>ΓΟΝΙΔΙΑΚΗ ΜΕΤΑΛΛΑΞΗ: ΑΝΤΙΚΑΤΑΣΤΑΣΗ</vt:lpstr>
      <vt:lpstr>ΘΑΛΑΣΣΑΙΜΙΑ</vt:lpstr>
      <vt:lpstr>Διαφάνεια 16</vt:lpstr>
      <vt:lpstr>ΣΥΝΔΡΟΜΟ DOWN  </vt:lpstr>
      <vt:lpstr>ΣΥΝΔΡΟΜΟ DOWN</vt:lpstr>
      <vt:lpstr>Διαφάνεια 19</vt:lpstr>
      <vt:lpstr>ΣΥΝΔΡΟΜΟ CRI-DU-CHAT </vt:lpstr>
      <vt:lpstr>ΣΥΝΔΡΟΜΟ CRI-DU-CHAT</vt:lpstr>
      <vt:lpstr>ΣΥΝΔΡΟΜΟ CRI-DU-CHAT</vt:lpstr>
      <vt:lpstr>ΣΥΝΔΡΟΜΟ CRI-DU-CHAT</vt:lpstr>
      <vt:lpstr>ΣΥΝΔΡΟΜΟ CRI-DU-CHAT</vt:lpstr>
      <vt:lpstr>ΣΥΝΔΡΟΜΟ CRI-DU-CHAT</vt:lpstr>
      <vt:lpstr>ΣΥΝΔΡΟΜΟ CRI-DU-CHAT</vt:lpstr>
      <vt:lpstr>Διαφάνεια 27</vt:lpstr>
      <vt:lpstr>Διαφάνεια 28</vt:lpstr>
      <vt:lpstr>ΣΥΝΔΡΟΜΟ KLINEFELTER </vt:lpstr>
      <vt:lpstr>ΣΥΝΔΡΟΜΟ KLINEFELTER</vt:lpstr>
      <vt:lpstr>ΣΥΝΔΡΟΜΟ KLINEFELTER</vt:lpstr>
      <vt:lpstr>ΣΥΝΔΡΟΜΟ KLINEFELTER</vt:lpstr>
      <vt:lpstr>ΣΥΝΔΡΟΜΟ KLINEFELTER</vt:lpstr>
      <vt:lpstr>ΣΥΝΔΡΟΜΟ KLINEFELTER</vt:lpstr>
      <vt:lpstr>ΣΥΝΔΡΟΜΟ KLINEFELTER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ΜΕΤΑΛΛΑΞΕΙΣ</dc:title>
  <dc:creator>Sony Vaio 1112</dc:creator>
  <cp:lastModifiedBy>Sony Vaio 1112</cp:lastModifiedBy>
  <cp:revision>47</cp:revision>
  <dcterms:created xsi:type="dcterms:W3CDTF">2014-01-23T22:36:23Z</dcterms:created>
  <dcterms:modified xsi:type="dcterms:W3CDTF">2014-01-27T15:18:33Z</dcterms:modified>
</cp:coreProperties>
</file>