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5" r:id="rId30"/>
    <p:sldId id="284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2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21/12/2010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ιζόντιος πάπυρος"/>
          <p:cNvSpPr/>
          <p:nvPr/>
        </p:nvSpPr>
        <p:spPr>
          <a:xfrm>
            <a:off x="1331640" y="980728"/>
            <a:ext cx="7056784" cy="4248472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solidFill>
                  <a:schemeClr val="tx1"/>
                </a:solidFill>
                <a:latin typeface="Palatino Linotype" pitchFamily="18" charset="0"/>
              </a:rPr>
              <a:t>Αρχαϊκή Τέχνη</a:t>
            </a:r>
            <a:endParaRPr lang="el-GR" sz="6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7 - Θέση περιεχομένου" descr="ΙΣΤΟΡΙΑ ΔΙΑΦΑΝΕΙΕΣ (52)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2115580" cy="2819400"/>
          </a:xfrm>
        </p:spPr>
      </p:pic>
      <p:sp>
        <p:nvSpPr>
          <p:cNvPr id="7" name="6 - Οριζόντιος πάπυρος"/>
          <p:cNvSpPr/>
          <p:nvPr/>
        </p:nvSpPr>
        <p:spPr>
          <a:xfrm>
            <a:off x="2051720" y="332656"/>
            <a:ext cx="6336704" cy="10332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Palatino Linotype" pitchFamily="18" charset="0"/>
              </a:rPr>
              <a:t>Αρχαϊκή Γλυπτική</a:t>
            </a:r>
            <a:endParaRPr lang="el-GR" dirty="0"/>
          </a:p>
        </p:txBody>
      </p:sp>
      <p:pic>
        <p:nvPicPr>
          <p:cNvPr id="12" name="11 - Εικόνα" descr="ΙΣΤΟΡΙΑ ΔΙΑΦΑΝΕΙΕΣ (53)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916832"/>
            <a:ext cx="2086711" cy="2780928"/>
          </a:xfrm>
          <a:prstGeom prst="rect">
            <a:avLst/>
          </a:prstGeom>
        </p:spPr>
      </p:pic>
      <p:pic>
        <p:nvPicPr>
          <p:cNvPr id="14" name="13 - Εικόνα" descr="arxaik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068960"/>
            <a:ext cx="1152128" cy="3520550"/>
          </a:xfrm>
          <a:prstGeom prst="rect">
            <a:avLst/>
          </a:prstGeom>
        </p:spPr>
      </p:pic>
      <p:pic>
        <p:nvPicPr>
          <p:cNvPr id="15" name="14 - Εικόνα" descr="mosxofor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1567559" cy="34442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10000" cy="1224136"/>
          </a:xfrm>
        </p:spPr>
        <p:txBody>
          <a:bodyPr>
            <a:normAutofit/>
          </a:bodyPr>
          <a:lstStyle/>
          <a:p>
            <a:pPr algn="ctr"/>
            <a:r>
              <a:rPr lang="el-GR" sz="3200" cap="none" dirty="0" smtClean="0">
                <a:latin typeface="Palatino Linotype" pitchFamily="18" charset="0"/>
              </a:rPr>
              <a:t>Η </a:t>
            </a:r>
            <a:r>
              <a:rPr lang="el-GR" sz="3200" b="0" cap="none" dirty="0" smtClean="0">
                <a:latin typeface="Palatino Linotype" pitchFamily="18" charset="0"/>
              </a:rPr>
              <a:t>πώρινη </a:t>
            </a:r>
            <a:r>
              <a:rPr lang="el-GR" sz="3200" cap="none" dirty="0" smtClean="0">
                <a:latin typeface="Palatino Linotype" pitchFamily="18" charset="0"/>
              </a:rPr>
              <a:t>«κυρία</a:t>
            </a:r>
            <a:r>
              <a:rPr lang="en-US" sz="3200" cap="none" dirty="0" smtClean="0">
                <a:latin typeface="Palatino Linotype" pitchFamily="18" charset="0"/>
              </a:rPr>
              <a:t/>
            </a:r>
            <a:br>
              <a:rPr lang="en-US" sz="3200" cap="none" dirty="0" smtClean="0">
                <a:latin typeface="Palatino Linotype" pitchFamily="18" charset="0"/>
              </a:rPr>
            </a:br>
            <a:r>
              <a:rPr lang="en-US" sz="3200" cap="none" dirty="0" smtClean="0">
                <a:latin typeface="Palatino Linotype" pitchFamily="18" charset="0"/>
              </a:rPr>
              <a:t/>
            </a:r>
            <a:br>
              <a:rPr lang="en-US" sz="3200" cap="none" dirty="0" smtClean="0">
                <a:latin typeface="Palatino Linotype" pitchFamily="18" charset="0"/>
              </a:rPr>
            </a:br>
            <a:r>
              <a:rPr lang="el-GR" sz="3200" cap="none" dirty="0" smtClean="0">
                <a:latin typeface="Palatino Linotype" pitchFamily="18" charset="0"/>
              </a:rPr>
              <a:t> της </a:t>
            </a:r>
            <a:r>
              <a:rPr lang="en-US" sz="3200" cap="none" dirty="0" err="1" smtClean="0">
                <a:latin typeface="Palatino Linotype" pitchFamily="18" charset="0"/>
              </a:rPr>
              <a:t>Auxerre</a:t>
            </a:r>
            <a:r>
              <a:rPr lang="el-GR" sz="3200" cap="none" dirty="0" smtClean="0">
                <a:latin typeface="Palatino Linotype" pitchFamily="18" charset="0"/>
              </a:rPr>
              <a:t>»</a:t>
            </a:r>
            <a:endParaRPr lang="el-GR" sz="3200" cap="none" dirty="0">
              <a:latin typeface="Palatino Linotype" pitchFamily="18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4860032" y="1556792"/>
            <a:ext cx="3810000" cy="3888432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>
                <a:latin typeface="Palatino Linotype" pitchFamily="18" charset="0"/>
              </a:rPr>
              <a:t>Προέρχεται μάλλον από την Κρήτη. Έχει τα κύρια χαρακτηριστικά του «</a:t>
            </a:r>
            <a:r>
              <a:rPr lang="el-GR" sz="2000" b="1" dirty="0" err="1" smtClean="0">
                <a:latin typeface="Palatino Linotype" pitchFamily="18" charset="0"/>
              </a:rPr>
              <a:t>δαιδαλικού</a:t>
            </a:r>
            <a:r>
              <a:rPr lang="el-GR" sz="2000" dirty="0" smtClean="0">
                <a:latin typeface="Palatino Linotype" pitchFamily="18" charset="0"/>
              </a:rPr>
              <a:t>», όπως ονομάστηκε, στιλ.</a:t>
            </a:r>
          </a:p>
          <a:p>
            <a:pPr algn="ctr"/>
            <a:endParaRPr lang="el-GR" sz="2000" dirty="0" smtClean="0">
              <a:latin typeface="Palatino Linotype" pitchFamily="18" charset="0"/>
            </a:endParaRPr>
          </a:p>
          <a:p>
            <a:pPr algn="ctr"/>
            <a:endParaRPr lang="el-GR" sz="20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Λούβρου)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7" name="6 - Θέση περιεχομένου" descr="arxaik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3014"/>
            <a:ext cx="3384376" cy="61624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10000" cy="1162050"/>
          </a:xfrm>
        </p:spPr>
        <p:txBody>
          <a:bodyPr/>
          <a:lstStyle/>
          <a:p>
            <a:pPr algn="ctr"/>
            <a:r>
              <a:rPr lang="el-GR" sz="2800" cap="none" dirty="0" err="1" smtClean="0">
                <a:latin typeface="Palatino Linotype" pitchFamily="18" charset="0"/>
              </a:rPr>
              <a:t>Κλέοβις</a:t>
            </a:r>
            <a:r>
              <a:rPr lang="el-GR" sz="2800" cap="none" dirty="0" smtClean="0">
                <a:latin typeface="Palatino Linotype" pitchFamily="18" charset="0"/>
              </a:rPr>
              <a:t> και </a:t>
            </a:r>
            <a:r>
              <a:rPr lang="el-GR" sz="2800" cap="none" dirty="0" err="1" smtClean="0">
                <a:latin typeface="Palatino Linotype" pitchFamily="18" charset="0"/>
              </a:rPr>
              <a:t>Βίτων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32040" y="1412776"/>
            <a:ext cx="3810000" cy="439248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latin typeface="Palatino Linotype" pitchFamily="18" charset="0"/>
              </a:rPr>
              <a:t>Κούροι</a:t>
            </a:r>
            <a:r>
              <a:rPr lang="el-GR" sz="2400" dirty="0" smtClean="0">
                <a:latin typeface="Palatino Linotype" pitchFamily="18" charset="0"/>
              </a:rPr>
              <a:t>: αγάλματα νέων σε αυστηρά </a:t>
            </a:r>
            <a:r>
              <a:rPr lang="el-GR" sz="2400" b="1" dirty="0" smtClean="0">
                <a:latin typeface="Palatino Linotype" pitchFamily="18" charset="0"/>
              </a:rPr>
              <a:t>μετωπική</a:t>
            </a:r>
            <a:r>
              <a:rPr lang="el-GR" sz="2400" dirty="0" smtClean="0">
                <a:latin typeface="Palatino Linotype" pitchFamily="18" charset="0"/>
              </a:rPr>
              <a:t> στάση, με το </a:t>
            </a:r>
            <a:r>
              <a:rPr lang="el-GR" sz="2400" b="1" dirty="0" smtClean="0">
                <a:latin typeface="Palatino Linotype" pitchFamily="18" charset="0"/>
              </a:rPr>
              <a:t>αριστερό πόδι</a:t>
            </a:r>
            <a:r>
              <a:rPr lang="el-GR" sz="2400" dirty="0" smtClean="0">
                <a:latin typeface="Palatino Linotype" pitchFamily="18" charset="0"/>
              </a:rPr>
              <a:t> λίγο πιο εμπρός από το δεξί, τα </a:t>
            </a:r>
            <a:r>
              <a:rPr lang="el-GR" sz="2400" b="1" dirty="0" smtClean="0">
                <a:latin typeface="Palatino Linotype" pitchFamily="18" charset="0"/>
              </a:rPr>
              <a:t>χέρια </a:t>
            </a:r>
            <a:r>
              <a:rPr lang="el-GR" sz="2400" dirty="0" smtClean="0">
                <a:latin typeface="Palatino Linotype" pitchFamily="18" charset="0"/>
              </a:rPr>
              <a:t>κοντά στα πλευρά, κάποτε </a:t>
            </a:r>
            <a:r>
              <a:rPr lang="el-GR" sz="2400" b="1" dirty="0" smtClean="0">
                <a:latin typeface="Palatino Linotype" pitchFamily="18" charset="0"/>
              </a:rPr>
              <a:t>λυγισμένα </a:t>
            </a:r>
            <a:r>
              <a:rPr lang="el-GR" sz="2400" dirty="0" smtClean="0">
                <a:latin typeface="Palatino Linotype" pitchFamily="18" charset="0"/>
              </a:rPr>
              <a:t>στους αγκώνες.</a:t>
            </a:r>
          </a:p>
          <a:p>
            <a:pPr algn="ctr"/>
            <a:endParaRPr lang="el-GR" sz="2400" b="1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(Αρχαιολογικό Μουσείο Δελφών)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7" name="6 - Θέση περιεχομένου" descr="Kleov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268722" cy="61047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27984" y="260648"/>
            <a:ext cx="3810000" cy="1162050"/>
          </a:xfrm>
        </p:spPr>
        <p:txBody>
          <a:bodyPr/>
          <a:lstStyle/>
          <a:p>
            <a:pPr algn="ctr"/>
            <a:r>
              <a:rPr lang="el-GR" sz="3200" cap="none" dirty="0" smtClean="0">
                <a:latin typeface="Palatino Linotype" pitchFamily="18" charset="0"/>
              </a:rPr>
              <a:t>Κούρος </a:t>
            </a:r>
            <a:r>
              <a:rPr lang="el-GR" sz="3200" cap="none" dirty="0" err="1" smtClean="0">
                <a:latin typeface="Palatino Linotype" pitchFamily="18" charset="0"/>
              </a:rPr>
              <a:t>Τενέας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27984" y="1412776"/>
            <a:ext cx="3810000" cy="4248472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Palatino Linotype" pitchFamily="18" charset="0"/>
              </a:rPr>
              <a:t>Το αρχαϊκό </a:t>
            </a:r>
            <a:r>
              <a:rPr lang="el-GR" sz="2400" b="1" dirty="0" smtClean="0">
                <a:latin typeface="Palatino Linotype" pitchFamily="18" charset="0"/>
              </a:rPr>
              <a:t>μειδίαμα</a:t>
            </a:r>
            <a:r>
              <a:rPr lang="el-GR" sz="2400" dirty="0" smtClean="0">
                <a:latin typeface="Palatino Linotype" pitchFamily="18" charset="0"/>
              </a:rPr>
              <a:t>, κύριο χαρακτηριστικό της αρχαϊκής τέχνης, εκφράζει τη χαρά και την άφατη αγαλλίαση του ανθρώπου μπροστά στο θαύμα του κόσμου.</a:t>
            </a:r>
          </a:p>
          <a:p>
            <a:pPr algn="ctr"/>
            <a:endParaRPr lang="el-GR" sz="24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(Γλυπτοθήκη Μονάχου)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7" name="6 - Θέση περιεχομένου" descr="arxaik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2160240" cy="6304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99992" y="188640"/>
            <a:ext cx="3810000" cy="1162050"/>
          </a:xfrm>
        </p:spPr>
        <p:txBody>
          <a:bodyPr/>
          <a:lstStyle/>
          <a:p>
            <a:pPr algn="ctr"/>
            <a:r>
              <a:rPr lang="el-GR" sz="3600" cap="none" dirty="0" smtClean="0">
                <a:latin typeface="Palatino Linotype" pitchFamily="18" charset="0"/>
              </a:rPr>
              <a:t>Ο Μοσχοφόρος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99992" y="1412776"/>
            <a:ext cx="3810000" cy="4680520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Σύμφωνα με την επιγραφή της βάσης τον ανέθεσε ο </a:t>
            </a:r>
            <a:r>
              <a:rPr lang="el-GR" sz="2800" b="1" dirty="0" smtClean="0">
                <a:latin typeface="Palatino Linotype" pitchFamily="18" charset="0"/>
              </a:rPr>
              <a:t>Ρόμβος</a:t>
            </a:r>
            <a:r>
              <a:rPr lang="el-GR" sz="2800" dirty="0" smtClean="0">
                <a:latin typeface="Palatino Linotype" pitchFamily="18" charset="0"/>
              </a:rPr>
              <a:t>.</a:t>
            </a:r>
          </a:p>
          <a:p>
            <a:pPr algn="ctr"/>
            <a:endParaRPr lang="el-GR" sz="2800" dirty="0" smtClean="0">
              <a:latin typeface="Palatino Linotype" pitchFamily="18" charset="0"/>
            </a:endParaRPr>
          </a:p>
          <a:p>
            <a:pPr algn="ctr"/>
            <a:endParaRPr lang="el-GR" sz="28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Ακροπόλεως)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8" name="7 - Θέση περιεχομένου" descr="mosxofor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2880320" cy="63285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800" cap="none" dirty="0" smtClean="0">
                <a:latin typeface="Palatino Linotype" pitchFamily="18" charset="0"/>
              </a:rPr>
              <a:t>Άλογα από άρμα</a:t>
            </a:r>
            <a:endParaRPr lang="el-GR" sz="280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04048" y="2636912"/>
            <a:ext cx="3810000" cy="2736304"/>
          </a:xfrm>
        </p:spPr>
        <p:txBody>
          <a:bodyPr>
            <a:normAutofit/>
          </a:bodyPr>
          <a:lstStyle/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Ακροπόλεως)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arxaik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483507" cy="39925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0" y="908720"/>
            <a:ext cx="3810000" cy="1162050"/>
          </a:xfrm>
        </p:spPr>
        <p:txBody>
          <a:bodyPr/>
          <a:lstStyle/>
          <a:p>
            <a:pPr algn="ctr"/>
            <a:r>
              <a:rPr lang="el-GR" sz="3200" cap="none" dirty="0" smtClean="0">
                <a:latin typeface="Palatino Linotype" pitchFamily="18" charset="0"/>
              </a:rPr>
              <a:t>Σφίγγα από τους </a:t>
            </a:r>
            <a:br>
              <a:rPr lang="el-GR" sz="3200" cap="none" dirty="0" smtClean="0">
                <a:latin typeface="Palatino Linotype" pitchFamily="18" charset="0"/>
              </a:rPr>
            </a:br>
            <a:r>
              <a:rPr lang="el-GR" sz="3200" cap="none" dirty="0" smtClean="0">
                <a:latin typeface="Palatino Linotype" pitchFamily="18" charset="0"/>
              </a:rPr>
              <a:t/>
            </a:r>
            <a:br>
              <a:rPr lang="el-GR" sz="3200" cap="none" dirty="0" smtClean="0">
                <a:latin typeface="Palatino Linotype" pitchFamily="18" charset="0"/>
              </a:rPr>
            </a:br>
            <a:r>
              <a:rPr lang="el-GR" sz="3200" cap="none" dirty="0" smtClean="0">
                <a:latin typeface="Palatino Linotype" pitchFamily="18" charset="0"/>
              </a:rPr>
              <a:t>Δελφούς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27984" y="2852936"/>
            <a:ext cx="3810000" cy="698500"/>
          </a:xfrm>
        </p:spPr>
        <p:txBody>
          <a:bodyPr/>
          <a:lstStyle/>
          <a:p>
            <a:pPr algn="ctr"/>
            <a:r>
              <a:rPr lang="el-GR" dirty="0" smtClean="0">
                <a:latin typeface="Palatino Linotype" pitchFamily="18" charset="0"/>
              </a:rPr>
              <a:t>(Αρχαιολογικό Μουσείο Δελφών)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9" name="8 - Θέση περιεχομένου" descr="arxaik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985977" cy="39925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44008" y="188640"/>
            <a:ext cx="3810000" cy="116205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644008" y="1412776"/>
            <a:ext cx="3810000" cy="4320480"/>
          </a:xfrm>
        </p:spPr>
        <p:txBody>
          <a:bodyPr>
            <a:normAutofit/>
          </a:bodyPr>
          <a:lstStyle/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r>
              <a:rPr lang="el-GR" sz="2800" dirty="0" smtClean="0">
                <a:latin typeface="Palatino Linotype" pitchFamily="18" charset="0"/>
              </a:rPr>
              <a:t>Φορεί στεφάνι από </a:t>
            </a:r>
            <a:r>
              <a:rPr lang="el-GR" sz="2800" b="1" dirty="0" err="1" smtClean="0">
                <a:latin typeface="Palatino Linotype" pitchFamily="18" charset="0"/>
              </a:rPr>
              <a:t>αγριοσέλινο</a:t>
            </a:r>
            <a:r>
              <a:rPr lang="el-GR" sz="2800" dirty="0" smtClean="0">
                <a:latin typeface="Palatino Linotype" pitchFamily="18" charset="0"/>
              </a:rPr>
              <a:t>, έπαθλο από τα Ίσθμια και τα </a:t>
            </a:r>
            <a:r>
              <a:rPr lang="el-GR" sz="2800" dirty="0" err="1" smtClean="0">
                <a:latin typeface="Palatino Linotype" pitchFamily="18" charset="0"/>
              </a:rPr>
              <a:t>Νέμεα</a:t>
            </a:r>
            <a:r>
              <a:rPr lang="el-GR" sz="2800" dirty="0" smtClean="0">
                <a:latin typeface="Palatino Linotype" pitchFamily="18" charset="0"/>
              </a:rPr>
              <a:t>.</a:t>
            </a: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Το κεφάλι </a:t>
            </a:r>
            <a:r>
              <a:rPr lang="en-US" b="1" dirty="0" smtClean="0">
                <a:latin typeface="Palatino Linotype" pitchFamily="18" charset="0"/>
              </a:rPr>
              <a:t>“</a:t>
            </a:r>
            <a:r>
              <a:rPr lang="en-US" b="1" dirty="0" err="1" smtClean="0">
                <a:latin typeface="Palatino Linotype" pitchFamily="18" charset="0"/>
              </a:rPr>
              <a:t>Rampin</a:t>
            </a:r>
            <a:r>
              <a:rPr lang="en-US" b="1" dirty="0" smtClean="0">
                <a:latin typeface="Palatino Linotype" pitchFamily="18" charset="0"/>
              </a:rPr>
              <a:t>”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βρίσκεται στο Μουσείο του Λούβρου, το υπόλοιπο στο Μουσείο της Ακρόπολης.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ΙΣΤΟΡΙΑ ΔΙΑΦΑΝΕΙΕΣ (48)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130557" cy="550473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16016" y="332656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3200" cap="none" dirty="0" smtClean="0">
                <a:latin typeface="Palatino Linotype" pitchFamily="18" charset="0"/>
              </a:rPr>
              <a:t>Η κόρη της </a:t>
            </a:r>
            <a:br>
              <a:rPr lang="el-GR" sz="3200" cap="none" dirty="0" smtClean="0">
                <a:latin typeface="Palatino Linotype" pitchFamily="18" charset="0"/>
              </a:rPr>
            </a:br>
            <a:r>
              <a:rPr lang="el-GR" sz="3200" cap="none" dirty="0" smtClean="0">
                <a:latin typeface="Palatino Linotype" pitchFamily="18" charset="0"/>
              </a:rPr>
              <a:t/>
            </a:r>
            <a:br>
              <a:rPr lang="el-GR" sz="3200" cap="none" dirty="0" smtClean="0">
                <a:latin typeface="Palatino Linotype" pitchFamily="18" charset="0"/>
              </a:rPr>
            </a:br>
            <a:r>
              <a:rPr lang="el-GR" sz="3200" cap="none" dirty="0" smtClean="0">
                <a:latin typeface="Palatino Linotype" pitchFamily="18" charset="0"/>
              </a:rPr>
              <a:t>Ακροπόλεως</a:t>
            </a:r>
            <a:endParaRPr lang="el-GR" sz="320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32040" y="2564904"/>
            <a:ext cx="3810000" cy="698500"/>
          </a:xfrm>
        </p:spPr>
        <p:txBody>
          <a:bodyPr/>
          <a:lstStyle/>
          <a:p>
            <a:pPr algn="ctr"/>
            <a:r>
              <a:rPr lang="el-GR" dirty="0" smtClean="0">
                <a:latin typeface="Palatino Linotype" pitchFamily="18" charset="0"/>
              </a:rPr>
              <a:t>(Μουσείο της Ακροπόλεως)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7" name="6 - Θέση περιεχομένου" descr="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032448" cy="616628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99992" y="548680"/>
            <a:ext cx="3810000" cy="1162050"/>
          </a:xfrm>
        </p:spPr>
        <p:txBody>
          <a:bodyPr/>
          <a:lstStyle/>
          <a:p>
            <a:pPr algn="ctr"/>
            <a:r>
              <a:rPr lang="el-GR" sz="3200" cap="none" dirty="0" smtClean="0">
                <a:latin typeface="Palatino Linotype" pitchFamily="18" charset="0"/>
              </a:rPr>
              <a:t>Επιτύμβια στήλη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27984" y="2708920"/>
            <a:ext cx="3810000" cy="698500"/>
          </a:xfrm>
        </p:spPr>
        <p:txBody>
          <a:bodyPr/>
          <a:lstStyle/>
          <a:p>
            <a:pPr algn="ctr"/>
            <a:r>
              <a:rPr lang="el-GR" dirty="0" smtClean="0">
                <a:latin typeface="Palatino Linotype" pitchFamily="18" charset="0"/>
              </a:rPr>
              <a:t>(Μητροπολιτικό μουσείο Νέας Υόρκης)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arxaik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9132"/>
            <a:ext cx="3240360" cy="61983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250px-NAMA_H%C3%A9racl%C3%A8s_&amp;_Nes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1732331" cy="1988716"/>
          </a:xfrm>
        </p:spPr>
      </p:pic>
      <p:pic>
        <p:nvPicPr>
          <p:cNvPr id="5" name="4 - Εικόνα" descr="400px-Dish_siren_Louvre_MNB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628800"/>
            <a:ext cx="1950676" cy="1906786"/>
          </a:xfrm>
          <a:prstGeom prst="rect">
            <a:avLst/>
          </a:prstGeom>
        </p:spPr>
      </p:pic>
      <p:pic>
        <p:nvPicPr>
          <p:cNvPr id="6" name="5 - Εικόνα" descr="cf83ceb1cf80cf86cf8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77072"/>
            <a:ext cx="1422648" cy="2051896"/>
          </a:xfrm>
          <a:prstGeom prst="rect">
            <a:avLst/>
          </a:prstGeom>
        </p:spPr>
      </p:pic>
      <p:pic>
        <p:nvPicPr>
          <p:cNvPr id="7" name="6 - Εικόνα" descr="EIYDUU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005064"/>
            <a:ext cx="1872208" cy="2127509"/>
          </a:xfrm>
          <a:prstGeom prst="rect">
            <a:avLst/>
          </a:prstGeom>
        </p:spPr>
      </p:pic>
      <p:pic>
        <p:nvPicPr>
          <p:cNvPr id="8" name="7 - Εικόνα" descr="Exekias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7" y="1628800"/>
            <a:ext cx="1651996" cy="1893188"/>
          </a:xfrm>
          <a:prstGeom prst="rect">
            <a:avLst/>
          </a:prstGeom>
        </p:spPr>
      </p:pic>
      <p:pic>
        <p:nvPicPr>
          <p:cNvPr id="9" name="8 - Εικόνα" descr="qeomaxia_hraklhs_03_(516p)_(12%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05064"/>
            <a:ext cx="2025402" cy="2060729"/>
          </a:xfrm>
          <a:prstGeom prst="rect">
            <a:avLst/>
          </a:prstGeom>
        </p:spPr>
      </p:pic>
      <p:sp>
        <p:nvSpPr>
          <p:cNvPr id="10" name="9 - Οριζόντιος πάπυρος"/>
          <p:cNvSpPr/>
          <p:nvPr/>
        </p:nvSpPr>
        <p:spPr>
          <a:xfrm>
            <a:off x="1835696" y="260648"/>
            <a:ext cx="6408712" cy="1033272"/>
          </a:xfrm>
          <a:prstGeom prst="horizontalScroll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Palatino Linotype" pitchFamily="18" charset="0"/>
              </a:rPr>
              <a:t>Αρχαϊκή Αγγειογραφία</a:t>
            </a:r>
            <a:endParaRPr lang="el-G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800" b="0" cap="none" dirty="0" smtClean="0">
                <a:latin typeface="Palatino Linotype" pitchFamily="18" charset="0"/>
              </a:rPr>
              <a:t>Σύμπλεγμα </a:t>
            </a:r>
            <a:br>
              <a:rPr lang="el-GR" sz="2800" b="0" cap="none" dirty="0" smtClean="0">
                <a:latin typeface="Palatino Linotype" pitchFamily="18" charset="0"/>
              </a:rPr>
            </a:br>
            <a:r>
              <a:rPr lang="el-GR" sz="2800" b="0" cap="none" dirty="0" smtClean="0">
                <a:latin typeface="Palatino Linotype" pitchFamily="18" charset="0"/>
              </a:rPr>
              <a:t/>
            </a:r>
            <a:br>
              <a:rPr lang="el-GR" sz="2800" b="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>Θησέα και Αντιόπης</a:t>
            </a:r>
            <a:endParaRPr lang="el-GR" sz="2800" b="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716016" y="1628800"/>
            <a:ext cx="3810000" cy="403244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Από την </a:t>
            </a:r>
            <a:r>
              <a:rPr lang="el-GR" sz="2800" b="1" dirty="0" err="1" smtClean="0">
                <a:latin typeface="Palatino Linotype" pitchFamily="18" charset="0"/>
              </a:rPr>
              <a:t>Αμαζονομαχία</a:t>
            </a:r>
            <a:r>
              <a:rPr lang="el-GR" sz="2800" dirty="0" smtClean="0">
                <a:latin typeface="Palatino Linotype" pitchFamily="18" charset="0"/>
              </a:rPr>
              <a:t> στο δυτικό αέτωμα του ναού του Απόλλωνα στην Ερέτρια.</a:t>
            </a:r>
          </a:p>
          <a:p>
            <a:pPr algn="ctr"/>
            <a:endParaRPr lang="el-GR" sz="28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(Εθνικό Αρχαιολογικό Μουσείο)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7" name="6 - Θέση περιεχομένου" descr="Θησέας και Αντιόπη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219282" cy="543272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16016" y="332656"/>
            <a:ext cx="3810000" cy="116205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716016" y="1628800"/>
            <a:ext cx="3810000" cy="3960440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>
                <a:latin typeface="Palatino Linotype" pitchFamily="18" charset="0"/>
              </a:rPr>
              <a:t>Στις αρχές του 5</a:t>
            </a:r>
            <a:r>
              <a:rPr lang="el-GR" sz="1800" baseline="30000" dirty="0" smtClean="0">
                <a:latin typeface="Palatino Linotype" pitchFamily="18" charset="0"/>
              </a:rPr>
              <a:t>ου</a:t>
            </a:r>
            <a:r>
              <a:rPr lang="el-GR" sz="1800" dirty="0" smtClean="0">
                <a:latin typeface="Palatino Linotype" pitchFamily="18" charset="0"/>
              </a:rPr>
              <a:t> αιώνα δόθηκε στη μορφή μια ορισμένη κίνηση.</a:t>
            </a:r>
          </a:p>
          <a:p>
            <a:pPr algn="ctr"/>
            <a:r>
              <a:rPr lang="el-GR" sz="1800" dirty="0" smtClean="0">
                <a:latin typeface="Palatino Linotype" pitchFamily="18" charset="0"/>
              </a:rPr>
              <a:t>Οι </a:t>
            </a:r>
            <a:r>
              <a:rPr lang="el-GR" sz="1800" b="1" dirty="0" smtClean="0">
                <a:latin typeface="Palatino Linotype" pitchFamily="18" charset="0"/>
              </a:rPr>
              <a:t>ώμοι</a:t>
            </a:r>
            <a:r>
              <a:rPr lang="el-GR" sz="1800" dirty="0" smtClean="0">
                <a:latin typeface="Palatino Linotype" pitchFamily="18" charset="0"/>
              </a:rPr>
              <a:t> παρέμειναν σε </a:t>
            </a:r>
            <a:r>
              <a:rPr lang="el-GR" sz="1800" b="1" dirty="0" smtClean="0">
                <a:latin typeface="Palatino Linotype" pitchFamily="18" charset="0"/>
              </a:rPr>
              <a:t>μετωπική</a:t>
            </a:r>
            <a:r>
              <a:rPr lang="el-GR" sz="1800" dirty="0" smtClean="0">
                <a:latin typeface="Palatino Linotype" pitchFamily="18" charset="0"/>
              </a:rPr>
              <a:t> διάταξη, οι </a:t>
            </a:r>
            <a:r>
              <a:rPr lang="el-GR" sz="1800" b="1" dirty="0" smtClean="0">
                <a:latin typeface="Palatino Linotype" pitchFamily="18" charset="0"/>
              </a:rPr>
              <a:t>πλευρές</a:t>
            </a:r>
            <a:r>
              <a:rPr lang="el-GR" sz="1800" dirty="0" smtClean="0">
                <a:latin typeface="Palatino Linotype" pitchFamily="18" charset="0"/>
              </a:rPr>
              <a:t> όμως δεν κατασκευάζονται συμμετρικά. </a:t>
            </a:r>
          </a:p>
          <a:p>
            <a:pPr algn="ctr"/>
            <a:r>
              <a:rPr lang="el-GR" sz="1800" dirty="0" smtClean="0">
                <a:latin typeface="Palatino Linotype" pitchFamily="18" charset="0"/>
              </a:rPr>
              <a:t>Μικρή </a:t>
            </a:r>
            <a:r>
              <a:rPr lang="el-GR" sz="1800" b="1" dirty="0" smtClean="0">
                <a:latin typeface="Palatino Linotype" pitchFamily="18" charset="0"/>
              </a:rPr>
              <a:t>στροφή</a:t>
            </a:r>
            <a:r>
              <a:rPr lang="el-GR" sz="1800" dirty="0" smtClean="0">
                <a:latin typeface="Palatino Linotype" pitchFamily="18" charset="0"/>
              </a:rPr>
              <a:t> του </a:t>
            </a:r>
            <a:r>
              <a:rPr lang="el-GR" sz="1800" b="1" dirty="0" smtClean="0">
                <a:latin typeface="Palatino Linotype" pitchFamily="18" charset="0"/>
              </a:rPr>
              <a:t>κεφαλιού</a:t>
            </a:r>
            <a:r>
              <a:rPr lang="el-GR" sz="1800" dirty="0" smtClean="0">
                <a:latin typeface="Palatino Linotype" pitchFamily="18" charset="0"/>
              </a:rPr>
              <a:t> και του </a:t>
            </a:r>
            <a:r>
              <a:rPr lang="el-GR" sz="1800" b="1" dirty="0" smtClean="0">
                <a:latin typeface="Palatino Linotype" pitchFamily="18" charset="0"/>
              </a:rPr>
              <a:t>ανώτερου μέρους του σώματος</a:t>
            </a:r>
            <a:r>
              <a:rPr lang="el-GR" sz="1800" dirty="0" smtClean="0">
                <a:latin typeface="Palatino Linotype" pitchFamily="18" charset="0"/>
              </a:rPr>
              <a:t> ανοίγει το δρόμο για τις κατακτήσεις της πλαστικής των </a:t>
            </a:r>
            <a:r>
              <a:rPr lang="el-GR" sz="1800" b="1" dirty="0" smtClean="0">
                <a:latin typeface="Palatino Linotype" pitchFamily="18" charset="0"/>
              </a:rPr>
              <a:t>κλασικών χρόνων.</a:t>
            </a:r>
            <a:endParaRPr lang="el-GR" sz="1800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Ακροπόλεως)</a:t>
            </a:r>
          </a:p>
          <a:p>
            <a:pPr algn="ctr"/>
            <a:endParaRPr lang="el-GR" b="1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ΙΣΤΟΡΙΑ ΔΙΑΦΑΝΕΙΕΣ (52)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2767690" cy="62451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7571184" cy="1162050"/>
          </a:xfrm>
        </p:spPr>
        <p:txBody>
          <a:bodyPr/>
          <a:lstStyle/>
          <a:p>
            <a:pPr algn="ctr"/>
            <a:r>
              <a:rPr lang="el-GR" cap="none" dirty="0" smtClean="0">
                <a:latin typeface="Palatino Linotype" pitchFamily="18" charset="0"/>
              </a:rPr>
              <a:t>Ο «Ξανθός Έφηβος»</a:t>
            </a:r>
            <a:br>
              <a:rPr lang="el-GR" cap="none" dirty="0" smtClean="0">
                <a:latin typeface="Palatino Linotype" pitchFamily="18" charset="0"/>
              </a:rPr>
            </a:br>
            <a:r>
              <a:rPr lang="el-GR" cap="none" dirty="0" smtClean="0">
                <a:latin typeface="Palatino Linotype" pitchFamily="18" charset="0"/>
              </a:rPr>
              <a:t/>
            </a:r>
            <a:br>
              <a:rPr lang="el-GR" cap="none" dirty="0" smtClean="0">
                <a:latin typeface="Palatino Linotype" pitchFamily="18" charset="0"/>
              </a:rPr>
            </a:br>
            <a:r>
              <a:rPr lang="el-GR" sz="1400" b="0" cap="none" dirty="0" smtClean="0">
                <a:latin typeface="Palatino Linotype" pitchFamily="18" charset="0"/>
              </a:rPr>
              <a:t>(Μουσείο Ακροπόλεως)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ΙΣΤΟΡΙΑ ΔΙΑΦΑΝΕΙΕΣ (50)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103944" cy="4136579"/>
          </a:xfrm>
        </p:spPr>
      </p:pic>
      <p:pic>
        <p:nvPicPr>
          <p:cNvPr id="6" name="5 - Εικόνα" descr="ΙΣΤΟΡΙΑ ΔΙΑΦΑΝΕΙΕΣ (55)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3113324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Palatino Linotype" pitchFamily="18" charset="0"/>
              </a:rPr>
              <a:t>Αρχαϊκή Αρχιτεκτονική</a:t>
            </a:r>
            <a:endParaRPr lang="el-GR" dirty="0"/>
          </a:p>
        </p:txBody>
      </p:sp>
      <p:pic>
        <p:nvPicPr>
          <p:cNvPr id="11" name="10 - Εικόνα" descr="200px-Dor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564904"/>
            <a:ext cx="1905000" cy="3105150"/>
          </a:xfrm>
          <a:prstGeom prst="rect">
            <a:avLst/>
          </a:prstGeom>
        </p:spPr>
      </p:pic>
      <p:pic>
        <p:nvPicPr>
          <p:cNvPr id="12" name="11 - Εικόνα" descr="ionic.gif"/>
          <p:cNvPicPr>
            <a:picLocks noChangeAspect="1"/>
          </p:cNvPicPr>
          <p:nvPr/>
        </p:nvPicPr>
        <p:blipFill>
          <a:blip r:embed="rId4" cstate="print"/>
          <a:srcRect l="18947"/>
          <a:stretch>
            <a:fillRect/>
          </a:stretch>
        </p:blipFill>
        <p:spPr>
          <a:xfrm>
            <a:off x="5220072" y="2348880"/>
            <a:ext cx="308039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order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550453" cy="442798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σύγκριση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473969" cy="604867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έρκυρα, ναός της Αρτέμιδος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943890" cy="543346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όρινθος, ναός του Απόλλωνα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76672"/>
            <a:ext cx="4608512" cy="59989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ίγινα, ναός της Αφαίας Αθηνάς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0843" y="476672"/>
            <a:ext cx="7637581" cy="586477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10000" cy="116205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76056" y="1484784"/>
            <a:ext cx="3810000" cy="352839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latin typeface="Palatino Linotype" pitchFamily="18" charset="0"/>
              </a:rPr>
              <a:t>Από το κεντρικό τμήμα των </a:t>
            </a:r>
            <a:r>
              <a:rPr lang="el-GR" sz="3600" b="1" dirty="0" smtClean="0">
                <a:latin typeface="Palatino Linotype" pitchFamily="18" charset="0"/>
              </a:rPr>
              <a:t>Προπυλαίων.</a:t>
            </a:r>
          </a:p>
          <a:p>
            <a:pPr algn="ctr"/>
            <a:endParaRPr lang="el-GR" sz="3600" b="1" dirty="0" smtClean="0">
              <a:latin typeface="Palatino Linotype" pitchFamily="18" charset="0"/>
            </a:endParaRPr>
          </a:p>
          <a:p>
            <a:pPr algn="ctr"/>
            <a:r>
              <a:rPr lang="el-GR" sz="3600" b="1" dirty="0" smtClean="0">
                <a:latin typeface="Palatino Linotype" pitchFamily="18" charset="0"/>
              </a:rPr>
              <a:t>Ιωνικός κίονας</a:t>
            </a:r>
            <a:endParaRPr lang="el-GR" sz="3600" b="1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scan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773" y="620688"/>
            <a:ext cx="4557609" cy="58647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800" cap="none" dirty="0" err="1" smtClean="0">
                <a:latin typeface="Palatino Linotype" pitchFamily="18" charset="0"/>
              </a:rPr>
              <a:t>Ολπή</a:t>
            </a:r>
            <a:r>
              <a:rPr lang="el-GR" sz="2800" cap="none" dirty="0" smtClean="0">
                <a:latin typeface="Palatino Linotype" pitchFamily="18" charset="0"/>
              </a:rPr>
              <a:t> κορινθιακής τεχνοτροπίας</a:t>
            </a:r>
            <a:endParaRPr lang="el-GR" sz="280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04048" y="1484784"/>
            <a:ext cx="3810000" cy="3096344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>
                <a:latin typeface="Palatino Linotype" pitchFamily="18" charset="0"/>
              </a:rPr>
              <a:t>Αγγείο της </a:t>
            </a:r>
            <a:r>
              <a:rPr lang="el-GR" sz="1800" b="1" dirty="0" err="1" smtClean="0">
                <a:latin typeface="Palatino Linotype" pitchFamily="18" charset="0"/>
              </a:rPr>
              <a:t>ανατολίζουσας</a:t>
            </a:r>
            <a:r>
              <a:rPr lang="el-GR" sz="1800" dirty="0" smtClean="0">
                <a:latin typeface="Palatino Linotype" pitchFamily="18" charset="0"/>
              </a:rPr>
              <a:t> περιόδου.</a:t>
            </a:r>
          </a:p>
          <a:p>
            <a:pPr algn="ctr"/>
            <a:r>
              <a:rPr lang="el-GR" sz="1800" dirty="0" smtClean="0">
                <a:latin typeface="Palatino Linotype" pitchFamily="18" charset="0"/>
              </a:rPr>
              <a:t>Χαρακτηριστική η απεικόνιση ζώων και φανταστικών όντων, π.χ. </a:t>
            </a:r>
            <a:r>
              <a:rPr lang="el-GR" sz="1800" b="1" dirty="0" smtClean="0">
                <a:latin typeface="Palatino Linotype" pitchFamily="18" charset="0"/>
              </a:rPr>
              <a:t>σφιγγών</a:t>
            </a:r>
            <a:r>
              <a:rPr lang="el-GR" sz="1800" dirty="0" smtClean="0">
                <a:latin typeface="Palatino Linotype" pitchFamily="18" charset="0"/>
              </a:rPr>
              <a:t>.</a:t>
            </a:r>
          </a:p>
          <a:p>
            <a:pPr algn="ctr"/>
            <a:endParaRPr lang="el-GR" sz="1600" dirty="0" smtClean="0">
              <a:latin typeface="Palatino Linotype" pitchFamily="18" charset="0"/>
            </a:endParaRPr>
          </a:p>
          <a:p>
            <a:pPr algn="ctr"/>
            <a:endParaRPr lang="el-GR" sz="16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Λούβρου)</a:t>
            </a:r>
          </a:p>
        </p:txBody>
      </p:sp>
      <p:pic>
        <p:nvPicPr>
          <p:cNvPr id="7" name="6 - Θέση περιεχομένου" descr="όλπη κορινθιακού ρυθμού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361152" cy="607490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932040" y="404664"/>
            <a:ext cx="3810000" cy="2448272"/>
          </a:xfrm>
        </p:spPr>
        <p:txBody>
          <a:bodyPr>
            <a:noAutofit/>
          </a:bodyPr>
          <a:lstStyle/>
          <a:p>
            <a:pPr algn="ctr"/>
            <a:r>
              <a:rPr lang="el-GR" sz="2800" cap="none" dirty="0" smtClean="0">
                <a:latin typeface="Palatino Linotype" pitchFamily="18" charset="0"/>
              </a:rPr>
              <a:t>Το </a:t>
            </a:r>
            <a:r>
              <a:rPr lang="el-GR" sz="2800" cap="none" dirty="0" err="1" smtClean="0">
                <a:latin typeface="Palatino Linotype" pitchFamily="18" charset="0"/>
              </a:rPr>
              <a:t>Αρτεμίσιον</a:t>
            </a:r>
            <a:r>
              <a:rPr lang="el-GR" sz="2800" cap="none" dirty="0" smtClean="0">
                <a:latin typeface="Palatino Linotype" pitchFamily="18" charset="0"/>
              </a:rPr>
              <a:t> </a:t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/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>της Εφέσου, </a:t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/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b="0" cap="none" dirty="0" smtClean="0">
                <a:latin typeface="Palatino Linotype" pitchFamily="18" charset="0"/>
              </a:rPr>
              <a:t>ένα από τα επτά θαύματα του αρχαίου κόσμου</a:t>
            </a:r>
            <a:endParaRPr lang="el-GR" sz="2800" cap="none" dirty="0">
              <a:latin typeface="Palatino Linotype" pitchFamily="18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2"/>
          </p:nvPr>
        </p:nvSpPr>
        <p:spPr>
          <a:xfrm>
            <a:off x="4932040" y="2924944"/>
            <a:ext cx="3810000" cy="2448272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Palatino Linotype" pitchFamily="18" charset="0"/>
              </a:rPr>
              <a:t>Μήκος: 115,14 μ</a:t>
            </a:r>
          </a:p>
          <a:p>
            <a:r>
              <a:rPr lang="el-GR" sz="2400" b="1" dirty="0" smtClean="0">
                <a:latin typeface="Palatino Linotype" pitchFamily="18" charset="0"/>
              </a:rPr>
              <a:t>Πλάτος: 55,10 μ</a:t>
            </a:r>
          </a:p>
          <a:p>
            <a:r>
              <a:rPr lang="el-GR" sz="2400" b="1" dirty="0" smtClean="0">
                <a:latin typeface="Palatino Linotype" pitchFamily="18" charset="0"/>
              </a:rPr>
              <a:t>Ύψος κιόνων: 18,90 μ</a:t>
            </a:r>
            <a:endParaRPr lang="el-GR" sz="2400" b="1" dirty="0">
              <a:latin typeface="Palatino Linotype" pitchFamily="18" charset="0"/>
            </a:endParaRPr>
          </a:p>
        </p:txBody>
      </p:sp>
      <p:pic>
        <p:nvPicPr>
          <p:cNvPr id="4" name="3 - Θέση περιεχομένου" descr="Έφεσος, Αρτεμίσι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62982"/>
            <a:ext cx="3960440" cy="54903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800" cap="none" dirty="0" smtClean="0">
                <a:latin typeface="Palatino Linotype" pitchFamily="18" charset="0"/>
              </a:rPr>
              <a:t>Μελανόμορφη</a:t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/>
            </a:r>
            <a:br>
              <a:rPr lang="el-GR" sz="2800" cap="none" dirty="0" smtClean="0">
                <a:latin typeface="Palatino Linotype" pitchFamily="18" charset="0"/>
              </a:rPr>
            </a:br>
            <a:r>
              <a:rPr lang="el-GR" sz="2800" cap="none" dirty="0" smtClean="0">
                <a:latin typeface="Palatino Linotype" pitchFamily="18" charset="0"/>
              </a:rPr>
              <a:t> </a:t>
            </a:r>
            <a:r>
              <a:rPr lang="el-GR" sz="2800" b="0" cap="none" dirty="0" smtClean="0">
                <a:latin typeface="Palatino Linotype" pitchFamily="18" charset="0"/>
              </a:rPr>
              <a:t>Κύλικα</a:t>
            </a:r>
            <a:br>
              <a:rPr lang="el-GR" sz="2800" b="0" cap="none" dirty="0" smtClean="0">
                <a:latin typeface="Palatino Linotype" pitchFamily="18" charset="0"/>
              </a:rPr>
            </a:br>
            <a:r>
              <a:rPr lang="el-GR" sz="2400" b="0" cap="none" dirty="0" smtClean="0">
                <a:latin typeface="Palatino Linotype" pitchFamily="18" charset="0"/>
              </a:rPr>
              <a:t>(εσωτερικό)</a:t>
            </a:r>
            <a:endParaRPr lang="el-GR" sz="280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32040" y="1484784"/>
            <a:ext cx="3810000" cy="396044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000" dirty="0" smtClean="0">
                <a:latin typeface="Palatino Linotype" pitchFamily="18" charset="0"/>
              </a:rPr>
              <a:t>Απεικονίζονται ο </a:t>
            </a:r>
            <a:r>
              <a:rPr lang="el-GR" sz="2000" b="1" dirty="0" smtClean="0">
                <a:latin typeface="Palatino Linotype" pitchFamily="18" charset="0"/>
              </a:rPr>
              <a:t>Άτλας</a:t>
            </a:r>
            <a:r>
              <a:rPr lang="el-GR" sz="2000" dirty="0" smtClean="0">
                <a:latin typeface="Palatino Linotype" pitchFamily="18" charset="0"/>
              </a:rPr>
              <a:t> που στηρίζει τον ουρανό και ο αδελφός του </a:t>
            </a:r>
            <a:r>
              <a:rPr lang="el-GR" sz="2000" b="1" dirty="0" smtClean="0">
                <a:latin typeface="Palatino Linotype" pitchFamily="18" charset="0"/>
              </a:rPr>
              <a:t>Προμηθέας</a:t>
            </a:r>
            <a:r>
              <a:rPr lang="el-GR" sz="2000" dirty="0" smtClean="0">
                <a:latin typeface="Palatino Linotype" pitchFamily="18" charset="0"/>
              </a:rPr>
              <a:t> ενώ ο αετός τρώει τα σωθικά του.</a:t>
            </a:r>
          </a:p>
          <a:p>
            <a:pPr algn="ctr"/>
            <a:endParaRPr lang="el-GR" sz="2000" dirty="0" smtClean="0">
              <a:latin typeface="Palatino Linotype" pitchFamily="18" charset="0"/>
            </a:endParaRPr>
          </a:p>
          <a:p>
            <a:pPr algn="ctr"/>
            <a:r>
              <a:rPr lang="el-GR" sz="2000" dirty="0" smtClean="0">
                <a:latin typeface="Palatino Linotype" pitchFamily="18" charset="0"/>
              </a:rPr>
              <a:t>Στο </a:t>
            </a:r>
            <a:r>
              <a:rPr lang="el-GR" sz="2000" b="1" dirty="0" smtClean="0">
                <a:latin typeface="Palatino Linotype" pitchFamily="18" charset="0"/>
              </a:rPr>
              <a:t>μελανόμορφο ρυθμό</a:t>
            </a:r>
            <a:r>
              <a:rPr lang="el-GR" sz="2000" dirty="0" smtClean="0">
                <a:latin typeface="Palatino Linotype" pitchFamily="18" charset="0"/>
              </a:rPr>
              <a:t> αποδίδονται οι μορφές με σκιαγραφία και οι λεπτομέρειες με χάραξη και δυο επίθετα χρώματα το λευκό και το ιώδες.</a:t>
            </a:r>
          </a:p>
          <a:p>
            <a:pPr algn="ctr"/>
            <a:endParaRPr lang="el-GR" sz="20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(Βατικανό, </a:t>
            </a:r>
            <a:r>
              <a:rPr lang="en-US" dirty="0" err="1" smtClean="0">
                <a:latin typeface="Palatino Linotype" pitchFamily="18" charset="0"/>
              </a:rPr>
              <a:t>Museo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Gregoriano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Etrusco</a:t>
            </a:r>
            <a:r>
              <a:rPr lang="en-US" dirty="0" smtClean="0">
                <a:latin typeface="Palatino Linotype" pitchFamily="18" charset="0"/>
              </a:rPr>
              <a:t>)</a:t>
            </a:r>
            <a:endParaRPr lang="el-GR" dirty="0" smtClean="0">
              <a:latin typeface="Palatino Linotype" pitchFamily="18" charset="0"/>
            </a:endParaRPr>
          </a:p>
          <a:p>
            <a:pPr algn="ctr"/>
            <a:endParaRPr lang="el-GR" sz="2000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μελανόμορφη κύλικα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266623" cy="3992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334000" y="260648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400" cap="none" dirty="0" smtClean="0">
                <a:latin typeface="Palatino Linotype" pitchFamily="18" charset="0"/>
              </a:rPr>
              <a:t>Μελανόμορφος </a:t>
            </a:r>
            <a:r>
              <a:rPr lang="el-GR" sz="2400" b="0" cap="none" dirty="0" smtClean="0">
                <a:latin typeface="Palatino Linotype" pitchFamily="18" charset="0"/>
              </a:rPr>
              <a:t>Αμφορέας</a:t>
            </a:r>
            <a:endParaRPr lang="el-GR" sz="2400" b="0" cap="none" dirty="0">
              <a:latin typeface="Palatino Linotype" pitchFamily="18" charset="0"/>
            </a:endParaRPr>
          </a:p>
        </p:txBody>
      </p:sp>
      <p:sp>
        <p:nvSpPr>
          <p:cNvPr id="19" name="18 - Θέση κειμένου"/>
          <p:cNvSpPr>
            <a:spLocks noGrp="1"/>
          </p:cNvSpPr>
          <p:nvPr>
            <p:ph type="body" idx="2"/>
          </p:nvPr>
        </p:nvSpPr>
        <p:spPr>
          <a:xfrm>
            <a:off x="5148064" y="1556792"/>
            <a:ext cx="3810000" cy="4608512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400" dirty="0" smtClean="0">
                <a:latin typeface="Palatino Linotype" pitchFamily="18" charset="0"/>
              </a:rPr>
              <a:t>Ο </a:t>
            </a:r>
            <a:r>
              <a:rPr lang="el-GR" sz="2400" dirty="0" err="1" smtClean="0">
                <a:latin typeface="Palatino Linotype" pitchFamily="18" charset="0"/>
              </a:rPr>
              <a:t>Τυδέας</a:t>
            </a:r>
            <a:r>
              <a:rPr lang="el-GR" sz="2400" dirty="0" smtClean="0">
                <a:latin typeface="Palatino Linotype" pitchFamily="18" charset="0"/>
              </a:rPr>
              <a:t> σκοτώνει την Ισμήνη.</a:t>
            </a:r>
          </a:p>
          <a:p>
            <a:pPr algn="ctr"/>
            <a:r>
              <a:rPr lang="el-GR" sz="2400" dirty="0" smtClean="0">
                <a:latin typeface="Palatino Linotype" pitchFamily="18" charset="0"/>
              </a:rPr>
              <a:t>Χαρακτηριστικό το </a:t>
            </a:r>
            <a:r>
              <a:rPr lang="el-GR" sz="2400" b="1" dirty="0" smtClean="0">
                <a:latin typeface="Palatino Linotype" pitchFamily="18" charset="0"/>
              </a:rPr>
              <a:t>λευκό</a:t>
            </a:r>
            <a:r>
              <a:rPr lang="el-GR" sz="2400" dirty="0" smtClean="0">
                <a:latin typeface="Palatino Linotype" pitchFamily="18" charset="0"/>
              </a:rPr>
              <a:t> χρώμα που χρησιμοποιείται για να διακριθεί το γυναικείο από το αντρικό σώμα. Στη συγκεκριμένη περίπτωση με λευκό χρώμα παριστάνεται κι ο εραστής.</a:t>
            </a:r>
          </a:p>
          <a:p>
            <a:pPr algn="ctr"/>
            <a:endParaRPr lang="el-GR" sz="2400" dirty="0" smtClean="0">
              <a:latin typeface="Palatino Linotype" pitchFamily="18" charset="0"/>
            </a:endParaRPr>
          </a:p>
          <a:p>
            <a:pPr algn="ctr"/>
            <a:r>
              <a:rPr lang="el-GR" sz="1800" dirty="0" smtClean="0">
                <a:latin typeface="Palatino Linotype" pitchFamily="18" charset="0"/>
              </a:rPr>
              <a:t>(μουσείο Λούβρου)</a:t>
            </a:r>
            <a:endParaRPr lang="el-GR" sz="1800" dirty="0">
              <a:latin typeface="Palatino Linotype" pitchFamily="18" charset="0"/>
            </a:endParaRPr>
          </a:p>
        </p:txBody>
      </p:sp>
      <p:pic>
        <p:nvPicPr>
          <p:cNvPr id="20" name="19 - Θέση περιεχομένου" descr="scan0006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432276" cy="6060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810000" cy="1162050"/>
          </a:xfrm>
        </p:spPr>
        <p:txBody>
          <a:bodyPr/>
          <a:lstStyle/>
          <a:p>
            <a:pPr algn="ctr"/>
            <a:r>
              <a:rPr lang="el-GR" sz="3600" cap="none" dirty="0" smtClean="0">
                <a:latin typeface="Palatino Linotype" pitchFamily="18" charset="0"/>
              </a:rPr>
              <a:t>Ο Ποσειδώνας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860032" y="1844824"/>
            <a:ext cx="3810000" cy="698500"/>
          </a:xfrm>
        </p:spPr>
        <p:txBody>
          <a:bodyPr/>
          <a:lstStyle/>
          <a:p>
            <a:pPr algn="ctr"/>
            <a:r>
              <a:rPr lang="el-GR" dirty="0" smtClean="0">
                <a:latin typeface="Palatino Linotype" pitchFamily="18" charset="0"/>
              </a:rPr>
              <a:t>(μουσείο Ακροπόλεως)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6" name="5 - Θέση περιεχομένου" descr="ΙΣΤΟΡΙΑ ΔΙΑΦΑΝΕΙΕΣ (60)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344352" cy="57896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810000" cy="1162050"/>
          </a:xfrm>
        </p:spPr>
        <p:txBody>
          <a:bodyPr/>
          <a:lstStyle/>
          <a:p>
            <a:pPr algn="ctr"/>
            <a:r>
              <a:rPr lang="el-GR" sz="3600" cap="none" dirty="0" smtClean="0">
                <a:latin typeface="Palatino Linotype" pitchFamily="18" charset="0"/>
              </a:rPr>
              <a:t>Η Αθηνά</a:t>
            </a:r>
            <a:endParaRPr lang="el-GR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76056" y="1556792"/>
            <a:ext cx="3810000" cy="698500"/>
          </a:xfrm>
        </p:spPr>
        <p:txBody>
          <a:bodyPr/>
          <a:lstStyle/>
          <a:p>
            <a:endParaRPr lang="el-GR" dirty="0" smtClean="0"/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Ακροπόλεως)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ΙΣΤΟΡΙΑ ΔΙΑΦΑΝΕΙΕΣ (32)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401276" cy="58655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10000" cy="2448272"/>
          </a:xfrm>
        </p:spPr>
        <p:txBody>
          <a:bodyPr>
            <a:normAutofit/>
          </a:bodyPr>
          <a:lstStyle/>
          <a:p>
            <a:pPr algn="ctr"/>
            <a:r>
              <a:rPr lang="el-GR" sz="3600" cap="none" dirty="0" smtClean="0">
                <a:latin typeface="Palatino Linotype" pitchFamily="18" charset="0"/>
              </a:rPr>
              <a:t>Καλυκόσχημος</a:t>
            </a:r>
            <a:br>
              <a:rPr lang="el-GR" sz="3600" cap="none" dirty="0" smtClean="0">
                <a:latin typeface="Palatino Linotype" pitchFamily="18" charset="0"/>
              </a:rPr>
            </a:br>
            <a:r>
              <a:rPr lang="el-GR" sz="3600" cap="none" dirty="0" smtClean="0">
                <a:latin typeface="Palatino Linotype" pitchFamily="18" charset="0"/>
              </a:rPr>
              <a:t/>
            </a:r>
            <a:br>
              <a:rPr lang="el-GR" sz="3600" cap="none" dirty="0" smtClean="0">
                <a:latin typeface="Palatino Linotype" pitchFamily="18" charset="0"/>
              </a:rPr>
            </a:br>
            <a:r>
              <a:rPr lang="el-GR" sz="3600" cap="none" dirty="0" smtClean="0">
                <a:latin typeface="Palatino Linotype" pitchFamily="18" charset="0"/>
              </a:rPr>
              <a:t> </a:t>
            </a:r>
            <a:r>
              <a:rPr lang="el-GR" sz="3600" b="0" cap="none" dirty="0" smtClean="0">
                <a:latin typeface="Palatino Linotype" pitchFamily="18" charset="0"/>
              </a:rPr>
              <a:t>Κρατήρας</a:t>
            </a:r>
            <a:r>
              <a:rPr lang="el-GR" sz="3200" dirty="0" smtClean="0">
                <a:latin typeface="Palatino Linotype" pitchFamily="18" charset="0"/>
              </a:rPr>
              <a:t/>
            </a:r>
            <a:br>
              <a:rPr lang="el-GR" sz="3200" dirty="0" smtClean="0">
                <a:latin typeface="Palatino Linotype" pitchFamily="18" charset="0"/>
              </a:rPr>
            </a:br>
            <a:endParaRPr lang="el-GR" sz="1800" b="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76056" y="2564904"/>
            <a:ext cx="3810000" cy="3672408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Palatino Linotype" pitchFamily="18" charset="0"/>
              </a:rPr>
              <a:t>Στον </a:t>
            </a:r>
            <a:r>
              <a:rPr lang="el-GR" sz="2400" b="1" dirty="0" smtClean="0">
                <a:latin typeface="Palatino Linotype" pitchFamily="18" charset="0"/>
              </a:rPr>
              <a:t>ερυθρόμορφο ρυθμό</a:t>
            </a:r>
            <a:r>
              <a:rPr lang="el-GR" sz="2400" dirty="0" smtClean="0">
                <a:latin typeface="Palatino Linotype" pitchFamily="18" charset="0"/>
              </a:rPr>
              <a:t> οι μορφές και η διακόσμηση αφήνονται στο χρώμα του </a:t>
            </a:r>
            <a:r>
              <a:rPr lang="el-GR" sz="2400" b="1" dirty="0" smtClean="0">
                <a:latin typeface="Palatino Linotype" pitchFamily="18" charset="0"/>
              </a:rPr>
              <a:t>πηλού</a:t>
            </a:r>
            <a:r>
              <a:rPr lang="el-GR" sz="2400" dirty="0" smtClean="0">
                <a:latin typeface="Palatino Linotype" pitchFamily="18" charset="0"/>
              </a:rPr>
              <a:t> και οι </a:t>
            </a:r>
            <a:r>
              <a:rPr lang="el-GR" sz="2400" dirty="0" err="1" smtClean="0">
                <a:latin typeface="Palatino Linotype" pitchFamily="18" charset="0"/>
              </a:rPr>
              <a:t>υπόοιπες</a:t>
            </a:r>
            <a:r>
              <a:rPr lang="el-GR" sz="2400" dirty="0" smtClean="0">
                <a:latin typeface="Palatino Linotype" pitchFamily="18" charset="0"/>
              </a:rPr>
              <a:t> επιφάνειες καλύπτονται με </a:t>
            </a:r>
            <a:r>
              <a:rPr lang="el-GR" sz="2400" b="1" dirty="0" smtClean="0">
                <a:latin typeface="Palatino Linotype" pitchFamily="18" charset="0"/>
              </a:rPr>
              <a:t>μαύρο χρώμα.</a:t>
            </a:r>
            <a:endParaRPr lang="el-GR" sz="2400" dirty="0" smtClean="0">
              <a:latin typeface="Palatino Linotype" pitchFamily="18" charset="0"/>
            </a:endParaRPr>
          </a:p>
          <a:p>
            <a:pPr algn="ctr"/>
            <a:endParaRPr lang="el-GR" sz="18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(Βερολίνο, </a:t>
            </a:r>
            <a:r>
              <a:rPr lang="en-US" dirty="0" smtClean="0">
                <a:latin typeface="Palatino Linotype" pitchFamily="18" charset="0"/>
              </a:rPr>
              <a:t>Staatliche </a:t>
            </a:r>
            <a:r>
              <a:rPr lang="en-US" dirty="0" err="1" smtClean="0">
                <a:latin typeface="Palatino Linotype" pitchFamily="18" charset="0"/>
              </a:rPr>
              <a:t>Museen</a:t>
            </a:r>
            <a:r>
              <a:rPr lang="en-US" dirty="0" smtClean="0">
                <a:latin typeface="Palatino Linotype" pitchFamily="18" charset="0"/>
              </a:rPr>
              <a:t>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καλλωπισμός εφήβων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845831" cy="54327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l-GR" sz="2800" cap="none" dirty="0" smtClean="0">
                <a:latin typeface="Palatino Linotype" pitchFamily="18" charset="0"/>
              </a:rPr>
              <a:t>Ερυθρόμορφος αμφορέας</a:t>
            </a:r>
            <a:endParaRPr lang="el-GR" sz="2800" cap="none" dirty="0">
              <a:latin typeface="Palatino Linotyp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860032" y="1556792"/>
            <a:ext cx="3810000" cy="2160240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latin typeface="Palatino Linotype" pitchFamily="18" charset="0"/>
              </a:rPr>
              <a:t>Απεικονίζεται ο </a:t>
            </a:r>
            <a:r>
              <a:rPr lang="el-GR" sz="2000" b="1" dirty="0" smtClean="0">
                <a:latin typeface="Palatino Linotype" pitchFamily="18" charset="0"/>
              </a:rPr>
              <a:t>Κροίσος </a:t>
            </a:r>
            <a:r>
              <a:rPr lang="el-GR" sz="2000" dirty="0" smtClean="0">
                <a:latin typeface="Palatino Linotype" pitchFamily="18" charset="0"/>
              </a:rPr>
              <a:t>στην πυρά.</a:t>
            </a:r>
          </a:p>
          <a:p>
            <a:pPr algn="ctr"/>
            <a:endParaRPr lang="el-GR" sz="2000" dirty="0" smtClean="0">
              <a:latin typeface="Palatino Linotype" pitchFamily="18" charset="0"/>
            </a:endParaRPr>
          </a:p>
          <a:p>
            <a:pPr algn="ctr"/>
            <a:r>
              <a:rPr lang="el-GR" dirty="0" smtClean="0">
                <a:latin typeface="Palatino Linotype" pitchFamily="18" charset="0"/>
              </a:rPr>
              <a:t>(μουσείο Λούβρου)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Θέση περιεχομένου" descr="Ο Κροίσος στην πυρά 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971453" cy="592689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451</Words>
  <Application>Microsoft Office PowerPoint</Application>
  <PresentationFormat>Προβολή στην οθόνη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Ηλιοστάσιο</vt:lpstr>
      <vt:lpstr>Διαφάνεια 1</vt:lpstr>
      <vt:lpstr>Διαφάνεια 2</vt:lpstr>
      <vt:lpstr>Ολπή κορινθιακής τεχνοτροπίας</vt:lpstr>
      <vt:lpstr>Μελανόμορφη   Κύλικα (εσωτερικό)</vt:lpstr>
      <vt:lpstr>Μελανόμορφος Αμφορέας</vt:lpstr>
      <vt:lpstr>Ο Ποσειδώνας</vt:lpstr>
      <vt:lpstr>Η Αθηνά</vt:lpstr>
      <vt:lpstr>Καλυκόσχημος   Κρατήρας </vt:lpstr>
      <vt:lpstr>Ερυθρόμορφος αμφορέας</vt:lpstr>
      <vt:lpstr>Διαφάνεια 10</vt:lpstr>
      <vt:lpstr>Η πώρινη «κυρία   της Auxerre»</vt:lpstr>
      <vt:lpstr>Κλέοβις και Βίτων</vt:lpstr>
      <vt:lpstr>Κούρος Τενέας</vt:lpstr>
      <vt:lpstr>Ο Μοσχοφόρος</vt:lpstr>
      <vt:lpstr>Άλογα από άρμα</vt:lpstr>
      <vt:lpstr>Σφίγγα από τους   Δελφούς</vt:lpstr>
      <vt:lpstr>Διαφάνεια 17</vt:lpstr>
      <vt:lpstr>Η κόρη της   Ακροπόλεως</vt:lpstr>
      <vt:lpstr>Επιτύμβια στήλη</vt:lpstr>
      <vt:lpstr>Σύμπλεγμα   Θησέα και Αντιόπης</vt:lpstr>
      <vt:lpstr>Διαφάνεια 21</vt:lpstr>
      <vt:lpstr>Ο «Ξανθός Έφηβος»  (Μουσείο Ακροπόλεως)</vt:lpstr>
      <vt:lpstr>Αρχαϊκή Αρχιτεκτονική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Το Αρτεμίσιον   της Εφέσου,   ένα από τα επτά θαύματα του αρχαίου κόσμου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Βασικούλα</dc:creator>
  <cp:lastModifiedBy>Βασικούλα</cp:lastModifiedBy>
  <cp:revision>37</cp:revision>
  <dcterms:created xsi:type="dcterms:W3CDTF">2010-12-15T10:28:15Z</dcterms:created>
  <dcterms:modified xsi:type="dcterms:W3CDTF">2010-12-21T21:08:50Z</dcterms:modified>
</cp:coreProperties>
</file>