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Ορθογώνιο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Ορθογώνιο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Ορθογώνιο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Τίτλος 7"/>
          <p:cNvSpPr>
            <a:spLocks noGrp="1"/>
          </p:cNvSpPr>
          <p:nvPr>
            <p:ph type="ctrTitle"/>
          </p:nvPr>
        </p:nvSpPr>
        <p:spPr>
          <a:xfrm>
            <a:off x="2362200" y="4038600"/>
            <a:ext cx="6477000" cy="1828800"/>
          </a:xfrm>
        </p:spPr>
        <p:txBody>
          <a:bodyPr anchor="b"/>
          <a:lstStyle>
            <a:lvl1pPr>
              <a:defRPr cap="all" baseline="0"/>
            </a:lvl1pPr>
          </a:lstStyle>
          <a:p>
            <a:r>
              <a:rPr kumimoji="0" lang="el-GR" smtClean="0"/>
              <a:t>Στυλ κύριου τίτλου</a:t>
            </a:r>
            <a:endParaRPr kumimoji="0" lang="en-US"/>
          </a:p>
        </p:txBody>
      </p:sp>
      <p:sp>
        <p:nvSpPr>
          <p:cNvPr id="9" name="Υπότιτλος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Θέση ημερομηνίας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F2853615-BFDE-46DE-814C-47EC6EF6D371}" type="datetimeFigureOut">
              <a:rPr lang="el-GR" smtClean="0"/>
              <a:t>30/10/2024</a:t>
            </a:fld>
            <a:endParaRPr lang="el-GR"/>
          </a:p>
        </p:txBody>
      </p:sp>
      <p:sp>
        <p:nvSpPr>
          <p:cNvPr id="17" name="Θέση υποσέλιδου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p>
        </p:txBody>
      </p:sp>
      <p:sp>
        <p:nvSpPr>
          <p:cNvPr id="29" name="Θέση αριθμού διαφάνειας 28"/>
          <p:cNvSpPr>
            <a:spLocks noGrp="1"/>
          </p:cNvSpPr>
          <p:nvPr>
            <p:ph type="sldNum" sz="quarter" idx="12"/>
          </p:nvPr>
        </p:nvSpPr>
        <p:spPr>
          <a:xfrm>
            <a:off x="8001000" y="228600"/>
            <a:ext cx="838200" cy="381000"/>
          </a:xfrm>
        </p:spPr>
        <p:txBody>
          <a:bodyPr/>
          <a:lstStyle>
            <a:lvl1pPr>
              <a:defRPr>
                <a:solidFill>
                  <a:schemeClr val="tx2"/>
                </a:solidFill>
              </a:defRPr>
            </a:lvl1pPr>
          </a:lstStyle>
          <a:p>
            <a:fld id="{3DF53439-851E-44AD-84B1-B6BFC3D0C743}"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F2853615-BFDE-46DE-814C-47EC6EF6D371}" type="datetimeFigureOut">
              <a:rPr lang="el-GR" smtClean="0"/>
              <a:t>30/10/2024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553200" y="609600"/>
            <a:ext cx="2057400" cy="5516563"/>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609600"/>
            <a:ext cx="5562600" cy="5516564"/>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a:xfrm>
            <a:off x="6553200" y="6248402"/>
            <a:ext cx="2209800" cy="365125"/>
          </a:xfrm>
        </p:spPr>
        <p:txBody>
          <a:bodyPr/>
          <a:lstStyle/>
          <a:p>
            <a:fld id="{F2853615-BFDE-46DE-814C-47EC6EF6D371}" type="datetimeFigureOut">
              <a:rPr lang="el-GR" smtClean="0"/>
              <a:t>30/10/2024</a:t>
            </a:fld>
            <a:endParaRPr lang="el-GR"/>
          </a:p>
        </p:txBody>
      </p:sp>
      <p:sp>
        <p:nvSpPr>
          <p:cNvPr id="5" name="Θέση υποσέλιδου 4"/>
          <p:cNvSpPr>
            <a:spLocks noGrp="1"/>
          </p:cNvSpPr>
          <p:nvPr>
            <p:ph type="ftr" sz="quarter" idx="11"/>
          </p:nvPr>
        </p:nvSpPr>
        <p:spPr>
          <a:xfrm>
            <a:off x="457201" y="6248207"/>
            <a:ext cx="5573483" cy="365125"/>
          </a:xfrm>
        </p:spPr>
        <p:txBody>
          <a:bodyPr/>
          <a:lstStyle/>
          <a:p>
            <a:endParaRPr lang="el-GR"/>
          </a:p>
        </p:txBody>
      </p:sp>
      <p:sp>
        <p:nvSpPr>
          <p:cNvPr id="7" name="Ορθογώνιο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Ορθογώνιο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Ορθογώνιο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Θέση αριθμού διαφάνειας 5"/>
          <p:cNvSpPr>
            <a:spLocks noGrp="1"/>
          </p:cNvSpPr>
          <p:nvPr>
            <p:ph type="sldNum" sz="quarter" idx="12"/>
          </p:nvPr>
        </p:nvSpPr>
        <p:spPr>
          <a:xfrm rot="5400000">
            <a:off x="5989638" y="144462"/>
            <a:ext cx="533400" cy="244476"/>
          </a:xfrm>
        </p:spPr>
        <p:txBody>
          <a:bodyPr/>
          <a:lstStyle/>
          <a:p>
            <a:fld id="{3DF53439-851E-44AD-84B1-B6BFC3D0C743}"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612648" y="228600"/>
            <a:ext cx="8153400" cy="990600"/>
          </a:xfrm>
        </p:spPr>
        <p:txBody>
          <a:bodyPr/>
          <a:lstStyle/>
          <a:p>
            <a:r>
              <a:rPr kumimoji="0" lang="el-GR" smtClean="0"/>
              <a:t>Στυλ κύριου τίτλου</a:t>
            </a:r>
            <a:endParaRPr kumimoji="0" lang="en-US"/>
          </a:p>
        </p:txBody>
      </p:sp>
      <p:sp>
        <p:nvSpPr>
          <p:cNvPr id="4" name="Θέση ημερομηνίας 3"/>
          <p:cNvSpPr>
            <a:spLocks noGrp="1"/>
          </p:cNvSpPr>
          <p:nvPr>
            <p:ph type="dt" sz="half" idx="10"/>
          </p:nvPr>
        </p:nvSpPr>
        <p:spPr/>
        <p:txBody>
          <a:bodyPr/>
          <a:lstStyle/>
          <a:p>
            <a:fld id="{F2853615-BFDE-46DE-814C-47EC6EF6D371}" type="datetimeFigureOut">
              <a:rPr lang="el-GR" smtClean="0"/>
              <a:t>30/10/2024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lvl1pPr>
              <a:defRPr>
                <a:solidFill>
                  <a:srgbClr val="FFFFFF"/>
                </a:solidFill>
              </a:defRPr>
            </a:lvl1pPr>
          </a:lstStyle>
          <a:p>
            <a:fld id="{3DF53439-851E-44AD-84B1-B6BFC3D0C743}" type="slidenum">
              <a:rPr lang="el-GR" smtClean="0"/>
              <a:t>‹#›</a:t>
            </a:fld>
            <a:endParaRPr lang="el-GR"/>
          </a:p>
        </p:txBody>
      </p:sp>
      <p:sp>
        <p:nvSpPr>
          <p:cNvPr id="8" name="Θέση περιεχομένου 7"/>
          <p:cNvSpPr>
            <a:spLocks noGrp="1"/>
          </p:cNvSpPr>
          <p:nvPr>
            <p:ph sz="quarter" idx="1"/>
          </p:nvPr>
        </p:nvSpPr>
        <p:spPr>
          <a:xfrm>
            <a:off x="612648" y="1600200"/>
            <a:ext cx="8153400" cy="44958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Θέση κειμένου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7" name="Ορθογώνιο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Ορθογώνιο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Ορθογώνιο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Τίτλος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Στυλ κύριου τίτλου</a:t>
            </a:r>
            <a:endParaRPr kumimoji="0" lang="en-US"/>
          </a:p>
        </p:txBody>
      </p:sp>
      <p:sp>
        <p:nvSpPr>
          <p:cNvPr id="12" name="Θέση ημερομηνίας 11"/>
          <p:cNvSpPr>
            <a:spLocks noGrp="1"/>
          </p:cNvSpPr>
          <p:nvPr>
            <p:ph type="dt" sz="half" idx="10"/>
          </p:nvPr>
        </p:nvSpPr>
        <p:spPr/>
        <p:txBody>
          <a:bodyPr/>
          <a:lstStyle/>
          <a:p>
            <a:fld id="{F2853615-BFDE-46DE-814C-47EC6EF6D371}" type="datetimeFigureOut">
              <a:rPr lang="el-GR" smtClean="0"/>
              <a:t>30/10/2024</a:t>
            </a:fld>
            <a:endParaRPr lang="el-GR"/>
          </a:p>
        </p:txBody>
      </p:sp>
      <p:sp>
        <p:nvSpPr>
          <p:cNvPr id="13" name="Θέση αριθμού διαφάνειας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3DF53439-851E-44AD-84B1-B6BFC3D0C743}" type="slidenum">
              <a:rPr lang="el-GR" smtClean="0"/>
              <a:t>‹#›</a:t>
            </a:fld>
            <a:endParaRPr lang="el-GR"/>
          </a:p>
        </p:txBody>
      </p:sp>
      <p:sp>
        <p:nvSpPr>
          <p:cNvPr id="14" name="Θέση υποσέλιδου 13"/>
          <p:cNvSpPr>
            <a:spLocks noGrp="1"/>
          </p:cNvSpPr>
          <p:nvPr>
            <p:ph type="ftr" sz="quarter" idx="12"/>
          </p:nvPr>
        </p:nvSpPr>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9" name="Θέση περιεχομένου 8"/>
          <p:cNvSpPr>
            <a:spLocks noGrp="1"/>
          </p:cNvSpPr>
          <p:nvPr>
            <p:ph sz="quarter" idx="1"/>
          </p:nvPr>
        </p:nvSpPr>
        <p:spPr>
          <a:xfrm>
            <a:off x="609600"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Θέση περιεχομένου 10"/>
          <p:cNvSpPr>
            <a:spLocks noGrp="1"/>
          </p:cNvSpPr>
          <p:nvPr>
            <p:ph sz="quarter" idx="2"/>
          </p:nvPr>
        </p:nvSpPr>
        <p:spPr>
          <a:xfrm>
            <a:off x="4844901"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Θέση ημερομηνίας 7"/>
          <p:cNvSpPr>
            <a:spLocks noGrp="1"/>
          </p:cNvSpPr>
          <p:nvPr>
            <p:ph type="dt" sz="half" idx="15"/>
          </p:nvPr>
        </p:nvSpPr>
        <p:spPr/>
        <p:txBody>
          <a:bodyPr rtlCol="0"/>
          <a:lstStyle/>
          <a:p>
            <a:fld id="{F2853615-BFDE-46DE-814C-47EC6EF6D371}" type="datetimeFigureOut">
              <a:rPr lang="el-GR" smtClean="0"/>
              <a:t>30/10/2024</a:t>
            </a:fld>
            <a:endParaRPr lang="el-GR"/>
          </a:p>
        </p:txBody>
      </p:sp>
      <p:sp>
        <p:nvSpPr>
          <p:cNvPr id="10" name="Θέση αριθμού διαφάνειας 9"/>
          <p:cNvSpPr>
            <a:spLocks noGrp="1"/>
          </p:cNvSpPr>
          <p:nvPr>
            <p:ph type="sldNum" sz="quarter" idx="16"/>
          </p:nvPr>
        </p:nvSpPr>
        <p:spPr/>
        <p:txBody>
          <a:bodyPr rtlCol="0"/>
          <a:lstStyle/>
          <a:p>
            <a:fld id="{3DF53439-851E-44AD-84B1-B6BFC3D0C743}" type="slidenum">
              <a:rPr lang="el-GR" smtClean="0"/>
              <a:t>‹#›</a:t>
            </a:fld>
            <a:endParaRPr lang="el-GR"/>
          </a:p>
        </p:txBody>
      </p:sp>
      <p:sp>
        <p:nvSpPr>
          <p:cNvPr id="12" name="Θέση υποσέλιδου 11"/>
          <p:cNvSpPr>
            <a:spLocks noGrp="1"/>
          </p:cNvSpPr>
          <p:nvPr>
            <p:ph type="ftr" sz="quarter" idx="17"/>
          </p:nvPr>
        </p:nvSpPr>
        <p:spPr/>
        <p:txBody>
          <a:bodyPr rtlCol="0"/>
          <a:lstStyle/>
          <a:p>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33400" y="273050"/>
            <a:ext cx="8153400" cy="869950"/>
          </a:xfrm>
        </p:spPr>
        <p:txBody>
          <a:bodyPr anchor="ctr"/>
          <a:lstStyle>
            <a:lvl1pPr>
              <a:defRPr/>
            </a:lvl1pPr>
          </a:lstStyle>
          <a:p>
            <a:r>
              <a:rPr kumimoji="0" lang="el-GR" smtClean="0"/>
              <a:t>Στυλ κύριου τίτλου</a:t>
            </a:r>
            <a:endParaRPr kumimoji="0" lang="en-US"/>
          </a:p>
        </p:txBody>
      </p:sp>
      <p:sp>
        <p:nvSpPr>
          <p:cNvPr id="11" name="Θέση περιεχομένου 10"/>
          <p:cNvSpPr>
            <a:spLocks noGrp="1"/>
          </p:cNvSpPr>
          <p:nvPr>
            <p:ph sz="quarter" idx="2"/>
          </p:nvPr>
        </p:nvSpPr>
        <p:spPr>
          <a:xfrm>
            <a:off x="609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Θέση περιεχομένου 12"/>
          <p:cNvSpPr>
            <a:spLocks noGrp="1"/>
          </p:cNvSpPr>
          <p:nvPr>
            <p:ph sz="quarter" idx="4"/>
          </p:nvPr>
        </p:nvSpPr>
        <p:spPr>
          <a:xfrm>
            <a:off x="4800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Θέση ημερομηνίας 9"/>
          <p:cNvSpPr>
            <a:spLocks noGrp="1"/>
          </p:cNvSpPr>
          <p:nvPr>
            <p:ph type="dt" sz="half" idx="15"/>
          </p:nvPr>
        </p:nvSpPr>
        <p:spPr/>
        <p:txBody>
          <a:bodyPr rtlCol="0"/>
          <a:lstStyle/>
          <a:p>
            <a:fld id="{F2853615-BFDE-46DE-814C-47EC6EF6D371}" type="datetimeFigureOut">
              <a:rPr lang="el-GR" smtClean="0"/>
              <a:t>30/10/2024</a:t>
            </a:fld>
            <a:endParaRPr lang="el-GR"/>
          </a:p>
        </p:txBody>
      </p:sp>
      <p:sp>
        <p:nvSpPr>
          <p:cNvPr id="12" name="Θέση αριθμού διαφάνειας 11"/>
          <p:cNvSpPr>
            <a:spLocks noGrp="1"/>
          </p:cNvSpPr>
          <p:nvPr>
            <p:ph type="sldNum" sz="quarter" idx="16"/>
          </p:nvPr>
        </p:nvSpPr>
        <p:spPr/>
        <p:txBody>
          <a:bodyPr rtlCol="0"/>
          <a:lstStyle/>
          <a:p>
            <a:fld id="{3DF53439-851E-44AD-84B1-B6BFC3D0C743}" type="slidenum">
              <a:rPr lang="el-GR" smtClean="0"/>
              <a:t>‹#›</a:t>
            </a:fld>
            <a:endParaRPr lang="el-GR"/>
          </a:p>
        </p:txBody>
      </p:sp>
      <p:sp>
        <p:nvSpPr>
          <p:cNvPr id="14" name="Θέση υποσέλιδου 13"/>
          <p:cNvSpPr>
            <a:spLocks noGrp="1"/>
          </p:cNvSpPr>
          <p:nvPr>
            <p:ph type="ftr" sz="quarter" idx="17"/>
          </p:nvPr>
        </p:nvSpPr>
        <p:spPr/>
        <p:txBody>
          <a:bodyPr rtlCol="0"/>
          <a:lstStyle/>
          <a:p>
            <a:endParaRPr lang="el-GR"/>
          </a:p>
        </p:txBody>
      </p:sp>
      <p:sp>
        <p:nvSpPr>
          <p:cNvPr id="16" name="Θέση κειμένου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
        <p:nvSpPr>
          <p:cNvPr id="15" name="Θέση κειμένου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F2853615-BFDE-46DE-814C-47EC6EF6D371}" type="datetimeFigureOut">
              <a:rPr lang="el-GR" smtClean="0"/>
              <a:t>30/10/2024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lvl1pPr>
              <a:defRPr>
                <a:solidFill>
                  <a:srgbClr val="FFFFFF"/>
                </a:solidFill>
              </a:defRPr>
            </a:lvl1p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2853615-BFDE-46DE-814C-47EC6EF6D371}" type="datetimeFigureOut">
              <a:rPr lang="el-GR" smtClean="0"/>
              <a:t>30/10/2024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a:xfrm>
            <a:off x="0" y="6248400"/>
            <a:ext cx="533400" cy="381000"/>
          </a:xfrm>
        </p:spPr>
        <p:txBody>
          <a:bodyPr/>
          <a:lstStyle>
            <a:lvl1pPr>
              <a:defRPr>
                <a:solidFill>
                  <a:schemeClr val="tx2"/>
                </a:solidFill>
              </a:defRPr>
            </a:lvl1p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273050"/>
            <a:ext cx="8077200" cy="869950"/>
          </a:xfrm>
        </p:spPr>
        <p:txBody>
          <a:bodyPr anchor="ctr"/>
          <a:lstStyle>
            <a:lvl1pPr algn="l">
              <a:buNone/>
              <a:defRPr sz="4400" b="0"/>
            </a:lvl1pPr>
          </a:lstStyle>
          <a:p>
            <a:r>
              <a:rPr kumimoji="0" lang="el-GR" smtClean="0"/>
              <a:t>Στυλ κύριου τίτλου</a:t>
            </a:r>
            <a:endParaRPr kumimoji="0" lang="en-US"/>
          </a:p>
        </p:txBody>
      </p:sp>
      <p:sp>
        <p:nvSpPr>
          <p:cNvPr id="5" name="Θέση ημερομηνίας 4"/>
          <p:cNvSpPr>
            <a:spLocks noGrp="1"/>
          </p:cNvSpPr>
          <p:nvPr>
            <p:ph type="dt" sz="half" idx="10"/>
          </p:nvPr>
        </p:nvSpPr>
        <p:spPr/>
        <p:txBody>
          <a:bodyPr/>
          <a:lstStyle/>
          <a:p>
            <a:fld id="{F2853615-BFDE-46DE-814C-47EC6EF6D371}" type="datetimeFigureOut">
              <a:rPr lang="el-GR" smtClean="0"/>
              <a:t>30/10/2024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lvl1pPr>
              <a:defRPr>
                <a:solidFill>
                  <a:srgbClr val="FFFFFF"/>
                </a:solidFill>
              </a:defRPr>
            </a:lvl1pPr>
          </a:lstStyle>
          <a:p>
            <a:fld id="{3DF53439-851E-44AD-84B1-B6BFC3D0C743}" type="slidenum">
              <a:rPr lang="el-GR" smtClean="0"/>
              <a:t>‹#›</a:t>
            </a:fld>
            <a:endParaRPr lang="el-GR"/>
          </a:p>
        </p:txBody>
      </p:sp>
      <p:sp>
        <p:nvSpPr>
          <p:cNvPr id="3" name="Θέση κειμένου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9" name="Θέση περιεχομένου 8"/>
          <p:cNvSpPr>
            <a:spLocks noGrp="1"/>
          </p:cNvSpPr>
          <p:nvPr>
            <p:ph sz="quarter" idx="1"/>
          </p:nvPr>
        </p:nvSpPr>
        <p:spPr>
          <a:xfrm>
            <a:off x="2362200" y="1752600"/>
            <a:ext cx="6400800" cy="44196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Θέση κειμένου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Στυλ υποδείγματος κειμένου</a:t>
            </a:r>
          </a:p>
        </p:txBody>
      </p:sp>
      <p:sp>
        <p:nvSpPr>
          <p:cNvPr id="8" name="Ορθογώνιο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Ορθογώνιο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Ορθογώνιο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Τίτλος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Στυλ κύριου τίτλου</a:t>
            </a:r>
            <a:endParaRPr kumimoji="0" lang="en-US"/>
          </a:p>
        </p:txBody>
      </p:sp>
      <p:sp>
        <p:nvSpPr>
          <p:cNvPr id="11" name="Ορθογώνιο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Θέση ημερομηνίας 11"/>
          <p:cNvSpPr>
            <a:spLocks noGrp="1"/>
          </p:cNvSpPr>
          <p:nvPr>
            <p:ph type="dt" sz="half" idx="10"/>
          </p:nvPr>
        </p:nvSpPr>
        <p:spPr>
          <a:xfrm>
            <a:off x="6248400" y="6248400"/>
            <a:ext cx="2667000" cy="365125"/>
          </a:xfrm>
        </p:spPr>
        <p:txBody>
          <a:bodyPr rtlCol="0"/>
          <a:lstStyle/>
          <a:p>
            <a:fld id="{F2853615-BFDE-46DE-814C-47EC6EF6D371}" type="datetimeFigureOut">
              <a:rPr lang="el-GR" smtClean="0"/>
              <a:t>30/10/2024</a:t>
            </a:fld>
            <a:endParaRPr lang="el-GR"/>
          </a:p>
        </p:txBody>
      </p:sp>
      <p:sp>
        <p:nvSpPr>
          <p:cNvPr id="13" name="Θέση αριθμού διαφάνειας 12"/>
          <p:cNvSpPr>
            <a:spLocks noGrp="1"/>
          </p:cNvSpPr>
          <p:nvPr>
            <p:ph type="sldNum" sz="quarter" idx="11"/>
          </p:nvPr>
        </p:nvSpPr>
        <p:spPr>
          <a:xfrm>
            <a:off x="0" y="4667249"/>
            <a:ext cx="1447800" cy="663578"/>
          </a:xfrm>
        </p:spPr>
        <p:txBody>
          <a:bodyPr rtlCol="0"/>
          <a:lstStyle>
            <a:lvl1pPr>
              <a:defRPr sz="2800"/>
            </a:lvl1pPr>
          </a:lstStyle>
          <a:p>
            <a:fld id="{3DF53439-851E-44AD-84B1-B6BFC3D0C743}" type="slidenum">
              <a:rPr lang="el-GR" smtClean="0"/>
              <a:t>‹#›</a:t>
            </a:fld>
            <a:endParaRPr lang="el-GR"/>
          </a:p>
        </p:txBody>
      </p:sp>
      <p:sp>
        <p:nvSpPr>
          <p:cNvPr id="14" name="Θέση υποσέλιδου 13"/>
          <p:cNvSpPr>
            <a:spLocks noGrp="1"/>
          </p:cNvSpPr>
          <p:nvPr>
            <p:ph type="ftr" sz="quarter" idx="12"/>
          </p:nvPr>
        </p:nvSpPr>
        <p:spPr>
          <a:xfrm>
            <a:off x="1600200" y="6248206"/>
            <a:ext cx="4572000" cy="365125"/>
          </a:xfrm>
        </p:spPr>
        <p:txBody>
          <a:bodyPr rtlCol="0"/>
          <a:lstStyle/>
          <a:p>
            <a:endParaRPr lang="el-GR"/>
          </a:p>
        </p:txBody>
      </p:sp>
      <p:sp>
        <p:nvSpPr>
          <p:cNvPr id="3" name="Θέση εικόνας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Θέση τίτλου 21"/>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F2853615-BFDE-46DE-814C-47EC6EF6D371}" type="datetimeFigureOut">
              <a:rPr lang="el-GR" smtClean="0"/>
              <a:t>30/10/2024</a:t>
            </a:fld>
            <a:endParaRPr lang="el-GR"/>
          </a:p>
        </p:txBody>
      </p:sp>
      <p:sp>
        <p:nvSpPr>
          <p:cNvPr id="3" name="Θέση υποσέλιδου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l-GR"/>
          </a:p>
        </p:txBody>
      </p:sp>
      <p:sp>
        <p:nvSpPr>
          <p:cNvPr id="7" name="Ορθογώνιο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Ορθογώνιο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Ορθογώνιο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Θέση αριθμού διαφάνειας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3DF53439-851E-44AD-84B1-B6BFC3D0C74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photodentro.edu.gr/v/item/ds/8521/9360" TargetMode="External"/><Relationship Id="rId2" Type="http://schemas.openxmlformats.org/officeDocument/2006/relationships/hyperlink" Target="https://photodentro.edu.gr/v/item/ds/8521/931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fontScale="90000"/>
          </a:bodyPr>
          <a:lstStyle/>
          <a:p>
            <a:r>
              <a:rPr lang="el-GR" dirty="0"/>
              <a:t>Κεφάλαιο 1</a:t>
            </a:r>
            <a:br>
              <a:rPr lang="el-GR" dirty="0"/>
            </a:br>
            <a:r>
              <a:rPr lang="el-GR" dirty="0"/>
              <a:t/>
            </a:r>
            <a:br>
              <a:rPr lang="el-GR" dirty="0"/>
            </a:br>
            <a:r>
              <a:rPr lang="el-GR" dirty="0"/>
              <a:t>Η </a:t>
            </a:r>
            <a:r>
              <a:rPr lang="el-GR" dirty="0" err="1" smtClean="0"/>
              <a:t>κατακτηση</a:t>
            </a:r>
            <a:r>
              <a:rPr lang="el-GR" dirty="0" smtClean="0"/>
              <a:t> </a:t>
            </a:r>
            <a:r>
              <a:rPr lang="el-GR" dirty="0" err="1" smtClean="0"/>
              <a:t>τησ</a:t>
            </a:r>
            <a:r>
              <a:rPr lang="el-GR" dirty="0" smtClean="0"/>
              <a:t> </a:t>
            </a:r>
            <a:r>
              <a:rPr lang="el-GR" dirty="0" err="1" smtClean="0"/>
              <a:t>ελληνικησ</a:t>
            </a:r>
            <a:r>
              <a:rPr lang="el-GR" dirty="0" smtClean="0"/>
              <a:t> </a:t>
            </a:r>
            <a:r>
              <a:rPr lang="el-GR" dirty="0" err="1" smtClean="0"/>
              <a:t>Χερσονησου</a:t>
            </a:r>
            <a:endParaRPr lang="el-GR" dirty="0"/>
          </a:p>
        </p:txBody>
      </p:sp>
      <p:sp>
        <p:nvSpPr>
          <p:cNvPr id="3" name="Υπότιτλος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32898265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p:txBody>
          <a:bodyPr/>
          <a:lstStyle/>
          <a:p>
            <a:r>
              <a:rPr lang="el-GR" dirty="0"/>
              <a:t>Μέσα σε δυο αιώνες (15ος - 17ος αιώνας) οι Οθωμανοί Τούρκοι κατέκτησαν ολόκληρη σχεδόν την ελληνική Χερσόνησο. Ορισμένες όμως περιοχές παρέμειναν, ήδη από το 1204, για μεγαλύτερο ή μικρότερο χρονικό διάστημα στην κυριαρχία των Λατίνων και κυρίως των Βενετών, των Γενουατών και των Φράγκων.</a:t>
            </a:r>
          </a:p>
        </p:txBody>
      </p:sp>
      <p:pic>
        <p:nvPicPr>
          <p:cNvPr id="1027" name="Picture 3" descr="C:\Users\User\Desktop\Τμήμα Ένταξης 2024-2025\στ' τάξη\για το blog\img4_1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9407" y="0"/>
            <a:ext cx="7191375" cy="134778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9407" y="4941168"/>
            <a:ext cx="7258050" cy="1381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54658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normAutofit fontScale="85000" lnSpcReduction="20000"/>
          </a:bodyPr>
          <a:lstStyle/>
          <a:p>
            <a:r>
              <a:rPr lang="el-GR" dirty="0">
                <a:hlinkClick r:id="rId2"/>
              </a:rPr>
              <a:t>Μέσα σε δύο περίπου αιώνες ολόκληρη η ελληνική Χερσόνησος κατακτήθηκε από τους Οθωμανούς Τούρκους. Μόνο τα Ιόνια Νησιά, με εξαίρεση τη Λευκάδα για κάποια χρονικά διαστήματα, δεν πέρασαν ποτέ στην οθωμανική εξουσία. Παρέμειναν μάλιστα στην εξουσία των Βενετών έως το 1797, πότε πέρασαν στα χέρια των Γάλλων και στη συνέχεια των Άγγλων. Η περίοδος από την κατάκτηση της ελληνικής Χερσονήσου, στα μέσα του 15ου αιώνα, έως και τη Μεγάλη Επανάσταση του 1821, που οδήγησε στον σχηματισμό του νέου ελληνικού κράτους, ονομάζεται Τουρκοκρατία</a:t>
            </a:r>
            <a:r>
              <a:rPr lang="el-GR" dirty="0" smtClean="0">
                <a:hlinkClick r:id="rId2"/>
              </a:rPr>
              <a:t>.</a:t>
            </a:r>
          </a:p>
          <a:p>
            <a:r>
              <a:rPr lang="el-GR" dirty="0" smtClean="0">
                <a:hlinkClick r:id="rId2"/>
              </a:rPr>
              <a:t>Η </a:t>
            </a:r>
            <a:r>
              <a:rPr lang="el-GR" dirty="0" smtClean="0">
                <a:hlinkClick r:id="rId2"/>
              </a:rPr>
              <a:t>εξάπλωση του Οθωμανικού κράτους</a:t>
            </a:r>
            <a:endParaRPr lang="el-GR" dirty="0" smtClean="0"/>
          </a:p>
          <a:p>
            <a:r>
              <a:rPr lang="el-GR" dirty="0" err="1">
                <a:hlinkClick r:id="rId3"/>
              </a:rPr>
              <a:t>Χρονολόγιο</a:t>
            </a:r>
            <a:r>
              <a:rPr lang="el-GR" dirty="0">
                <a:hlinkClick r:id="rId3"/>
              </a:rPr>
              <a:t> - </a:t>
            </a:r>
            <a:r>
              <a:rPr lang="el-GR" dirty="0" err="1">
                <a:hlinkClick r:id="rId3"/>
              </a:rPr>
              <a:t>ιστοριογραμμή</a:t>
            </a:r>
            <a:r>
              <a:rPr lang="el-GR" dirty="0">
                <a:hlinkClick r:id="rId3"/>
              </a:rPr>
              <a:t> της οθωμανικής επέκτασης</a:t>
            </a:r>
            <a:endParaRPr lang="el-GR" dirty="0"/>
          </a:p>
        </p:txBody>
      </p:sp>
    </p:spTree>
    <p:extLst>
      <p:ext uri="{BB962C8B-B14F-4D97-AF65-F5344CB8AC3E}">
        <p14:creationId xmlns:p14="http://schemas.microsoft.com/office/powerpoint/2010/main" val="17141674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Γλωσσάρι</a:t>
            </a:r>
            <a:br>
              <a:rPr lang="el-GR" dirty="0"/>
            </a:br>
            <a:endParaRPr lang="el-GR" dirty="0"/>
          </a:p>
        </p:txBody>
      </p:sp>
      <p:sp>
        <p:nvSpPr>
          <p:cNvPr id="3" name="Θέση περιεχομένου 2"/>
          <p:cNvSpPr>
            <a:spLocks noGrp="1"/>
          </p:cNvSpPr>
          <p:nvPr>
            <p:ph sz="quarter" idx="1"/>
          </p:nvPr>
        </p:nvSpPr>
        <p:spPr/>
        <p:txBody>
          <a:bodyPr>
            <a:normAutofit fontScale="47500" lnSpcReduction="20000"/>
          </a:bodyPr>
          <a:lstStyle/>
          <a:p>
            <a:endParaRPr lang="el-GR" dirty="0"/>
          </a:p>
          <a:p>
            <a:r>
              <a:rPr lang="el-GR" dirty="0"/>
              <a:t>Οθωμανοί Τούρκοι: Οι Τούρκοι που συσπειρώθηκαν γύρω από τον Τούρκο πολέμαρχο </a:t>
            </a:r>
            <a:r>
              <a:rPr lang="el-GR" dirty="0" err="1"/>
              <a:t>Οθμάν</a:t>
            </a:r>
            <a:r>
              <a:rPr lang="el-GR" dirty="0"/>
              <a:t> (Οσμάν), ο οποίος συγκρότησε το ισχυρότερο τουρκικό κράτος, που ονομάστηκε Οθωμανική Αυτοκρατορία.</a:t>
            </a:r>
          </a:p>
          <a:p>
            <a:endParaRPr lang="el-GR" dirty="0"/>
          </a:p>
          <a:p>
            <a:r>
              <a:rPr lang="el-GR" dirty="0"/>
              <a:t>Ιόνια Νησιά: Τα νησιά του Ιονίου Πελάγους, τα Επτάνησα.</a:t>
            </a:r>
          </a:p>
          <a:p>
            <a:pPr marL="0" indent="0">
              <a:buNone/>
            </a:pPr>
            <a:endParaRPr lang="el-GR" dirty="0"/>
          </a:p>
          <a:p>
            <a:r>
              <a:rPr lang="el-GR" dirty="0"/>
              <a:t>Παιδομάζωμα: Υποχρεωτική στρατολόγηση από τις οθωμανικές αρχές νεαρών αγοριών χριστιανικών οικογενειών, με σκοπό την επάνδρωση του σώματος των Γενιτσάρων και του ανώτατου διοικητικού μηχανισμού της αυτοκρατορίας. Ο θεσμός παρήκμασε από τις αρχές του 18ου αιώνα.</a:t>
            </a:r>
          </a:p>
          <a:p>
            <a:endParaRPr lang="el-GR" dirty="0"/>
          </a:p>
          <a:p>
            <a:r>
              <a:rPr lang="el-GR" dirty="0"/>
              <a:t>Έλληνες της Διασποράς: Οι Έλληνες που ζούσαν έξω από τα σύνορα της Οθωμανικής Αυτοκρατορίας.</a:t>
            </a:r>
          </a:p>
          <a:p>
            <a:endParaRPr lang="el-GR" dirty="0"/>
          </a:p>
          <a:p>
            <a:r>
              <a:rPr lang="el-GR" dirty="0"/>
              <a:t>Βένετοι: Οι πολίτες της Βενετίας, παραθαλάσσιας πόλης της Βόρειας Ιταλίας και μεγάλης ναυτικής δύναμης. Η Βενετία από τον Μεσαίωνα μέχρι και το 1797 αποτελούσε ανεξάρτητο κράτος ιδιαίτερα ισχυρό, κυρίως χάρη στην εμπορική της δραστηριότητα στην Ανατολή. Για τον λόγο αυτό, ήρθε συχνά σε σύγκρουση με την Οθωμανική Αυτοκρατορία.</a:t>
            </a:r>
          </a:p>
        </p:txBody>
      </p:sp>
    </p:spTree>
    <p:extLst>
      <p:ext uri="{BB962C8B-B14F-4D97-AF65-F5344CB8AC3E}">
        <p14:creationId xmlns:p14="http://schemas.microsoft.com/office/powerpoint/2010/main" val="19379957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άμεσος">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7</TotalTime>
  <Words>309</Words>
  <Application>Microsoft Office PowerPoint</Application>
  <PresentationFormat>Προβολή στην οθόνη (4:3)</PresentationFormat>
  <Paragraphs>16</Paragraphs>
  <Slides>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vt:i4>
      </vt:variant>
    </vt:vector>
  </HeadingPairs>
  <TitlesOfParts>
    <vt:vector size="5" baseType="lpstr">
      <vt:lpstr>Διάμεσος</vt:lpstr>
      <vt:lpstr>Κεφάλαιο 1  Η κατακτηση τησ ελληνικησ Χερσονησου</vt:lpstr>
      <vt:lpstr>Παρουσίαση του PowerPoint</vt:lpstr>
      <vt:lpstr>Παρουσίαση του PowerPoint</vt:lpstr>
      <vt:lpstr>Γλωσσάρι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Κεφάλαιο 1  Η κατακτηση τησ ελληνικησ Χερσονησου</dc:title>
  <dc:creator>User</dc:creator>
  <cp:lastModifiedBy>User</cp:lastModifiedBy>
  <cp:revision>2</cp:revision>
  <dcterms:created xsi:type="dcterms:W3CDTF">2024-10-29T11:40:47Z</dcterms:created>
  <dcterms:modified xsi:type="dcterms:W3CDTF">2024-10-30T07:49:09Z</dcterms:modified>
</cp:coreProperties>
</file>