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l-GR" smtClean="0"/>
              <a:t>Στυλ κύριου τίτλου</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2853615-BFDE-46DE-814C-47EC6EF6D371}" type="datetimeFigureOut">
              <a:rPr lang="el-GR" smtClean="0"/>
              <a:t>29/10/2024</a:t>
            </a:fld>
            <a:endParaRPr lang="el-G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l-G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DF53439-851E-44AD-84B1-B6BFC3D0C743}" type="slidenum">
              <a:rPr lang="el-GR" smtClean="0"/>
              <a:t>‹#›</a:t>
            </a:fld>
            <a:endParaRPr lang="el-G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853615-BFDE-46DE-814C-47EC6EF6D371}" type="datetimeFigureOut">
              <a:rPr lang="el-GR" smtClean="0"/>
              <a:t>29/10/2024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l-GR" smtClean="0"/>
              <a:t>Στυλ κύριου τίτλου</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853615-BFDE-46DE-814C-47EC6EF6D371}" type="datetimeFigureOut">
              <a:rPr lang="el-GR" smtClean="0"/>
              <a:t>29/10/2024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2853615-BFDE-46DE-814C-47EC6EF6D371}" type="datetimeFigureOut">
              <a:rPr lang="el-GR" smtClean="0"/>
              <a:t>29/10/2024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2853615-BFDE-46DE-814C-47EC6EF6D371}" type="datetimeFigureOut">
              <a:rPr lang="el-GR" smtClean="0"/>
              <a:t>29/10/2024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F2853615-BFDE-46DE-814C-47EC6EF6D371}" type="datetimeFigureOut">
              <a:rPr lang="el-GR" smtClean="0"/>
              <a:t>29/10/2024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
        <p:nvSpPr>
          <p:cNvPr id="9" name="Content Placeholder 8"/>
          <p:cNvSpPr>
            <a:spLocks noGrp="1"/>
          </p:cNvSpPr>
          <p:nvPr>
            <p:ph sz="quarter" idx="13"/>
          </p:nvPr>
        </p:nvSpPr>
        <p:spPr>
          <a:xfrm>
            <a:off x="1042416" y="2313432"/>
            <a:ext cx="3419856" cy="34930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F2853615-BFDE-46DE-814C-47EC6EF6D371}" type="datetimeFigureOut">
              <a:rPr lang="el-GR" smtClean="0"/>
              <a:t>29/10/2024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F2853615-BFDE-46DE-814C-47EC6EF6D371}" type="datetimeFigureOut">
              <a:rPr lang="el-GR" smtClean="0"/>
              <a:t>29/10/2024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53615-BFDE-46DE-814C-47EC6EF6D371}" type="datetimeFigureOut">
              <a:rPr lang="el-GR" smtClean="0"/>
              <a:t>29/10/2024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2853615-BFDE-46DE-814C-47EC6EF6D371}" type="datetimeFigureOut">
              <a:rPr lang="el-GR" smtClean="0"/>
              <a:t>29/10/2024</a:t>
            </a:fld>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l-GR" smtClean="0"/>
              <a:t>Στυλ κύριου τίτλου</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l-GR" smtClean="0"/>
              <a:t>Στυλ κύριου τίτλου</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2853615-BFDE-46DE-814C-47EC6EF6D371}" type="datetimeFigureOut">
              <a:rPr lang="el-GR" smtClean="0"/>
              <a:t>29/10/2024</a:t>
            </a:fld>
            <a:endParaRPr lang="el-G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2853615-BFDE-46DE-814C-47EC6EF6D371}" type="datetimeFigureOut">
              <a:rPr lang="el-GR" smtClean="0"/>
              <a:t>29/10/2024</a:t>
            </a:fld>
            <a:endParaRPr lang="el-G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l-G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Ενότητα Β</a:t>
            </a:r>
            <a:endParaRPr lang="el-GR" dirty="0"/>
          </a:p>
        </p:txBody>
      </p:sp>
      <p:sp>
        <p:nvSpPr>
          <p:cNvPr id="3" name="Υπότιτλος 2"/>
          <p:cNvSpPr>
            <a:spLocks noGrp="1"/>
          </p:cNvSpPr>
          <p:nvPr>
            <p:ph type="subTitle" idx="1"/>
          </p:nvPr>
        </p:nvSpPr>
        <p:spPr/>
        <p:txBody>
          <a:bodyPr/>
          <a:lstStyle/>
          <a:p>
            <a:r>
              <a:rPr lang="el-GR" dirty="0"/>
              <a:t>Οι Έλληνες κάτω από την οθωμανική και</a:t>
            </a:r>
          </a:p>
          <a:p>
            <a:r>
              <a:rPr lang="el-GR" dirty="0"/>
              <a:t>τη λατινική κυριαρχία (1453-1821)</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28612"/>
            <a:ext cx="3774945" cy="266834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356992"/>
            <a:ext cx="2232248" cy="3028418"/>
          </a:xfrm>
          <a:prstGeom prst="rect">
            <a:avLst/>
          </a:prstGeom>
        </p:spPr>
      </p:pic>
    </p:spTree>
    <p:extLst>
      <p:ext uri="{BB962C8B-B14F-4D97-AF65-F5344CB8AC3E}">
        <p14:creationId xmlns:p14="http://schemas.microsoft.com/office/powerpoint/2010/main" val="3626792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44824"/>
            <a:ext cx="7024744" cy="1143000"/>
          </a:xfrm>
        </p:spPr>
        <p:txBody>
          <a:bodyPr>
            <a:normAutofit fontScale="90000"/>
          </a:bodyPr>
          <a:lstStyle/>
          <a:p>
            <a:r>
              <a:rPr lang="el-GR" dirty="0"/>
              <a:t>ΚΕΦΑΛΑΙΟ 7.</a:t>
            </a:r>
            <a:br>
              <a:rPr lang="el-GR" dirty="0"/>
            </a:br>
            <a:r>
              <a:rPr lang="el-GR" dirty="0"/>
              <a:t/>
            </a:r>
            <a:br>
              <a:rPr lang="el-GR" dirty="0"/>
            </a:br>
            <a:r>
              <a:rPr lang="el-GR" dirty="0"/>
              <a:t>Οι δάσκαλοι του Γένους</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068960"/>
            <a:ext cx="345638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921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5085184"/>
            <a:ext cx="3312368" cy="1143000"/>
          </a:xfrm>
        </p:spPr>
        <p:txBody>
          <a:bodyPr>
            <a:normAutofit fontScale="90000"/>
          </a:bodyPr>
          <a:lstStyle/>
          <a:p>
            <a:r>
              <a:rPr lang="el-GR" dirty="0"/>
              <a:t>ΚΕΦΑΛΑΙΟ 8.</a:t>
            </a:r>
            <a:br>
              <a:rPr lang="el-GR" dirty="0"/>
            </a:br>
            <a:r>
              <a:rPr lang="el-GR" dirty="0"/>
              <a:t/>
            </a:r>
            <a:br>
              <a:rPr lang="el-GR" dirty="0"/>
            </a:br>
            <a:r>
              <a:rPr lang="el-GR" dirty="0"/>
              <a:t>Ο Ρήγας Βελεστινλής και</a:t>
            </a:r>
            <a:br>
              <a:rPr lang="el-GR" dirty="0"/>
            </a:br>
            <a:r>
              <a:rPr lang="el-GR" dirty="0"/>
              <a:t>ο Αδαμάντιος Κοραής</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502" y="908721"/>
            <a:ext cx="3629898" cy="545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132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2564904"/>
            <a:ext cx="7024744" cy="1143000"/>
          </a:xfrm>
        </p:spPr>
        <p:txBody>
          <a:bodyPr>
            <a:normAutofit fontScale="90000"/>
          </a:bodyPr>
          <a:lstStyle/>
          <a:p>
            <a:r>
              <a:rPr lang="el-GR" dirty="0"/>
              <a:t>ΚΕΦΑΛΑΙΟ 9.</a:t>
            </a:r>
            <a:br>
              <a:rPr lang="el-GR" dirty="0"/>
            </a:br>
            <a:r>
              <a:rPr lang="el-GR" dirty="0"/>
              <a:t/>
            </a:r>
            <a:br>
              <a:rPr lang="el-GR" dirty="0"/>
            </a:br>
            <a:r>
              <a:rPr lang="el-GR" dirty="0"/>
              <a:t>Τα κυριότερα</a:t>
            </a:r>
            <a:br>
              <a:rPr lang="el-GR" dirty="0"/>
            </a:br>
            <a:r>
              <a:rPr lang="el-GR" dirty="0"/>
              <a:t>επαναστατικά</a:t>
            </a:r>
            <a:br>
              <a:rPr lang="el-GR" dirty="0"/>
            </a:br>
            <a:r>
              <a:rPr lang="el-GR" dirty="0"/>
              <a:t>κινήματα</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400174"/>
            <a:ext cx="2592288" cy="4693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679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95936" y="2204864"/>
            <a:ext cx="4072416" cy="1143000"/>
          </a:xfrm>
        </p:spPr>
        <p:txBody>
          <a:bodyPr>
            <a:normAutofit fontScale="90000"/>
          </a:bodyPr>
          <a:lstStyle/>
          <a:p>
            <a:r>
              <a:rPr lang="el-GR" dirty="0"/>
              <a:t>ΚΕΦΑΛΑΙΟ 10.</a:t>
            </a:r>
            <a:br>
              <a:rPr lang="el-GR" dirty="0"/>
            </a:br>
            <a:r>
              <a:rPr lang="el-GR" dirty="0"/>
              <a:t/>
            </a:r>
            <a:br>
              <a:rPr lang="el-GR" dirty="0"/>
            </a:br>
            <a:r>
              <a:rPr lang="el-GR" dirty="0"/>
              <a:t>Οι αγώνες των Σουλιωτών</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2239119"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5877272"/>
            <a:ext cx="179863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41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987824" y="836712"/>
            <a:ext cx="4832985" cy="4995917"/>
          </a:xfrm>
        </p:spPr>
        <p:txBody>
          <a:bodyPr>
            <a:normAutofit fontScale="92500"/>
          </a:bodyPr>
          <a:lstStyle/>
          <a:p>
            <a:pPr marL="68580" indent="0">
              <a:buNone/>
            </a:pPr>
            <a:r>
              <a:rPr lang="el-GR" dirty="0"/>
              <a:t>Η άλωση της Κωνσταντινούπολης από τους Οθωμανούς Τούρκους, το 1453, σήμανε την υποδούλωση του ελληνικού κόσμου σε ξένους κυριάρχους για περισσότερους από τέσσερις αιώνες. Μέσα σε δύσκολες συνθήκες, το ελληνικό έθνος στηρίχθηκε κυρίως στην ορθόδοξη πίστη και την ελληνική γλώσσα. Διατήρησε, έτσι, την ιδιαιτερότητά του και διεκδίκησε την ελευθέρια του με τη Μεγάλη Επανάσταση του 1821.</a:t>
            </a:r>
          </a:p>
        </p:txBody>
      </p:sp>
      <p:pic>
        <p:nvPicPr>
          <p:cNvPr id="1026" name="Picture 2" descr="ενότητα 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2232248" cy="466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19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836712"/>
            <a:ext cx="3384376" cy="2808312"/>
          </a:xfrm>
        </p:spPr>
        <p:txBody>
          <a:bodyPr>
            <a:normAutofit/>
          </a:bodyPr>
          <a:lstStyle/>
          <a:p>
            <a:r>
              <a:rPr lang="el-GR" dirty="0" smtClean="0"/>
              <a:t>Τα κεφάλαια της Β ενότητας είναι τα εξής:</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836712"/>
            <a:ext cx="3550171"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169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484784"/>
            <a:ext cx="7024744" cy="1143000"/>
          </a:xfrm>
        </p:spPr>
        <p:txBody>
          <a:bodyPr>
            <a:normAutofit fontScale="90000"/>
          </a:bodyPr>
          <a:lstStyle/>
          <a:p>
            <a:pPr>
              <a:tabLst>
                <a:tab pos="442913" algn="l"/>
              </a:tabLst>
            </a:pPr>
            <a:r>
              <a:rPr lang="el-GR" dirty="0"/>
              <a:t>ΚΕΦΑΛΑΙΟ 1.</a:t>
            </a:r>
            <a:br>
              <a:rPr lang="el-GR" dirty="0"/>
            </a:br>
            <a:r>
              <a:rPr lang="el-GR" dirty="0"/>
              <a:t/>
            </a:r>
            <a:br>
              <a:rPr lang="el-GR" dirty="0"/>
            </a:br>
            <a:r>
              <a:rPr lang="el-GR" dirty="0"/>
              <a:t>Η κατάκτηση της ελληνικής Χερσονήσου</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4" y="2924944"/>
            <a:ext cx="481269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89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484784"/>
            <a:ext cx="7024744" cy="1143000"/>
          </a:xfrm>
        </p:spPr>
        <p:txBody>
          <a:bodyPr>
            <a:normAutofit fontScale="90000"/>
          </a:bodyPr>
          <a:lstStyle/>
          <a:p>
            <a:r>
              <a:rPr lang="el-GR" dirty="0"/>
              <a:t>ΚΕΦΑΛΑΙΟ 2.</a:t>
            </a:r>
            <a:br>
              <a:rPr lang="el-GR" dirty="0"/>
            </a:br>
            <a:r>
              <a:rPr lang="el-GR" dirty="0"/>
              <a:t/>
            </a:r>
            <a:br>
              <a:rPr lang="el-GR" dirty="0"/>
            </a:br>
            <a:r>
              <a:rPr lang="el-GR" dirty="0"/>
              <a:t>Οι συνθήκες ζωής των υποδούλων</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879403"/>
            <a:ext cx="4153579" cy="326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548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2204864"/>
            <a:ext cx="7024744" cy="1143000"/>
          </a:xfrm>
        </p:spPr>
        <p:txBody>
          <a:bodyPr>
            <a:normAutofit fontScale="90000"/>
          </a:bodyPr>
          <a:lstStyle/>
          <a:p>
            <a:r>
              <a:rPr lang="el-GR" dirty="0"/>
              <a:t>ΚΕΦΑΛΑΙΟ 3.</a:t>
            </a:r>
            <a:br>
              <a:rPr lang="el-GR" dirty="0"/>
            </a:br>
            <a:r>
              <a:rPr lang="el-GR" dirty="0"/>
              <a:t/>
            </a:r>
            <a:br>
              <a:rPr lang="el-GR" dirty="0"/>
            </a:br>
            <a:r>
              <a:rPr lang="el-GR" dirty="0"/>
              <a:t>Η θρησκευτική και η πολιτική</a:t>
            </a:r>
            <a:br>
              <a:rPr lang="el-GR" dirty="0"/>
            </a:br>
            <a:r>
              <a:rPr lang="el-GR" dirty="0"/>
              <a:t>οργάνωση των Ελλήνων</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494" y="3789040"/>
            <a:ext cx="21145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876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988840"/>
            <a:ext cx="7024744" cy="1143000"/>
          </a:xfrm>
        </p:spPr>
        <p:txBody>
          <a:bodyPr>
            <a:normAutofit fontScale="90000"/>
          </a:bodyPr>
          <a:lstStyle/>
          <a:p>
            <a:r>
              <a:rPr lang="el-GR" dirty="0"/>
              <a:t>ΚΕΦΑΛΑΙΟ 4.</a:t>
            </a:r>
            <a:br>
              <a:rPr lang="el-GR" dirty="0"/>
            </a:br>
            <a:r>
              <a:rPr lang="el-GR" dirty="0"/>
              <a:t/>
            </a:r>
            <a:br>
              <a:rPr lang="el-GR" dirty="0"/>
            </a:br>
            <a:r>
              <a:rPr lang="el-GR" dirty="0"/>
              <a:t>Οι Κλέφτες και</a:t>
            </a:r>
            <a:br>
              <a:rPr lang="el-GR" dirty="0"/>
            </a:br>
            <a:r>
              <a:rPr lang="el-GR" dirty="0"/>
              <a:t>οι Αρματολοί</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908720"/>
            <a:ext cx="207910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142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ΚΕΦΑΛΑΙΟ 5. </a:t>
            </a:r>
            <a:r>
              <a:rPr lang="el-GR" dirty="0" smtClean="0"/>
              <a:t/>
            </a:r>
            <a:br>
              <a:rPr lang="el-GR" dirty="0" smtClean="0"/>
            </a:br>
            <a:r>
              <a:rPr lang="el-GR" dirty="0" smtClean="0"/>
              <a:t>Η </a:t>
            </a:r>
            <a:r>
              <a:rPr lang="el-GR" dirty="0"/>
              <a:t>οικονομική ζωή</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348879"/>
            <a:ext cx="6624736" cy="4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836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2420888"/>
            <a:ext cx="7024744" cy="1143000"/>
          </a:xfrm>
        </p:spPr>
        <p:txBody>
          <a:bodyPr>
            <a:normAutofit fontScale="90000"/>
          </a:bodyPr>
          <a:lstStyle/>
          <a:p>
            <a:r>
              <a:rPr lang="el-GR" dirty="0"/>
              <a:t>ΚΕΦΑΛΑΙΟ 6.</a:t>
            </a:r>
            <a:br>
              <a:rPr lang="el-GR" dirty="0"/>
            </a:br>
            <a:r>
              <a:rPr lang="el-GR" dirty="0"/>
              <a:t/>
            </a:r>
            <a:br>
              <a:rPr lang="el-GR" dirty="0"/>
            </a:br>
            <a:r>
              <a:rPr lang="el-GR" dirty="0"/>
              <a:t>Οι Έλληνες των παροικιών και</a:t>
            </a:r>
            <a:br>
              <a:rPr lang="el-GR" dirty="0"/>
            </a:br>
            <a:r>
              <a:rPr lang="el-GR" dirty="0"/>
              <a:t>των Παραδουνάβιων Ηγεμονιών</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212976"/>
            <a:ext cx="4032448" cy="2938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3898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TotalTime>
  <Words>118</Words>
  <Application>Microsoft Office PowerPoint</Application>
  <PresentationFormat>Προβολή στην οθόνη (4:3)</PresentationFormat>
  <Paragraphs>15</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Austin</vt:lpstr>
      <vt:lpstr>Ενότητα Β</vt:lpstr>
      <vt:lpstr>Παρουσίαση του PowerPoint</vt:lpstr>
      <vt:lpstr>Τα κεφάλαια της Β ενότητας είναι τα εξής:</vt:lpstr>
      <vt:lpstr>ΚΕΦΑΛΑΙΟ 1.  Η κατάκτηση της ελληνικής Χερσονήσου</vt:lpstr>
      <vt:lpstr>ΚΕΦΑΛΑΙΟ 2.  Οι συνθήκες ζωής των υποδούλων</vt:lpstr>
      <vt:lpstr>ΚΕΦΑΛΑΙΟ 3.  Η θρησκευτική και η πολιτική οργάνωση των Ελλήνων</vt:lpstr>
      <vt:lpstr>ΚΕΦΑΛΑΙΟ 4.  Οι Κλέφτες και οι Αρματολοί</vt:lpstr>
      <vt:lpstr>ΚΕΦΑΛΑΙΟ 5.  Η οικονομική ζωή</vt:lpstr>
      <vt:lpstr>ΚΕΦΑΛΑΙΟ 6.  Οι Έλληνες των παροικιών και των Παραδουνάβιων Ηγεμονιών</vt:lpstr>
      <vt:lpstr>ΚΕΦΑΛΑΙΟ 7.  Οι δάσκαλοι του Γένους</vt:lpstr>
      <vt:lpstr>ΚΕΦΑΛΑΙΟ 8.  Ο Ρήγας Βελεστινλής και ο Αδαμάντιος Κοραής</vt:lpstr>
      <vt:lpstr>ΚΕΦΑΛΑΙΟ 9.  Τα κυριότερα επαναστατικά κινήματα</vt:lpstr>
      <vt:lpstr>ΚΕΦΑΛΑΙΟ 10.  Οι αγώνες των Σουλιωτών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Ενότητα Β</dc:title>
  <dc:creator>User</dc:creator>
  <cp:lastModifiedBy>User</cp:lastModifiedBy>
  <cp:revision>3</cp:revision>
  <dcterms:created xsi:type="dcterms:W3CDTF">2024-10-29T11:21:52Z</dcterms:created>
  <dcterms:modified xsi:type="dcterms:W3CDTF">2024-10-29T11:40:18Z</dcterms:modified>
</cp:coreProperties>
</file>