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3" r:id="rId7"/>
    <p:sldId id="264" r:id="rId8"/>
    <p:sldId id="265" r:id="rId9"/>
    <p:sldId id="266" r:id="rId10"/>
    <p:sldId id="267" r:id="rId11"/>
    <p:sldId id="27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6" y="-25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6D3F31E-52B0-444F-94A3-3FE9FF624E0D}" type="datetimeFigureOut">
              <a:rPr lang="el-GR" smtClean="0"/>
              <a:t>19/4/2022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305415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6D3F31E-52B0-444F-94A3-3FE9FF624E0D}" type="datetimeFigureOut">
              <a:rPr lang="el-GR" smtClean="0"/>
              <a:t>19/4/2022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291080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6D3F31E-52B0-444F-94A3-3FE9FF624E0D}" type="datetimeFigureOut">
              <a:rPr lang="el-GR" smtClean="0"/>
              <a:t>19/4/2022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84936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6D3F31E-52B0-444F-94A3-3FE9FF624E0D}" type="datetimeFigureOut">
              <a:rPr lang="el-GR" smtClean="0"/>
              <a:t>19/4/2022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439375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6D3F31E-52B0-444F-94A3-3FE9FF624E0D}" type="datetimeFigureOut">
              <a:rPr lang="el-GR" smtClean="0"/>
              <a:t>19/4/2022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28484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6D3F31E-52B0-444F-94A3-3FE9FF624E0D}" type="datetimeFigureOut">
              <a:rPr lang="el-GR" smtClean="0"/>
              <a:t>19/4/2022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2535028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6D3F31E-52B0-444F-94A3-3FE9FF624E0D}" type="datetimeFigureOut">
              <a:rPr lang="el-GR" smtClean="0"/>
              <a:t>19/4/2022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24440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6D3F31E-52B0-444F-94A3-3FE9FF624E0D}" type="datetimeFigureOut">
              <a:rPr lang="el-GR" smtClean="0"/>
              <a:t>19/4/2022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497487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6D3F31E-52B0-444F-94A3-3FE9FF624E0D}" type="datetimeFigureOut">
              <a:rPr lang="el-GR" smtClean="0"/>
              <a:t>19/4/2022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153429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6D3F31E-52B0-444F-94A3-3FE9FF624E0D}" type="datetimeFigureOut">
              <a:rPr lang="el-GR" smtClean="0"/>
              <a:t>19/4/2022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1967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6D3F31E-52B0-444F-94A3-3FE9FF624E0D}" type="datetimeFigureOut">
              <a:rPr lang="el-GR" smtClean="0"/>
              <a:t>19/4/2022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316B110-A4E2-4158-B8AB-DFF29B382AB5}" type="slidenum">
              <a:rPr lang="el-GR" smtClean="0"/>
              <a:t>‹#›</a:t>
            </a:fld>
            <a:endParaRPr lang="el-GR"/>
          </a:p>
        </p:txBody>
      </p:sp>
    </p:spTree>
    <p:extLst>
      <p:ext uri="{BB962C8B-B14F-4D97-AF65-F5344CB8AC3E}">
        <p14:creationId xmlns:p14="http://schemas.microsoft.com/office/powerpoint/2010/main" val="2942325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3F31E-52B0-444F-94A3-3FE9FF624E0D}" type="datetimeFigureOut">
              <a:rPr lang="el-GR" smtClean="0"/>
              <a:t>19/4/2022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6B110-A4E2-4158-B8AB-DFF29B382AB5}" type="slidenum">
              <a:rPr lang="el-GR" smtClean="0"/>
              <a:t>‹#›</a:t>
            </a:fld>
            <a:endParaRPr lang="el-GR"/>
          </a:p>
        </p:txBody>
      </p:sp>
    </p:spTree>
    <p:extLst>
      <p:ext uri="{BB962C8B-B14F-4D97-AF65-F5344CB8AC3E}">
        <p14:creationId xmlns:p14="http://schemas.microsoft.com/office/powerpoint/2010/main" val="31203107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bg2">
                    <a:lumMod val="50000"/>
                  </a:schemeClr>
                </a:solidFill>
              </a:rPr>
              <a:t>ΜΑΣΤΙΧΑ ΧΙΟΥ</a:t>
            </a:r>
            <a:endParaRPr lang="el-GR" b="1" dirty="0">
              <a:solidFill>
                <a:schemeClr val="bg2">
                  <a:lumMod val="50000"/>
                </a:schemeClr>
              </a:solidFill>
            </a:endParaRPr>
          </a:p>
        </p:txBody>
      </p:sp>
      <p:sp>
        <p:nvSpPr>
          <p:cNvPr id="7" name="Θέση περιεχομένου 6"/>
          <p:cNvSpPr>
            <a:spLocks noGrp="1"/>
          </p:cNvSpPr>
          <p:nvPr>
            <p:ph idx="1"/>
          </p:nvPr>
        </p:nvSpPr>
        <p:spPr/>
        <p:txBody>
          <a:bodyPr>
            <a:normAutofit lnSpcReduction="10000"/>
          </a:bodyPr>
          <a:lstStyle/>
          <a:p>
            <a:endParaRPr lang="el-GR" dirty="0"/>
          </a:p>
          <a:p>
            <a:endParaRPr lang="el-GR" dirty="0" smtClean="0"/>
          </a:p>
          <a:p>
            <a:endParaRPr lang="el-GR" dirty="0"/>
          </a:p>
          <a:p>
            <a:endParaRPr lang="el-GR" dirty="0" smtClean="0"/>
          </a:p>
          <a:p>
            <a:endParaRPr lang="el-GR" dirty="0"/>
          </a:p>
          <a:p>
            <a:endParaRPr lang="el-GR" dirty="0" smtClean="0"/>
          </a:p>
          <a:p>
            <a:pPr marL="0" indent="0">
              <a:buNone/>
            </a:pPr>
            <a:r>
              <a:rPr lang="el-GR" sz="2400" dirty="0" smtClean="0">
                <a:solidFill>
                  <a:schemeClr val="bg2">
                    <a:lumMod val="50000"/>
                  </a:schemeClr>
                </a:solidFill>
              </a:rPr>
              <a:t>Ξυνόγαλου Ελευθερία </a:t>
            </a:r>
          </a:p>
          <a:p>
            <a:pPr marL="0" indent="0">
              <a:buNone/>
            </a:pPr>
            <a:r>
              <a:rPr lang="el-GR" sz="2400" dirty="0" smtClean="0">
                <a:solidFill>
                  <a:schemeClr val="bg2">
                    <a:lumMod val="50000"/>
                  </a:schemeClr>
                </a:solidFill>
              </a:rPr>
              <a:t>Νότη Δέσποινα </a:t>
            </a:r>
          </a:p>
          <a:p>
            <a:pPr marL="0" indent="0">
              <a:buNone/>
            </a:pPr>
            <a:r>
              <a:rPr lang="el-GR" sz="2400" dirty="0" smtClean="0">
                <a:solidFill>
                  <a:schemeClr val="bg2">
                    <a:lumMod val="50000"/>
                  </a:schemeClr>
                </a:solidFill>
              </a:rPr>
              <a:t>Β’3</a:t>
            </a:r>
            <a:endParaRPr lang="el-GR" sz="2400" dirty="0">
              <a:solidFill>
                <a:schemeClr val="bg2">
                  <a:lumMod val="50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4680519" cy="2808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3429000"/>
            <a:ext cx="3312368"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0806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332656"/>
            <a:ext cx="8229600" cy="5793507"/>
          </a:xfrm>
        </p:spPr>
        <p:txBody>
          <a:bodyPr>
            <a:normAutofit/>
          </a:bodyPr>
          <a:lstStyle/>
          <a:p>
            <a:pPr marL="0" indent="0" algn="just">
              <a:buNone/>
            </a:pPr>
            <a:r>
              <a:rPr lang="el-GR" sz="2000" dirty="0" smtClean="0">
                <a:solidFill>
                  <a:schemeClr val="bg2">
                    <a:lumMod val="25000"/>
                  </a:schemeClr>
                </a:solidFill>
              </a:rPr>
              <a:t>3.  Σερβίρουμε </a:t>
            </a:r>
            <a:r>
              <a:rPr lang="el-GR" sz="2000" dirty="0">
                <a:solidFill>
                  <a:schemeClr val="bg2">
                    <a:lumMod val="25000"/>
                  </a:schemeClr>
                </a:solidFill>
              </a:rPr>
              <a:t>τη σούπα σε ατομικά μπολ. Βάζουμε 1 κοφτή κ.γ. μπρικ ή </a:t>
            </a:r>
            <a:r>
              <a:rPr lang="el-GR" sz="2000" dirty="0" smtClean="0">
                <a:solidFill>
                  <a:schemeClr val="bg2">
                    <a:lumMod val="25000"/>
                  </a:schemeClr>
                </a:solidFill>
              </a:rPr>
              <a:t>                                               χαβιάρι </a:t>
            </a:r>
            <a:r>
              <a:rPr lang="el-GR" sz="2000" dirty="0">
                <a:solidFill>
                  <a:schemeClr val="bg2">
                    <a:lumMod val="25000"/>
                  </a:schemeClr>
                </a:solidFill>
              </a:rPr>
              <a:t>σε κάθε κουτάλι σερβιρίσματος και τοποθετούμε το κουτάλι στο μπολ. Περιχύνουμε τη σούπα με 1 κ.γ. ελαιόλαδο αρωματισμένο με Μαστίχα πάνω στην επιφάνεια κάθε σούπας και πασπαλίζουμε με φρεσκοτριμμένο </a:t>
            </a:r>
            <a:r>
              <a:rPr lang="el-GR" sz="2000" dirty="0" smtClean="0">
                <a:solidFill>
                  <a:schemeClr val="bg2">
                    <a:lumMod val="25000"/>
                  </a:schemeClr>
                </a:solidFill>
              </a:rPr>
              <a:t>   μαύρο </a:t>
            </a:r>
            <a:r>
              <a:rPr lang="el-GR" sz="2000" dirty="0">
                <a:solidFill>
                  <a:schemeClr val="bg2">
                    <a:lumMod val="25000"/>
                  </a:schemeClr>
                </a:solidFill>
              </a:rPr>
              <a:t>πιπέρι.</a:t>
            </a:r>
          </a:p>
          <a:p>
            <a:pPr marL="0" indent="0">
              <a:buNone/>
            </a:pPr>
            <a:endParaRPr lang="el-GR" dirty="0" smtClean="0"/>
          </a:p>
          <a:p>
            <a:pPr marL="0" indent="0">
              <a:buNone/>
            </a:pPr>
            <a:endParaRPr lang="el-GR" dirty="0" smtClean="0"/>
          </a:p>
          <a:p>
            <a:pPr marL="514350" indent="-514350">
              <a:buFont typeface="+mj-lt"/>
              <a:buAutoNum type="arabicPeriod"/>
            </a:pPr>
            <a:endParaRPr lang="el-GR" dirty="0"/>
          </a:p>
        </p:txBody>
      </p:sp>
    </p:spTree>
    <p:extLst>
      <p:ext uri="{BB962C8B-B14F-4D97-AF65-F5344CB8AC3E}">
        <p14:creationId xmlns:p14="http://schemas.microsoft.com/office/powerpoint/2010/main" val="2668788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02634"/>
          </a:xfrm>
        </p:spPr>
        <p:txBody>
          <a:bodyPr>
            <a:normAutofit/>
          </a:bodyPr>
          <a:lstStyle/>
          <a:p>
            <a:r>
              <a:rPr lang="el-GR" dirty="0" smtClean="0">
                <a:solidFill>
                  <a:schemeClr val="bg2">
                    <a:lumMod val="50000"/>
                  </a:schemeClr>
                </a:solidFill>
              </a:rPr>
              <a:t>ΣΑΣ ΕΥΧΑΡΙΣΤΩ ΠΟΛΥ ΓΙΑ ΤΗΝ ΠΡΟΣΟΧΗ ΣΑΣ </a:t>
            </a:r>
            <a:endParaRPr lang="el-GR" dirty="0">
              <a:solidFill>
                <a:schemeClr val="bg2">
                  <a:lumMod val="50000"/>
                </a:schemeClr>
              </a:solidFill>
            </a:endParaRPr>
          </a:p>
        </p:txBody>
      </p:sp>
    </p:spTree>
    <p:extLst>
      <p:ext uri="{BB962C8B-B14F-4D97-AF65-F5344CB8AC3E}">
        <p14:creationId xmlns:p14="http://schemas.microsoft.com/office/powerpoint/2010/main" val="311804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i="1" u="sng" dirty="0" smtClean="0">
                <a:solidFill>
                  <a:schemeClr val="bg2">
                    <a:lumMod val="50000"/>
                  </a:schemeClr>
                </a:solidFill>
              </a:rPr>
              <a:t>ΙΔΙΟΤΗΤΕΣ</a:t>
            </a:r>
            <a:endParaRPr lang="el-GR" sz="3600" b="1" i="1" u="sng" dirty="0">
              <a:solidFill>
                <a:schemeClr val="bg2">
                  <a:lumMod val="50000"/>
                </a:schemeClr>
              </a:solidFill>
            </a:endParaRPr>
          </a:p>
        </p:txBody>
      </p:sp>
      <p:sp>
        <p:nvSpPr>
          <p:cNvPr id="3" name="Θέση περιεχομένου 2"/>
          <p:cNvSpPr>
            <a:spLocks noGrp="1"/>
          </p:cNvSpPr>
          <p:nvPr>
            <p:ph idx="1"/>
          </p:nvPr>
        </p:nvSpPr>
        <p:spPr>
          <a:ln>
            <a:solidFill>
              <a:schemeClr val="bg2">
                <a:lumMod val="50000"/>
              </a:schemeClr>
            </a:solidFill>
          </a:ln>
        </p:spPr>
        <p:txBody>
          <a:bodyPr>
            <a:normAutofit/>
          </a:bodyPr>
          <a:lstStyle/>
          <a:p>
            <a:pPr>
              <a:buFont typeface="Wingdings" pitchFamily="2" charset="2"/>
              <a:buChar char="Ø"/>
            </a:pPr>
            <a:r>
              <a:rPr lang="el-GR" dirty="0">
                <a:solidFill>
                  <a:schemeClr val="bg2">
                    <a:lumMod val="50000"/>
                  </a:schemeClr>
                </a:solidFill>
              </a:rPr>
              <a:t> </a:t>
            </a:r>
            <a:r>
              <a:rPr lang="el-GR" dirty="0" smtClean="0">
                <a:solidFill>
                  <a:schemeClr val="bg2">
                    <a:lumMod val="50000"/>
                  </a:schemeClr>
                </a:solidFill>
              </a:rPr>
              <a:t> </a:t>
            </a:r>
            <a:r>
              <a:rPr lang="el-GR" sz="2400" dirty="0" smtClean="0">
                <a:solidFill>
                  <a:schemeClr val="bg2">
                    <a:lumMod val="50000"/>
                  </a:schemeClr>
                </a:solidFill>
              </a:rPr>
              <a:t>Διαθέτει αντιοξειδωτικές, αντιβακτηριδιακές και αντιφλεγμονώδεις ιδιότητες.</a:t>
            </a:r>
            <a:endParaRPr lang="el-GR" sz="4400" dirty="0" smtClean="0">
              <a:solidFill>
                <a:schemeClr val="bg2">
                  <a:lumMod val="50000"/>
                </a:schemeClr>
              </a:solidFill>
            </a:endParaRPr>
          </a:p>
          <a:p>
            <a:pPr>
              <a:buFont typeface="Wingdings" pitchFamily="2" charset="2"/>
              <a:buChar char="Ø"/>
            </a:pPr>
            <a:r>
              <a:rPr lang="el-GR" dirty="0">
                <a:solidFill>
                  <a:schemeClr val="bg2">
                    <a:lumMod val="50000"/>
                  </a:schemeClr>
                </a:solidFill>
              </a:rPr>
              <a:t> </a:t>
            </a:r>
            <a:r>
              <a:rPr lang="el-GR" dirty="0" smtClean="0">
                <a:solidFill>
                  <a:schemeClr val="bg2">
                    <a:lumMod val="50000"/>
                  </a:schemeClr>
                </a:solidFill>
              </a:rPr>
              <a:t> </a:t>
            </a:r>
            <a:r>
              <a:rPr lang="el-GR" sz="2400" dirty="0" smtClean="0">
                <a:solidFill>
                  <a:schemeClr val="bg2">
                    <a:lumMod val="50000"/>
                  </a:schemeClr>
                </a:solidFill>
              </a:rPr>
              <a:t>Μειώνει τα λιπίδια και τη γλυκόζη στο αίμα.</a:t>
            </a:r>
          </a:p>
          <a:p>
            <a:pPr>
              <a:buFont typeface="Wingdings" pitchFamily="2" charset="2"/>
              <a:buChar char="Ø"/>
            </a:pPr>
            <a:r>
              <a:rPr lang="el-GR" dirty="0">
                <a:solidFill>
                  <a:schemeClr val="bg2">
                    <a:lumMod val="50000"/>
                  </a:schemeClr>
                </a:solidFill>
              </a:rPr>
              <a:t> </a:t>
            </a:r>
            <a:r>
              <a:rPr lang="el-GR" sz="2400" dirty="0" smtClean="0">
                <a:solidFill>
                  <a:schemeClr val="bg2">
                    <a:lumMod val="50000"/>
                  </a:schemeClr>
                </a:solidFill>
              </a:rPr>
              <a:t>Προσφέρει ανακούφιση σε ενοχλήσεις στο στομάχι και στο γαστρεντερικό σύστημα.</a:t>
            </a:r>
          </a:p>
          <a:p>
            <a:pPr>
              <a:buFont typeface="Wingdings" pitchFamily="2" charset="2"/>
              <a:buChar char="Ø"/>
            </a:pPr>
            <a:r>
              <a:rPr lang="el-GR" dirty="0" smtClean="0">
                <a:solidFill>
                  <a:schemeClr val="bg2">
                    <a:lumMod val="50000"/>
                  </a:schemeClr>
                </a:solidFill>
              </a:rPr>
              <a:t> </a:t>
            </a:r>
            <a:r>
              <a:rPr lang="el-GR" sz="2400" dirty="0" smtClean="0">
                <a:solidFill>
                  <a:schemeClr val="bg2">
                    <a:lumMod val="50000"/>
                  </a:schemeClr>
                </a:solidFill>
              </a:rPr>
              <a:t>Έχει επουλωτική δράση. </a:t>
            </a:r>
          </a:p>
          <a:p>
            <a:pPr>
              <a:buFont typeface="Wingdings" pitchFamily="2" charset="2"/>
              <a:buChar char="Ø"/>
            </a:pPr>
            <a:r>
              <a:rPr lang="el-GR" dirty="0">
                <a:solidFill>
                  <a:schemeClr val="bg2">
                    <a:lumMod val="50000"/>
                  </a:schemeClr>
                </a:solidFill>
              </a:rPr>
              <a:t> </a:t>
            </a:r>
            <a:r>
              <a:rPr lang="el-GR" sz="2400" dirty="0">
                <a:solidFill>
                  <a:schemeClr val="bg2">
                    <a:lumMod val="50000"/>
                  </a:schemeClr>
                </a:solidFill>
              </a:rPr>
              <a:t>Α</a:t>
            </a:r>
            <a:r>
              <a:rPr lang="el-GR" sz="2400" dirty="0" smtClean="0">
                <a:solidFill>
                  <a:schemeClr val="bg2">
                    <a:lumMod val="50000"/>
                  </a:schemeClr>
                </a:solidFill>
              </a:rPr>
              <a:t>ναστέλλει τον πολλαπλασιασμό των κυττάρων και εμποδίζει την εξέλιξη του κυτταρικού κύκλου.</a:t>
            </a:r>
          </a:p>
          <a:p>
            <a:pPr>
              <a:buFont typeface="Wingdings" pitchFamily="2" charset="2"/>
              <a:buChar char="Ø"/>
            </a:pPr>
            <a:endParaRPr lang="el-GR" dirty="0" smtClean="0">
              <a:solidFill>
                <a:schemeClr val="bg2">
                  <a:lumMod val="50000"/>
                </a:schemeClr>
              </a:solidFill>
            </a:endParaRPr>
          </a:p>
          <a:p>
            <a:pPr marL="0" indent="0">
              <a:buNone/>
            </a:pPr>
            <a:endParaRPr lang="el-GR" sz="2400" dirty="0" smtClean="0">
              <a:solidFill>
                <a:schemeClr val="bg2">
                  <a:lumMod val="50000"/>
                </a:schemeClr>
              </a:solidFill>
            </a:endParaRPr>
          </a:p>
          <a:p>
            <a:pPr marL="0" indent="0">
              <a:buNone/>
            </a:pPr>
            <a:endParaRPr lang="el-GR" sz="2400" dirty="0">
              <a:solidFill>
                <a:schemeClr val="bg2">
                  <a:lumMod val="50000"/>
                </a:schemeClr>
              </a:solidFill>
            </a:endParaRPr>
          </a:p>
        </p:txBody>
      </p:sp>
    </p:spTree>
    <p:extLst>
      <p:ext uri="{BB962C8B-B14F-4D97-AF65-F5344CB8AC3E}">
        <p14:creationId xmlns:p14="http://schemas.microsoft.com/office/powerpoint/2010/main" val="398054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l-GR" sz="3600" b="1" i="1" u="sng" dirty="0" smtClean="0">
                <a:solidFill>
                  <a:schemeClr val="bg2">
                    <a:lumMod val="50000"/>
                  </a:schemeClr>
                </a:solidFill>
              </a:rPr>
              <a:t>ΘΕΡΑΠΕΥΤΙΚΕΣ ΔΡΑΣΕΙΣ </a:t>
            </a:r>
            <a:endParaRPr lang="el-GR" sz="3600" b="1" i="1" u="sng" dirty="0">
              <a:solidFill>
                <a:schemeClr val="bg2">
                  <a:lumMod val="50000"/>
                </a:schemeClr>
              </a:solidFill>
            </a:endParaRPr>
          </a:p>
        </p:txBody>
      </p:sp>
      <p:sp>
        <p:nvSpPr>
          <p:cNvPr id="3" name="Θέση περιεχομένου 2"/>
          <p:cNvSpPr>
            <a:spLocks noGrp="1"/>
          </p:cNvSpPr>
          <p:nvPr>
            <p:ph idx="1"/>
          </p:nvPr>
        </p:nvSpPr>
        <p:spPr>
          <a:xfrm>
            <a:off x="457200" y="1124744"/>
            <a:ext cx="8229600" cy="5544616"/>
          </a:xfrm>
        </p:spPr>
        <p:txBody>
          <a:bodyPr/>
          <a:lstStyle/>
          <a:p>
            <a:pPr marL="0" indent="0" algn="ctr">
              <a:buNone/>
            </a:pPr>
            <a:r>
              <a:rPr lang="el-GR" sz="2400" b="1" u="sng" dirty="0" smtClean="0">
                <a:solidFill>
                  <a:schemeClr val="bg2">
                    <a:lumMod val="25000"/>
                  </a:schemeClr>
                </a:solidFill>
              </a:rPr>
              <a:t>Στην Ιατρική:</a:t>
            </a:r>
            <a:r>
              <a:rPr lang="el-GR" sz="2400" b="1" dirty="0" smtClean="0">
                <a:solidFill>
                  <a:schemeClr val="bg2">
                    <a:lumMod val="25000"/>
                  </a:schemeClr>
                </a:solidFill>
              </a:rPr>
              <a:t> </a:t>
            </a:r>
          </a:p>
          <a:p>
            <a:pPr marL="0" indent="0" algn="ctr">
              <a:buNone/>
            </a:pPr>
            <a:r>
              <a:rPr lang="el-GR" sz="2400" b="1" dirty="0" smtClean="0">
                <a:solidFill>
                  <a:schemeClr val="bg2">
                    <a:lumMod val="25000"/>
                  </a:schemeClr>
                </a:solidFill>
              </a:rPr>
              <a:t> </a:t>
            </a:r>
          </a:p>
          <a:p>
            <a:pPr>
              <a:buFont typeface="Wingdings" pitchFamily="2" charset="2"/>
              <a:buChar char="Ø"/>
            </a:pPr>
            <a:r>
              <a:rPr lang="el-GR" sz="2400" dirty="0" smtClean="0"/>
              <a:t> Βελτιώνει την υψηλή αρτηριακή υπέρταση, τον σακχαρώδη διαβήτη και ρυθμίζει την γλυκόζη στο αίμα μειώνοντας την.</a:t>
            </a:r>
          </a:p>
          <a:p>
            <a:pPr>
              <a:buFont typeface="Wingdings" pitchFamily="2" charset="2"/>
              <a:buChar char="Ø"/>
            </a:pPr>
            <a:r>
              <a:rPr lang="el-GR" sz="2400" dirty="0"/>
              <a:t> Β</a:t>
            </a:r>
            <a:r>
              <a:rPr lang="el-GR" sz="2400" dirty="0" smtClean="0"/>
              <a:t>ελτιώνει την HDL («καλή») χοληστερόλη και την ολική χοληστερόλη ενώ αντίθετα μειώνει την LDL («κακή») χοληστερόλη και τα τριγλυκερίδια.</a:t>
            </a:r>
          </a:p>
          <a:p>
            <a:pPr>
              <a:buFont typeface="Wingdings" pitchFamily="2" charset="2"/>
              <a:buChar char="Ø"/>
            </a:pPr>
            <a:r>
              <a:rPr lang="el-GR" sz="2400" dirty="0"/>
              <a:t> </a:t>
            </a:r>
            <a:r>
              <a:rPr lang="el-GR" sz="2400" dirty="0" smtClean="0"/>
              <a:t>Διαθέτει αντιμυκητιακές ιδιότητες έναντι του στελέχους </a:t>
            </a:r>
            <a:r>
              <a:rPr lang="en-US" sz="2400" dirty="0" smtClean="0"/>
              <a:t>Candida albicans </a:t>
            </a:r>
            <a:r>
              <a:rPr lang="el-GR" sz="2400" dirty="0" smtClean="0"/>
              <a:t>που ευθύνεται για πρόκληση στοματικών λοιμώξεων. </a:t>
            </a:r>
          </a:p>
          <a:p>
            <a:pPr marL="0" indent="0">
              <a:buNone/>
            </a:pPr>
            <a:endParaRPr lang="el-GR" sz="2400" dirty="0"/>
          </a:p>
          <a:p>
            <a:pPr marL="0" indent="0">
              <a:buNone/>
            </a:pPr>
            <a:endParaRPr lang="el-GR" sz="2400" dirty="0" smtClean="0"/>
          </a:p>
          <a:p>
            <a:pPr marL="514350" indent="-514350">
              <a:buFont typeface="+mj-lt"/>
              <a:buAutoNum type="arabicPeriod"/>
            </a:pPr>
            <a:endParaRPr lang="el-GR"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797152"/>
            <a:ext cx="3447896"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807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864096"/>
          </a:xfrm>
        </p:spPr>
        <p:txBody>
          <a:bodyPr>
            <a:normAutofit/>
          </a:bodyPr>
          <a:lstStyle/>
          <a:p>
            <a:r>
              <a:rPr lang="el-GR" sz="3600" b="1" i="1" u="sng" dirty="0">
                <a:solidFill>
                  <a:schemeClr val="bg2">
                    <a:lumMod val="50000"/>
                  </a:schemeClr>
                </a:solidFill>
              </a:rPr>
              <a:t>Α</a:t>
            </a:r>
            <a:r>
              <a:rPr lang="el-GR" sz="3600" b="1" i="1" u="sng" dirty="0" smtClean="0">
                <a:solidFill>
                  <a:schemeClr val="bg2">
                    <a:lumMod val="50000"/>
                  </a:schemeClr>
                </a:solidFill>
              </a:rPr>
              <a:t>ΛΛΕΣ ΧΡΗΣΕΙΣ </a:t>
            </a:r>
            <a:endParaRPr lang="el-GR" sz="3600" b="1" i="1" u="sng" dirty="0">
              <a:solidFill>
                <a:schemeClr val="bg2">
                  <a:lumMod val="50000"/>
                </a:schemeClr>
              </a:solidFill>
            </a:endParaRPr>
          </a:p>
        </p:txBody>
      </p:sp>
      <p:sp>
        <p:nvSpPr>
          <p:cNvPr id="3" name="Θέση περιεχομένου 2"/>
          <p:cNvSpPr>
            <a:spLocks noGrp="1"/>
          </p:cNvSpPr>
          <p:nvPr>
            <p:ph idx="1"/>
          </p:nvPr>
        </p:nvSpPr>
        <p:spPr>
          <a:xfrm>
            <a:off x="457200" y="1052736"/>
            <a:ext cx="8229600" cy="5073427"/>
          </a:xfrm>
        </p:spPr>
        <p:txBody>
          <a:bodyPr>
            <a:normAutofit/>
          </a:bodyPr>
          <a:lstStyle/>
          <a:p>
            <a:r>
              <a:rPr lang="el-GR" sz="2400" dirty="0" smtClean="0">
                <a:solidFill>
                  <a:schemeClr val="bg2">
                    <a:lumMod val="25000"/>
                  </a:schemeClr>
                </a:solidFill>
              </a:rPr>
              <a:t>Αρώματα / καλλυντικά </a:t>
            </a:r>
          </a:p>
          <a:p>
            <a:endParaRPr lang="el-GR" sz="2400" dirty="0">
              <a:solidFill>
                <a:schemeClr val="bg2">
                  <a:lumMod val="25000"/>
                </a:schemeClr>
              </a:solidFill>
            </a:endParaRPr>
          </a:p>
          <a:p>
            <a:endParaRPr lang="el-GR" sz="2400" dirty="0" smtClean="0">
              <a:solidFill>
                <a:schemeClr val="bg2">
                  <a:lumMod val="25000"/>
                </a:schemeClr>
              </a:solidFill>
            </a:endParaRPr>
          </a:p>
          <a:p>
            <a:endParaRPr lang="el-GR" sz="2400" dirty="0" smtClean="0">
              <a:solidFill>
                <a:schemeClr val="bg2">
                  <a:lumMod val="25000"/>
                </a:schemeClr>
              </a:solidFill>
            </a:endParaRPr>
          </a:p>
          <a:p>
            <a:r>
              <a:rPr lang="el-GR" sz="2400" dirty="0" smtClean="0">
                <a:solidFill>
                  <a:schemeClr val="bg2">
                    <a:lumMod val="25000"/>
                  </a:schemeClr>
                </a:solidFill>
              </a:rPr>
              <a:t>Ως προσθήκη σε αλκοολούχα ποτά</a:t>
            </a:r>
          </a:p>
          <a:p>
            <a:endParaRPr lang="el-GR" sz="2400" dirty="0">
              <a:solidFill>
                <a:schemeClr val="bg2">
                  <a:lumMod val="25000"/>
                </a:schemeClr>
              </a:solidFill>
            </a:endParaRPr>
          </a:p>
          <a:p>
            <a:endParaRPr lang="el-GR" sz="2400" dirty="0" smtClean="0">
              <a:solidFill>
                <a:schemeClr val="bg2">
                  <a:lumMod val="25000"/>
                </a:schemeClr>
              </a:solidFill>
            </a:endParaRPr>
          </a:p>
          <a:p>
            <a:endParaRPr lang="el-GR" sz="2400" dirty="0">
              <a:solidFill>
                <a:schemeClr val="bg2">
                  <a:lumMod val="25000"/>
                </a:schemeClr>
              </a:solidFill>
            </a:endParaRPr>
          </a:p>
          <a:p>
            <a:r>
              <a:rPr lang="el-GR" sz="2400" dirty="0" smtClean="0">
                <a:solidFill>
                  <a:schemeClr val="bg2">
                    <a:lumMod val="25000"/>
                  </a:schemeClr>
                </a:solidFill>
              </a:rPr>
              <a:t>Στη ζαχαροπλαστική και στη μαγειρική </a:t>
            </a:r>
            <a:r>
              <a:rPr lang="el-GR" sz="2400" dirty="0" smtClean="0">
                <a:solidFill>
                  <a:schemeClr val="bg2">
                    <a:lumMod val="25000"/>
                  </a:schemeClr>
                </a:solidFill>
              </a:rPr>
              <a:t>σε μορφή</a:t>
            </a:r>
          </a:p>
          <a:p>
            <a:pPr marL="0" indent="0">
              <a:buNone/>
            </a:pPr>
            <a:r>
              <a:rPr lang="el-GR" sz="2400" dirty="0" smtClean="0">
                <a:solidFill>
                  <a:schemeClr val="bg2">
                    <a:lumMod val="25000"/>
                  </a:schemeClr>
                </a:solidFill>
              </a:rPr>
              <a:t> σκόνης               </a:t>
            </a:r>
            <a:endParaRPr lang="el-GR" sz="2400" dirty="0" smtClean="0">
              <a:solidFill>
                <a:schemeClr val="bg2">
                  <a:lumMod val="25000"/>
                </a:schemeClr>
              </a:solidFill>
            </a:endParaRPr>
          </a:p>
          <a:p>
            <a:pPr marL="0" indent="0">
              <a:buNone/>
            </a:pPr>
            <a:endParaRPr lang="el-GR" sz="2400" dirty="0">
              <a:solidFill>
                <a:schemeClr val="bg2">
                  <a:lumMod val="25000"/>
                </a:schemeClr>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836712"/>
            <a:ext cx="1728192" cy="1806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2492896"/>
            <a:ext cx="1660872" cy="1660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04248" y="4365104"/>
            <a:ext cx="1783085" cy="1783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2566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i="1" u="sng" dirty="0" smtClean="0">
                <a:solidFill>
                  <a:schemeClr val="bg2">
                    <a:lumMod val="50000"/>
                  </a:schemeClr>
                </a:solidFill>
              </a:rPr>
              <a:t>ΔΙΑΤΡΟΦΙΚΗ ΑΞΙΑ </a:t>
            </a:r>
            <a:endParaRPr lang="el-GR" sz="3600" b="1" i="1" u="sng" dirty="0">
              <a:solidFill>
                <a:schemeClr val="bg2">
                  <a:lumMod val="50000"/>
                </a:schemeClr>
              </a:solidFill>
            </a:endParaRPr>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2223999556"/>
              </p:ext>
            </p:extLst>
          </p:nvPr>
        </p:nvGraphicFramePr>
        <p:xfrm>
          <a:off x="395536" y="1988840"/>
          <a:ext cx="8229600" cy="3226152"/>
        </p:xfrm>
        <a:graphic>
          <a:graphicData uri="http://schemas.openxmlformats.org/drawingml/2006/table">
            <a:tbl>
              <a:tblPr firstRow="1" bandRow="1">
                <a:tableStyleId>{0505E3EF-67EA-436B-97B2-0124C06EBD24}</a:tableStyleId>
              </a:tblPr>
              <a:tblGrid>
                <a:gridCol w="4114800"/>
                <a:gridCol w="4114800"/>
              </a:tblGrid>
              <a:tr h="630272">
                <a:tc>
                  <a:txBody>
                    <a:bodyPr/>
                    <a:lstStyle/>
                    <a:p>
                      <a:pPr algn="ctr"/>
                      <a:r>
                        <a:rPr lang="el-GR" sz="2000" dirty="0" smtClean="0"/>
                        <a:t>   ΘΡΕΠΤΙΚΑ ΣΥΣΤΑΤΙΚΑ </a:t>
                      </a:r>
                      <a:endParaRPr lang="el-GR" sz="2000" dirty="0"/>
                    </a:p>
                  </a:txBody>
                  <a:tcPr/>
                </a:tc>
                <a:tc>
                  <a:txBody>
                    <a:bodyPr/>
                    <a:lstStyle/>
                    <a:p>
                      <a:pPr algn="ctr"/>
                      <a:r>
                        <a:rPr lang="el-GR" dirty="0" smtClean="0"/>
                        <a:t>ΑΝΑ 100</a:t>
                      </a:r>
                      <a:r>
                        <a:rPr lang="en-US" dirty="0" smtClean="0"/>
                        <a:t>g</a:t>
                      </a:r>
                      <a:r>
                        <a:rPr lang="en-US" baseline="0" dirty="0" smtClean="0"/>
                        <a:t>  </a:t>
                      </a:r>
                      <a:r>
                        <a:rPr lang="el-GR" baseline="0" dirty="0" smtClean="0"/>
                        <a:t>ΜΑΣΤΙΧΑ </a:t>
                      </a:r>
                      <a:endParaRPr lang="el-GR" dirty="0"/>
                    </a:p>
                  </a:txBody>
                  <a:tcPr/>
                </a:tc>
              </a:tr>
              <a:tr h="370840">
                <a:tc>
                  <a:txBody>
                    <a:bodyPr/>
                    <a:lstStyle/>
                    <a:p>
                      <a:r>
                        <a:rPr lang="el-GR" dirty="0" smtClean="0"/>
                        <a:t>Ενέργεια</a:t>
                      </a:r>
                      <a:r>
                        <a:rPr lang="el-GR" baseline="0" dirty="0" smtClean="0"/>
                        <a:t> </a:t>
                      </a:r>
                      <a:endParaRPr lang="el-GR" dirty="0"/>
                    </a:p>
                  </a:txBody>
                  <a:tcPr/>
                </a:tc>
                <a:tc>
                  <a:txBody>
                    <a:bodyPr/>
                    <a:lstStyle/>
                    <a:p>
                      <a:pPr algn="l"/>
                      <a:r>
                        <a:rPr lang="el-GR" dirty="0" smtClean="0"/>
                        <a:t>1365</a:t>
                      </a:r>
                      <a:r>
                        <a:rPr lang="en-US" dirty="0" smtClean="0"/>
                        <a:t>kcal </a:t>
                      </a:r>
                      <a:endParaRPr lang="el-GR" dirty="0"/>
                    </a:p>
                  </a:txBody>
                  <a:tcPr/>
                </a:tc>
              </a:tr>
              <a:tr h="370840">
                <a:tc>
                  <a:txBody>
                    <a:bodyPr/>
                    <a:lstStyle/>
                    <a:p>
                      <a:r>
                        <a:rPr lang="el-GR" dirty="0" smtClean="0"/>
                        <a:t>Λιπαρά</a:t>
                      </a:r>
                    </a:p>
                  </a:txBody>
                  <a:tcPr/>
                </a:tc>
                <a:tc>
                  <a:txBody>
                    <a:bodyPr/>
                    <a:lstStyle/>
                    <a:p>
                      <a:r>
                        <a:rPr lang="en-US" dirty="0" smtClean="0"/>
                        <a:t>0gr</a:t>
                      </a:r>
                      <a:endParaRPr lang="el-GR" dirty="0"/>
                    </a:p>
                  </a:txBody>
                  <a:tcPr/>
                </a:tc>
              </a:tr>
              <a:tr h="370840">
                <a:tc>
                  <a:txBody>
                    <a:bodyPr/>
                    <a:lstStyle/>
                    <a:p>
                      <a:r>
                        <a:rPr lang="el-GR" dirty="0" smtClean="0"/>
                        <a:t>Υδατάνθρακες </a:t>
                      </a:r>
                      <a:endParaRPr lang="el-GR" dirty="0"/>
                    </a:p>
                  </a:txBody>
                  <a:tcPr/>
                </a:tc>
                <a:tc>
                  <a:txBody>
                    <a:bodyPr/>
                    <a:lstStyle/>
                    <a:p>
                      <a:r>
                        <a:rPr lang="en-US" dirty="0" smtClean="0"/>
                        <a:t>83gr</a:t>
                      </a:r>
                      <a:endParaRPr lang="el-GR" dirty="0"/>
                    </a:p>
                  </a:txBody>
                  <a:tcPr/>
                </a:tc>
              </a:tr>
              <a:tr h="370840">
                <a:tc>
                  <a:txBody>
                    <a:bodyPr/>
                    <a:lstStyle/>
                    <a:p>
                      <a:r>
                        <a:rPr lang="el-GR" dirty="0" smtClean="0"/>
                        <a:t>Σάκχαρα</a:t>
                      </a:r>
                      <a:r>
                        <a:rPr lang="el-GR" baseline="0" dirty="0" smtClean="0"/>
                        <a:t> </a:t>
                      </a:r>
                      <a:endParaRPr lang="el-GR" dirty="0"/>
                    </a:p>
                  </a:txBody>
                  <a:tcPr/>
                </a:tc>
                <a:tc>
                  <a:txBody>
                    <a:bodyPr/>
                    <a:lstStyle/>
                    <a:p>
                      <a:r>
                        <a:rPr lang="en-US" dirty="0" smtClean="0"/>
                        <a:t>1gr</a:t>
                      </a:r>
                      <a:endParaRPr lang="el-GR" dirty="0"/>
                    </a:p>
                  </a:txBody>
                  <a:tcPr/>
                </a:tc>
              </a:tr>
              <a:tr h="370840">
                <a:tc>
                  <a:txBody>
                    <a:bodyPr/>
                    <a:lstStyle/>
                    <a:p>
                      <a:r>
                        <a:rPr lang="el-GR" dirty="0" smtClean="0"/>
                        <a:t>Φυτικές</a:t>
                      </a:r>
                      <a:r>
                        <a:rPr lang="el-GR" baseline="0" dirty="0" smtClean="0"/>
                        <a:t> Ίνες </a:t>
                      </a:r>
                      <a:endParaRPr lang="el-GR" dirty="0"/>
                    </a:p>
                  </a:txBody>
                  <a:tcPr/>
                </a:tc>
                <a:tc>
                  <a:txBody>
                    <a:bodyPr/>
                    <a:lstStyle/>
                    <a:p>
                      <a:r>
                        <a:rPr lang="en-US" dirty="0" smtClean="0"/>
                        <a:t>18gr</a:t>
                      </a:r>
                      <a:endParaRPr lang="el-GR" dirty="0"/>
                    </a:p>
                  </a:txBody>
                  <a:tcPr/>
                </a:tc>
              </a:tr>
              <a:tr h="370840">
                <a:tc>
                  <a:txBody>
                    <a:bodyPr/>
                    <a:lstStyle/>
                    <a:p>
                      <a:r>
                        <a:rPr lang="el-GR" dirty="0" smtClean="0"/>
                        <a:t>Πρωτεΐνη</a:t>
                      </a:r>
                      <a:r>
                        <a:rPr lang="el-GR" baseline="0" dirty="0" smtClean="0"/>
                        <a:t> </a:t>
                      </a:r>
                      <a:endParaRPr lang="el-GR" dirty="0"/>
                    </a:p>
                  </a:txBody>
                  <a:tcPr/>
                </a:tc>
                <a:tc>
                  <a:txBody>
                    <a:bodyPr/>
                    <a:lstStyle/>
                    <a:p>
                      <a:r>
                        <a:rPr lang="en-US" dirty="0" smtClean="0"/>
                        <a:t>0,15gr</a:t>
                      </a:r>
                    </a:p>
                  </a:txBody>
                  <a:tcPr/>
                </a:tc>
              </a:tr>
              <a:tr h="370840">
                <a:tc>
                  <a:txBody>
                    <a:bodyPr/>
                    <a:lstStyle/>
                    <a:p>
                      <a:r>
                        <a:rPr lang="el-GR" dirty="0" smtClean="0"/>
                        <a:t>Αλάτι </a:t>
                      </a:r>
                      <a:endParaRPr lang="el-GR" dirty="0"/>
                    </a:p>
                  </a:txBody>
                  <a:tcPr/>
                </a:tc>
                <a:tc>
                  <a:txBody>
                    <a:bodyPr/>
                    <a:lstStyle/>
                    <a:p>
                      <a:r>
                        <a:rPr lang="en-US" dirty="0" smtClean="0"/>
                        <a:t>0gr</a:t>
                      </a:r>
                      <a:endParaRPr lang="el-GR" dirty="0"/>
                    </a:p>
                  </a:txBody>
                  <a:tcPr/>
                </a:tc>
              </a:tr>
            </a:tbl>
          </a:graphicData>
        </a:graphic>
      </p:graphicFrame>
    </p:spTree>
    <p:extLst>
      <p:ext uri="{BB962C8B-B14F-4D97-AF65-F5344CB8AC3E}">
        <p14:creationId xmlns:p14="http://schemas.microsoft.com/office/powerpoint/2010/main" val="2076945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l-GR" sz="3600" b="1" i="1" u="sng" dirty="0" smtClean="0">
                <a:solidFill>
                  <a:schemeClr val="bg2">
                    <a:lumMod val="50000"/>
                  </a:schemeClr>
                </a:solidFill>
              </a:rPr>
              <a:t>ΣΥΝΤΑΓΗ</a:t>
            </a:r>
            <a:endParaRPr lang="el-GR" sz="3600" b="1" i="1" u="sng" dirty="0">
              <a:solidFill>
                <a:schemeClr val="bg2">
                  <a:lumMod val="50000"/>
                </a:schemeClr>
              </a:solidFill>
            </a:endParaRPr>
          </a:p>
        </p:txBody>
      </p:sp>
      <p:sp>
        <p:nvSpPr>
          <p:cNvPr id="3" name="Θέση περιεχομένου 2"/>
          <p:cNvSpPr>
            <a:spLocks noGrp="1"/>
          </p:cNvSpPr>
          <p:nvPr>
            <p:ph idx="1"/>
          </p:nvPr>
        </p:nvSpPr>
        <p:spPr>
          <a:xfrm>
            <a:off x="457200" y="1268760"/>
            <a:ext cx="8229600" cy="5184576"/>
          </a:xfrm>
        </p:spPr>
        <p:txBody>
          <a:bodyPr/>
          <a:lstStyle/>
          <a:p>
            <a:pPr marL="0" indent="0">
              <a:buNone/>
            </a:pPr>
            <a:r>
              <a:rPr lang="el-GR" i="1" dirty="0">
                <a:solidFill>
                  <a:schemeClr val="bg2">
                    <a:lumMod val="50000"/>
                  </a:schemeClr>
                </a:solidFill>
              </a:rPr>
              <a:t>Βελουτέ Κουνουπιδιού με Μπρικ και Ελαιόλαδο Αρωματισμένο με </a:t>
            </a:r>
            <a:r>
              <a:rPr lang="el-GR" i="1" dirty="0" smtClean="0">
                <a:solidFill>
                  <a:schemeClr val="bg2">
                    <a:lumMod val="50000"/>
                  </a:schemeClr>
                </a:solidFill>
              </a:rPr>
              <a:t>Μαστίχα.</a:t>
            </a:r>
          </a:p>
          <a:p>
            <a:pPr marL="0" indent="0">
              <a:buNone/>
            </a:pPr>
            <a:endParaRPr lang="el-GR" dirty="0"/>
          </a:p>
          <a:p>
            <a:pPr marL="0" indent="0">
              <a:buNone/>
            </a:pPr>
            <a:endParaRPr lang="el-GR" dirty="0" smtClean="0"/>
          </a:p>
          <a:p>
            <a:pPr marL="0" indent="0">
              <a:buNone/>
            </a:pPr>
            <a:r>
              <a:rPr lang="el-GR" dirty="0"/>
              <a:t/>
            </a:r>
            <a:br>
              <a:rPr lang="el-GR" dirty="0"/>
            </a:b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420888"/>
            <a:ext cx="4176464"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5145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pPr algn="l"/>
            <a:r>
              <a:rPr lang="el-GR" sz="3600" b="1" i="1" u="sng" dirty="0" smtClean="0">
                <a:solidFill>
                  <a:schemeClr val="bg2">
                    <a:lumMod val="50000"/>
                  </a:schemeClr>
                </a:solidFill>
              </a:rPr>
              <a:t>ΥΛΙΚΑ</a:t>
            </a:r>
            <a:endParaRPr lang="el-GR" sz="3600" b="1" i="1" u="sng" dirty="0">
              <a:solidFill>
                <a:schemeClr val="bg2">
                  <a:lumMod val="50000"/>
                </a:schemeClr>
              </a:solidFill>
            </a:endParaRPr>
          </a:p>
        </p:txBody>
      </p:sp>
      <p:sp>
        <p:nvSpPr>
          <p:cNvPr id="3" name="Θέση περιεχομένου 2"/>
          <p:cNvSpPr>
            <a:spLocks noGrp="1"/>
          </p:cNvSpPr>
          <p:nvPr>
            <p:ph idx="1"/>
          </p:nvPr>
        </p:nvSpPr>
        <p:spPr>
          <a:xfrm>
            <a:off x="457200" y="908720"/>
            <a:ext cx="8229600" cy="5760640"/>
          </a:xfrm>
          <a:ln>
            <a:solidFill>
              <a:schemeClr val="bg2">
                <a:lumMod val="50000"/>
              </a:schemeClr>
            </a:solidFill>
          </a:ln>
        </p:spPr>
        <p:txBody>
          <a:bodyPr>
            <a:noAutofit/>
          </a:bodyPr>
          <a:lstStyle/>
          <a:p>
            <a:r>
              <a:rPr lang="el-GR" sz="1600" dirty="0">
                <a:solidFill>
                  <a:schemeClr val="bg2">
                    <a:lumMod val="25000"/>
                  </a:schemeClr>
                </a:solidFill>
              </a:rPr>
              <a:t>1 κ.σ. ανάλατο βούτυρο</a:t>
            </a:r>
          </a:p>
          <a:p>
            <a:endParaRPr lang="el-GR" sz="1600" dirty="0">
              <a:solidFill>
                <a:schemeClr val="bg2">
                  <a:lumMod val="25000"/>
                </a:schemeClr>
              </a:solidFill>
            </a:endParaRPr>
          </a:p>
          <a:p>
            <a:r>
              <a:rPr lang="el-GR" sz="1600" dirty="0">
                <a:solidFill>
                  <a:schemeClr val="bg2">
                    <a:lumMod val="25000"/>
                  </a:schemeClr>
                </a:solidFill>
              </a:rPr>
              <a:t>1 μεγάλο κρεμμύδι, ψιλοκομμένο</a:t>
            </a:r>
          </a:p>
          <a:p>
            <a:endParaRPr lang="el-GR" sz="1600" dirty="0">
              <a:solidFill>
                <a:schemeClr val="bg2">
                  <a:lumMod val="25000"/>
                </a:schemeClr>
              </a:solidFill>
            </a:endParaRPr>
          </a:p>
          <a:p>
            <a:r>
              <a:rPr lang="el-GR" sz="1600" dirty="0">
                <a:solidFill>
                  <a:schemeClr val="bg2">
                    <a:lumMod val="25000"/>
                  </a:schemeClr>
                </a:solidFill>
              </a:rPr>
              <a:t>1 μεγάλο κουνουπίδι, ψιλοκομμένο</a:t>
            </a:r>
          </a:p>
          <a:p>
            <a:endParaRPr lang="el-GR" sz="1600" dirty="0">
              <a:solidFill>
                <a:schemeClr val="bg2">
                  <a:lumMod val="25000"/>
                </a:schemeClr>
              </a:solidFill>
            </a:endParaRPr>
          </a:p>
          <a:p>
            <a:r>
              <a:rPr lang="el-GR" sz="1600" dirty="0">
                <a:solidFill>
                  <a:schemeClr val="bg2">
                    <a:lumMod val="25000"/>
                  </a:schemeClr>
                </a:solidFill>
              </a:rPr>
              <a:t>Μια πρέζα κάρυ</a:t>
            </a:r>
          </a:p>
          <a:p>
            <a:endParaRPr lang="el-GR" sz="1600" dirty="0">
              <a:solidFill>
                <a:schemeClr val="bg2">
                  <a:lumMod val="25000"/>
                </a:schemeClr>
              </a:solidFill>
            </a:endParaRPr>
          </a:p>
          <a:p>
            <a:r>
              <a:rPr lang="el-GR" sz="1600" dirty="0">
                <a:solidFill>
                  <a:schemeClr val="bg2">
                    <a:lumMod val="25000"/>
                  </a:schemeClr>
                </a:solidFill>
              </a:rPr>
              <a:t>Μια πρέζα κύμινο</a:t>
            </a:r>
          </a:p>
          <a:p>
            <a:endParaRPr lang="el-GR" sz="1600" dirty="0">
              <a:solidFill>
                <a:schemeClr val="bg2">
                  <a:lumMod val="25000"/>
                </a:schemeClr>
              </a:solidFill>
            </a:endParaRPr>
          </a:p>
          <a:p>
            <a:r>
              <a:rPr lang="el-GR" sz="1600" dirty="0">
                <a:solidFill>
                  <a:schemeClr val="bg2">
                    <a:lumMod val="25000"/>
                  </a:schemeClr>
                </a:solidFill>
              </a:rPr>
              <a:t>2 φλιτζ. γάλα</a:t>
            </a:r>
          </a:p>
          <a:p>
            <a:endParaRPr lang="el-GR" sz="1600" dirty="0">
              <a:solidFill>
                <a:schemeClr val="bg2">
                  <a:lumMod val="25000"/>
                </a:schemeClr>
              </a:solidFill>
            </a:endParaRPr>
          </a:p>
          <a:p>
            <a:r>
              <a:rPr lang="el-GR" sz="1600" dirty="0">
                <a:solidFill>
                  <a:schemeClr val="bg2">
                    <a:lumMod val="25000"/>
                  </a:schemeClr>
                </a:solidFill>
              </a:rPr>
              <a:t>6 φλιτζ. ζωμό λαχανικών</a:t>
            </a:r>
          </a:p>
          <a:p>
            <a:endParaRPr lang="el-GR" sz="1600" dirty="0">
              <a:solidFill>
                <a:schemeClr val="bg2">
                  <a:lumMod val="25000"/>
                </a:schemeClr>
              </a:solidFill>
            </a:endParaRPr>
          </a:p>
          <a:p>
            <a:r>
              <a:rPr lang="el-GR" sz="1600" dirty="0">
                <a:solidFill>
                  <a:schemeClr val="bg2">
                    <a:lumMod val="25000"/>
                  </a:schemeClr>
                </a:solidFill>
              </a:rPr>
              <a:t>½ κ.γ. κρόκο Κοζάνης (σαφράν), διαλυμένο σε 1 κ.σ. χλιαρό νερό</a:t>
            </a:r>
          </a:p>
          <a:p>
            <a:endParaRPr lang="el-GR" sz="1600" dirty="0">
              <a:solidFill>
                <a:schemeClr val="bg2">
                  <a:lumMod val="25000"/>
                </a:schemeClr>
              </a:solidFill>
            </a:endParaRPr>
          </a:p>
          <a:p>
            <a:r>
              <a:rPr lang="el-GR" sz="1600" dirty="0">
                <a:solidFill>
                  <a:schemeClr val="bg2">
                    <a:lumMod val="25000"/>
                  </a:schemeClr>
                </a:solidFill>
              </a:rPr>
              <a:t>Αλάτι και </a:t>
            </a:r>
            <a:r>
              <a:rPr lang="el-GR" sz="1600" dirty="0" err="1">
                <a:solidFill>
                  <a:schemeClr val="bg2">
                    <a:lumMod val="25000"/>
                  </a:schemeClr>
                </a:solidFill>
              </a:rPr>
              <a:t>φρεσκοτριμμένο</a:t>
            </a:r>
            <a:r>
              <a:rPr lang="el-GR" sz="1600" dirty="0">
                <a:solidFill>
                  <a:schemeClr val="bg2">
                    <a:lumMod val="25000"/>
                  </a:schemeClr>
                </a:solidFill>
              </a:rPr>
              <a:t> μαύρο πιπέρι</a:t>
            </a:r>
          </a:p>
          <a:p>
            <a:endParaRPr lang="el-GR" sz="1600" dirty="0">
              <a:solidFill>
                <a:schemeClr val="bg2">
                  <a:lumMod val="25000"/>
                </a:schemeClr>
              </a:solidFill>
            </a:endParaRPr>
          </a:p>
          <a:p>
            <a:r>
              <a:rPr lang="el-GR" sz="1600" dirty="0">
                <a:solidFill>
                  <a:schemeClr val="bg2">
                    <a:lumMod val="25000"/>
                  </a:schemeClr>
                </a:solidFill>
              </a:rPr>
              <a:t>½ φλιτζ. κρέμα γάλακτος</a:t>
            </a:r>
          </a:p>
          <a:p>
            <a:endParaRPr lang="el-GR" sz="1600" dirty="0"/>
          </a:p>
          <a:p>
            <a:endParaRPr lang="el-GR" sz="1600" dirty="0"/>
          </a:p>
        </p:txBody>
      </p:sp>
    </p:spTree>
    <p:extLst>
      <p:ext uri="{BB962C8B-B14F-4D97-AF65-F5344CB8AC3E}">
        <p14:creationId xmlns:p14="http://schemas.microsoft.com/office/powerpoint/2010/main" val="281765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1000"/>
                                        <p:tgtEl>
                                          <p:spTgt spid="3">
                                            <p:txEl>
                                              <p:pRg st="10" end="10"/>
                                            </p:txEl>
                                          </p:spTgt>
                                        </p:tgtEl>
                                      </p:cBhvr>
                                    </p:animEffect>
                                    <p:anim calcmode="lin" valueType="num">
                                      <p:cBhvr>
                                        <p:cTn id="5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fade">
                                      <p:cBhvr>
                                        <p:cTn id="56" dur="1000"/>
                                        <p:tgtEl>
                                          <p:spTgt spid="3">
                                            <p:txEl>
                                              <p:pRg st="12" end="12"/>
                                            </p:txEl>
                                          </p:spTgt>
                                        </p:tgtEl>
                                      </p:cBhvr>
                                    </p:animEffect>
                                    <p:anim calcmode="lin" valueType="num">
                                      <p:cBhvr>
                                        <p:cTn id="5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animEffect transition="in" filter="fade">
                                      <p:cBhvr>
                                        <p:cTn id="63" dur="1000"/>
                                        <p:tgtEl>
                                          <p:spTgt spid="3">
                                            <p:txEl>
                                              <p:pRg st="14" end="14"/>
                                            </p:txEl>
                                          </p:spTgt>
                                        </p:tgtEl>
                                      </p:cBhvr>
                                    </p:animEffect>
                                    <p:anim calcmode="lin" valueType="num">
                                      <p:cBhvr>
                                        <p:cTn id="6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6" end="16"/>
                                            </p:txEl>
                                          </p:spTgt>
                                        </p:tgtEl>
                                        <p:attrNameLst>
                                          <p:attrName>style.visibility</p:attrName>
                                        </p:attrNameLst>
                                      </p:cBhvr>
                                      <p:to>
                                        <p:strVal val="visible"/>
                                      </p:to>
                                    </p:set>
                                    <p:animEffect transition="in" filter="fade">
                                      <p:cBhvr>
                                        <p:cTn id="70" dur="1000"/>
                                        <p:tgtEl>
                                          <p:spTgt spid="3">
                                            <p:txEl>
                                              <p:pRg st="16" end="16"/>
                                            </p:txEl>
                                          </p:spTgt>
                                        </p:tgtEl>
                                      </p:cBhvr>
                                    </p:animEffect>
                                    <p:anim calcmode="lin" valueType="num">
                                      <p:cBhvr>
                                        <p:cTn id="71"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8" end="18"/>
                                            </p:txEl>
                                          </p:spTgt>
                                        </p:tgtEl>
                                        <p:attrNameLst>
                                          <p:attrName>style.visibility</p:attrName>
                                        </p:attrNameLst>
                                      </p:cBhvr>
                                      <p:to>
                                        <p:strVal val="visible"/>
                                      </p:to>
                                    </p:set>
                                    <p:animEffect transition="in" filter="fade">
                                      <p:cBhvr>
                                        <p:cTn id="77" dur="1000"/>
                                        <p:tgtEl>
                                          <p:spTgt spid="3">
                                            <p:txEl>
                                              <p:pRg st="18" end="18"/>
                                            </p:txEl>
                                          </p:spTgt>
                                        </p:tgtEl>
                                      </p:cBhvr>
                                    </p:animEffect>
                                    <p:anim calcmode="lin" valueType="num">
                                      <p:cBhvr>
                                        <p:cTn id="78"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92696"/>
            <a:ext cx="8229600" cy="5433467"/>
          </a:xfrm>
          <a:ln>
            <a:solidFill>
              <a:schemeClr val="bg2">
                <a:lumMod val="50000"/>
              </a:schemeClr>
            </a:solidFill>
          </a:ln>
        </p:spPr>
        <p:txBody>
          <a:bodyPr>
            <a:normAutofit/>
          </a:bodyPr>
          <a:lstStyle/>
          <a:p>
            <a:r>
              <a:rPr lang="el-GR" sz="1600" dirty="0">
                <a:solidFill>
                  <a:schemeClr val="bg2">
                    <a:lumMod val="25000"/>
                  </a:schemeClr>
                </a:solidFill>
              </a:rPr>
              <a:t>8 κοφτές κ.γ. μπρικ ή χαβιάρι</a:t>
            </a:r>
          </a:p>
          <a:p>
            <a:endParaRPr lang="el-GR" sz="1600" dirty="0">
              <a:solidFill>
                <a:schemeClr val="bg2">
                  <a:lumMod val="25000"/>
                </a:schemeClr>
              </a:solidFill>
            </a:endParaRPr>
          </a:p>
          <a:p>
            <a:r>
              <a:rPr lang="el-GR" sz="1600" dirty="0">
                <a:solidFill>
                  <a:schemeClr val="bg2">
                    <a:lumMod val="25000"/>
                  </a:schemeClr>
                </a:solidFill>
              </a:rPr>
              <a:t>8 κ.γ. ελαιόλαδο αρωματισμένο με Μαστίχα για να περιχύσουμε τη σούπα</a:t>
            </a:r>
          </a:p>
        </p:txBody>
      </p:sp>
    </p:spTree>
    <p:extLst>
      <p:ext uri="{BB962C8B-B14F-4D97-AF65-F5344CB8AC3E}">
        <p14:creationId xmlns:p14="http://schemas.microsoft.com/office/powerpoint/2010/main" val="201078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pPr algn="l"/>
            <a:r>
              <a:rPr lang="el-GR" sz="3200" b="1" i="1" u="sng" dirty="0" smtClean="0">
                <a:solidFill>
                  <a:schemeClr val="bg2">
                    <a:lumMod val="50000"/>
                  </a:schemeClr>
                </a:solidFill>
              </a:rPr>
              <a:t>ΕΚΤΕΛΕΣΗ</a:t>
            </a:r>
            <a:endParaRPr lang="el-GR" sz="3200" b="1" i="1" u="sng" dirty="0">
              <a:solidFill>
                <a:schemeClr val="bg2">
                  <a:lumMod val="50000"/>
                </a:schemeClr>
              </a:solidFill>
            </a:endParaRPr>
          </a:p>
        </p:txBody>
      </p:sp>
      <p:sp>
        <p:nvSpPr>
          <p:cNvPr id="3" name="Θέση περιεχομένου 2"/>
          <p:cNvSpPr>
            <a:spLocks noGrp="1"/>
          </p:cNvSpPr>
          <p:nvPr>
            <p:ph idx="1"/>
          </p:nvPr>
        </p:nvSpPr>
        <p:spPr>
          <a:xfrm>
            <a:off x="457200" y="980728"/>
            <a:ext cx="8229600" cy="5688632"/>
          </a:xfrm>
        </p:spPr>
        <p:txBody>
          <a:bodyPr>
            <a:normAutofit lnSpcReduction="10000"/>
          </a:bodyPr>
          <a:lstStyle/>
          <a:p>
            <a:pPr marL="514350" indent="-514350">
              <a:buFont typeface="+mj-lt"/>
              <a:buAutoNum type="arabicPeriod"/>
            </a:pPr>
            <a:r>
              <a:rPr lang="el-GR" sz="2000" dirty="0">
                <a:solidFill>
                  <a:schemeClr val="bg2">
                    <a:lumMod val="25000"/>
                  </a:schemeClr>
                </a:solidFill>
              </a:rPr>
              <a:t>Λιώνουμε το βούτυρο σε μια μεγάλη κατσαρόλα σε μέτρια φωτιά και σοτάρουμε το κρεμμύδι. Προσθέτουμε το σκόρδο και τα ανακατεύουμε για 1 λεπτό. Προσθέτουμε το κουνουπίδι και τα μπαχαρικά και ανακατεύουμε καλά. Ρίχνουμε το γάλα και το ζωμό, δυναμώνουμε τη φωτιά και τα αφήνουμε να πάρουν μια βράση. Προσθέτουμε τον κρόκο Κοζάνης. Χαμηλώνουμε τη φωτιά, αλατοπιπερώνουμε κατά προτίμηση και σιγοβράζουμε για 30-35 λεπτά, μέχρι να μαλακώσει το κουνουπίδι. Αφαιρούμε τον αφρό από την επιφάνεια της σούπας καθώς σιγοβράζει</a:t>
            </a:r>
            <a:r>
              <a:rPr lang="el-GR" sz="2000" dirty="0" smtClean="0">
                <a:solidFill>
                  <a:schemeClr val="bg2">
                    <a:lumMod val="25000"/>
                  </a:schemeClr>
                </a:solidFill>
              </a:rPr>
              <a:t>.</a:t>
            </a:r>
          </a:p>
          <a:p>
            <a:pPr marL="514350" indent="-514350">
              <a:buFont typeface="+mj-lt"/>
              <a:buAutoNum type="arabicPeriod"/>
            </a:pPr>
            <a:endParaRPr lang="el-GR" sz="2000" dirty="0">
              <a:solidFill>
                <a:schemeClr val="bg2">
                  <a:lumMod val="25000"/>
                </a:schemeClr>
              </a:solidFill>
            </a:endParaRPr>
          </a:p>
          <a:p>
            <a:pPr marL="514350" indent="-514350">
              <a:buFont typeface="+mj-lt"/>
              <a:buAutoNum type="arabicPeriod"/>
            </a:pPr>
            <a:r>
              <a:rPr lang="el-GR" sz="2000" dirty="0">
                <a:solidFill>
                  <a:schemeClr val="bg2">
                    <a:lumMod val="25000"/>
                  </a:schemeClr>
                </a:solidFill>
              </a:rPr>
              <a:t>Χρησιμοποιώντας ένα ραβδο-μπλέντερ, λιώνουμε τελείως μέσα στην κατσαρόλα το κουνουπίδι μέχρι να γίνει πουρές και περνάμε τη σούπα μέσα από λεπτό σουρωτήρι. (Μπορούμε επίσης να πολτοποιήσουμε τη σούπα στο μπλέντερ). Ξαναβάζουμε τη σούπα στην κατσαρόλα. Βάζουμε τη σούπα πάλι να πάρει μια βράση σε μέτρια φωτιά. Προσθέτουμε την κρέμα και μαγειρεύουμε, ανακατεύοντας για 5 λεπτά μέχρι να πήξει. Ρίχνουμε, τον χυμό λεμονιού και ανακατεύουμε ξανά. Λίγο πριν απομακρύνουμε τη σούπα από τη φωτιά, ρίχνουμε ανακατεύοντας, και το υπόλοιπο βούτυρο.</a:t>
            </a:r>
          </a:p>
        </p:txBody>
      </p:sp>
    </p:spTree>
    <p:extLst>
      <p:ext uri="{BB962C8B-B14F-4D97-AF65-F5344CB8AC3E}">
        <p14:creationId xmlns:p14="http://schemas.microsoft.com/office/powerpoint/2010/main" val="1814024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TotalTime>
  <Words>493</Words>
  <Application>Microsoft Office PowerPoint</Application>
  <PresentationFormat>Προβολή στην οθόνη (4:3)</PresentationFormat>
  <Paragraphs>87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ΜΑΣΤΙΧΑ ΧΙΟΥ</vt:lpstr>
      <vt:lpstr>ΙΔΙΟΤΗΤΕΣ</vt:lpstr>
      <vt:lpstr>ΘΕΡΑΠΕΥΤΙΚΕΣ ΔΡΑΣΕΙΣ </vt:lpstr>
      <vt:lpstr>ΑΛΛΕΣ ΧΡΗΣΕΙΣ </vt:lpstr>
      <vt:lpstr>ΔΙΑΤΡΟΦΙΚΗ ΑΞΙΑ </vt:lpstr>
      <vt:lpstr>ΣΥΝΤΑΓΗ</vt:lpstr>
      <vt:lpstr>ΥΛΙΚΑ</vt:lpstr>
      <vt:lpstr>Παρουσίαση του PowerPoint</vt:lpstr>
      <vt:lpstr>ΕΚΤΕΛΕΣΗ</vt:lpstr>
      <vt:lpstr>Παρουσίαση του PowerPoint</vt:lpstr>
      <vt:lpstr>ΣΑΣ ΕΥΧΑΡΙΣΤΩ ΠΟΛΥ ΓΙΑ ΤΗΝ ΠΡΟΣΟΧΗ ΣΑΣ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ΜΑΣΤΙΧΑ ΧΙΟΥ</dc:title>
  <dc:creator>konst</dc:creator>
  <cp:lastModifiedBy>konst</cp:lastModifiedBy>
  <cp:revision>18</cp:revision>
  <dcterms:created xsi:type="dcterms:W3CDTF">2022-04-19T13:57:00Z</dcterms:created>
  <dcterms:modified xsi:type="dcterms:W3CDTF">2022-04-19T18:54:54Z</dcterms:modified>
</cp:coreProperties>
</file>