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257" r:id="rId3"/>
    <p:sldId id="258" r:id="rId4"/>
    <p:sldId id="260" r:id="rId5"/>
    <p:sldId id="261" r:id="rId6"/>
    <p:sldId id="262"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B62F6-7D98-46C1-A6C4-D726DD9D643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l-GR"/>
        </a:p>
      </dgm:t>
    </dgm:pt>
    <dgm:pt modelId="{D8CD78D3-FCC4-41B6-9557-68245A07C0CC}">
      <dgm:prSet/>
      <dgm:spPr/>
      <dgm:t>
        <a:bodyPr/>
        <a:lstStyle/>
        <a:p>
          <a:pPr rtl="0"/>
          <a:r>
            <a:rPr lang="el-GR" smtClean="0"/>
            <a:t>Οι πρώτες αναφορές γύρω από το μαστιχόδεντρο και τη μαστίχα Χίου εντοπίζονται στην αρχαιότητα , προερχόμενες κυρίως  από τον Ηρόδοτο (484-420 π.Χ.), ο οποίος τονίζει πως  στην αρχαία Ελλάδα οι άνθρωποι συνήθιζαν να  μασούν  μαστίχα , ένα  αποξηραμένο ρητινώδες υγρό το οποίο  ρέει από το φλοιό του μαστιχόδεντρου.</a:t>
          </a:r>
          <a:endParaRPr lang="el-GR"/>
        </a:p>
      </dgm:t>
    </dgm:pt>
    <dgm:pt modelId="{A3CEF10E-F50D-45C0-8200-304DF184CFC5}" type="parTrans" cxnId="{1F9FFCC1-810A-4E59-9B32-8E05BCC974D9}">
      <dgm:prSet/>
      <dgm:spPr/>
      <dgm:t>
        <a:bodyPr/>
        <a:lstStyle/>
        <a:p>
          <a:endParaRPr lang="el-GR"/>
        </a:p>
      </dgm:t>
    </dgm:pt>
    <dgm:pt modelId="{9CA9C600-B267-41C3-BCCF-2301287D2CE0}" type="sibTrans" cxnId="{1F9FFCC1-810A-4E59-9B32-8E05BCC974D9}">
      <dgm:prSet/>
      <dgm:spPr/>
      <dgm:t>
        <a:bodyPr/>
        <a:lstStyle/>
        <a:p>
          <a:endParaRPr lang="el-GR"/>
        </a:p>
      </dgm:t>
    </dgm:pt>
    <dgm:pt modelId="{51989088-5DD7-41E9-B57A-5C13E693917E}">
      <dgm:prSet/>
      <dgm:spPr/>
      <dgm:t>
        <a:bodyPr/>
        <a:lstStyle/>
        <a:p>
          <a:pPr rtl="0"/>
          <a:r>
            <a:rPr lang="el-GR" smtClean="0"/>
            <a:t>Επιπλέον, είναι γνωστό πως οι Αιγύπτιοι  χρησιμοποιούσαν μαστίχα για την ταρίχευση  νεκρών. Εκτός από αυτούς ,οι Ρωμαίοι και οι Τούρκοι συνήθιζαν να φτιάχνουν οδοντογλυφίδες από ξύλο σκίνου ώστε  να λευκαίνουν τα δόντια τους και να αρωματίζουν  την αναπνοή τους. Παρόλα αυτά ,στη σημερινή εποχή η πιο συνηθισμένη  χρήση της είναι ως τσίχλα ή άρωμα για τη ζαχαροπλαστική, ενώ αρκετά διαδεδομένο  είναι και το λικέρ μαστίχας.</a:t>
          </a:r>
          <a:endParaRPr lang="el-GR"/>
        </a:p>
      </dgm:t>
    </dgm:pt>
    <dgm:pt modelId="{FBA018C3-D98A-47B3-8E31-0FBCCA960649}" type="parTrans" cxnId="{68527169-8699-4052-8099-0B8C4B964BAA}">
      <dgm:prSet/>
      <dgm:spPr/>
      <dgm:t>
        <a:bodyPr/>
        <a:lstStyle/>
        <a:p>
          <a:endParaRPr lang="el-GR"/>
        </a:p>
      </dgm:t>
    </dgm:pt>
    <dgm:pt modelId="{286824C3-17F5-4746-A6D1-CE4827BD9FFC}" type="sibTrans" cxnId="{68527169-8699-4052-8099-0B8C4B964BAA}">
      <dgm:prSet/>
      <dgm:spPr/>
      <dgm:t>
        <a:bodyPr/>
        <a:lstStyle/>
        <a:p>
          <a:endParaRPr lang="el-GR"/>
        </a:p>
      </dgm:t>
    </dgm:pt>
    <dgm:pt modelId="{27FCC7A7-28C9-4AA5-998B-0E252EC858A0}">
      <dgm:prSet/>
      <dgm:spPr/>
      <dgm:t>
        <a:bodyPr/>
        <a:lstStyle/>
        <a:p>
          <a:pPr rtl="0"/>
          <a:r>
            <a:rPr lang="el-GR" smtClean="0"/>
            <a:t>Σε διαφόρου είδους ιατρικά κείμενα της ύστερης αρχαιότητας ,παρατηρείται ευρεία γκάμα  ιατρικών συνταγών ,με πρωτεύον συστατικό τη μαστίχα , η οποία θεωρούταν ιδιαίτερα ευεργετική για την ανθρώπινη υγεία, καθότι οι άνθρωποι της εποχής τής απέδιδαν πολλές ιδιότητες. Τις περισσότερες φορές ,χρησιμοποιούταν σε συνδυασμό με άλλα φάρμακα και βότανα , με στόχο την ολοκληρωμένη και πλήρη  θεραπεία των ασθενών .</a:t>
          </a:r>
          <a:endParaRPr lang="el-GR"/>
        </a:p>
      </dgm:t>
    </dgm:pt>
    <dgm:pt modelId="{0F1E6BEE-984B-4AE9-ABB6-5502CC2B5E61}" type="parTrans" cxnId="{F36E36D0-F49E-4FC8-9DE0-265C8349CF0D}">
      <dgm:prSet/>
      <dgm:spPr/>
      <dgm:t>
        <a:bodyPr/>
        <a:lstStyle/>
        <a:p>
          <a:endParaRPr lang="el-GR"/>
        </a:p>
      </dgm:t>
    </dgm:pt>
    <dgm:pt modelId="{060D8563-5977-491A-94FB-1A52AEA37918}" type="sibTrans" cxnId="{F36E36D0-F49E-4FC8-9DE0-265C8349CF0D}">
      <dgm:prSet/>
      <dgm:spPr/>
      <dgm:t>
        <a:bodyPr/>
        <a:lstStyle/>
        <a:p>
          <a:endParaRPr lang="el-GR"/>
        </a:p>
      </dgm:t>
    </dgm:pt>
    <dgm:pt modelId="{E28C5198-8A33-4384-960B-AD1CC591D17D}" type="pres">
      <dgm:prSet presAssocID="{4B3B62F6-7D98-46C1-A6C4-D726DD9D6438}" presName="Name0" presStyleCnt="0">
        <dgm:presLayoutVars>
          <dgm:dir/>
          <dgm:resizeHandles val="exact"/>
        </dgm:presLayoutVars>
      </dgm:prSet>
      <dgm:spPr/>
      <dgm:t>
        <a:bodyPr/>
        <a:lstStyle/>
        <a:p>
          <a:endParaRPr lang="el-GR"/>
        </a:p>
      </dgm:t>
    </dgm:pt>
    <dgm:pt modelId="{3A8371D3-603C-4050-84A6-E65AC89CFBF5}" type="pres">
      <dgm:prSet presAssocID="{D8CD78D3-FCC4-41B6-9557-68245A07C0CC}" presName="node" presStyleLbl="node1" presStyleIdx="0" presStyleCnt="3">
        <dgm:presLayoutVars>
          <dgm:bulletEnabled val="1"/>
        </dgm:presLayoutVars>
      </dgm:prSet>
      <dgm:spPr/>
      <dgm:t>
        <a:bodyPr/>
        <a:lstStyle/>
        <a:p>
          <a:endParaRPr lang="el-GR"/>
        </a:p>
      </dgm:t>
    </dgm:pt>
    <dgm:pt modelId="{87D5AAC4-3476-4C90-AE82-1CE1FC4D7888}" type="pres">
      <dgm:prSet presAssocID="{9CA9C600-B267-41C3-BCCF-2301287D2CE0}" presName="sibTrans" presStyleLbl="sibTrans2D1" presStyleIdx="0" presStyleCnt="2"/>
      <dgm:spPr/>
      <dgm:t>
        <a:bodyPr/>
        <a:lstStyle/>
        <a:p>
          <a:endParaRPr lang="el-GR"/>
        </a:p>
      </dgm:t>
    </dgm:pt>
    <dgm:pt modelId="{B0BD0319-C123-4E0B-B02B-AF28E6E0B311}" type="pres">
      <dgm:prSet presAssocID="{9CA9C600-B267-41C3-BCCF-2301287D2CE0}" presName="connectorText" presStyleLbl="sibTrans2D1" presStyleIdx="0" presStyleCnt="2"/>
      <dgm:spPr/>
      <dgm:t>
        <a:bodyPr/>
        <a:lstStyle/>
        <a:p>
          <a:endParaRPr lang="el-GR"/>
        </a:p>
      </dgm:t>
    </dgm:pt>
    <dgm:pt modelId="{45EB8CB6-3F40-4A2D-B16D-5F4734D86568}" type="pres">
      <dgm:prSet presAssocID="{51989088-5DD7-41E9-B57A-5C13E693917E}" presName="node" presStyleLbl="node1" presStyleIdx="1" presStyleCnt="3">
        <dgm:presLayoutVars>
          <dgm:bulletEnabled val="1"/>
        </dgm:presLayoutVars>
      </dgm:prSet>
      <dgm:spPr/>
      <dgm:t>
        <a:bodyPr/>
        <a:lstStyle/>
        <a:p>
          <a:endParaRPr lang="el-GR"/>
        </a:p>
      </dgm:t>
    </dgm:pt>
    <dgm:pt modelId="{D063397F-073E-4E5F-880A-B509E84AEEA4}" type="pres">
      <dgm:prSet presAssocID="{286824C3-17F5-4746-A6D1-CE4827BD9FFC}" presName="sibTrans" presStyleLbl="sibTrans2D1" presStyleIdx="1" presStyleCnt="2"/>
      <dgm:spPr/>
      <dgm:t>
        <a:bodyPr/>
        <a:lstStyle/>
        <a:p>
          <a:endParaRPr lang="el-GR"/>
        </a:p>
      </dgm:t>
    </dgm:pt>
    <dgm:pt modelId="{53EB0D70-EA9B-416E-9E36-6922577A2E5D}" type="pres">
      <dgm:prSet presAssocID="{286824C3-17F5-4746-A6D1-CE4827BD9FFC}" presName="connectorText" presStyleLbl="sibTrans2D1" presStyleIdx="1" presStyleCnt="2"/>
      <dgm:spPr/>
      <dgm:t>
        <a:bodyPr/>
        <a:lstStyle/>
        <a:p>
          <a:endParaRPr lang="el-GR"/>
        </a:p>
      </dgm:t>
    </dgm:pt>
    <dgm:pt modelId="{D9CC2955-7F51-43F1-99DE-94D6B237ABED}" type="pres">
      <dgm:prSet presAssocID="{27FCC7A7-28C9-4AA5-998B-0E252EC858A0}" presName="node" presStyleLbl="node1" presStyleIdx="2" presStyleCnt="3">
        <dgm:presLayoutVars>
          <dgm:bulletEnabled val="1"/>
        </dgm:presLayoutVars>
      </dgm:prSet>
      <dgm:spPr/>
      <dgm:t>
        <a:bodyPr/>
        <a:lstStyle/>
        <a:p>
          <a:endParaRPr lang="el-GR"/>
        </a:p>
      </dgm:t>
    </dgm:pt>
  </dgm:ptLst>
  <dgm:cxnLst>
    <dgm:cxn modelId="{3EF21236-7D55-4314-B189-C5E2647F0DF6}" type="presOf" srcId="{51989088-5DD7-41E9-B57A-5C13E693917E}" destId="{45EB8CB6-3F40-4A2D-B16D-5F4734D86568}" srcOrd="0" destOrd="0" presId="urn:microsoft.com/office/officeart/2005/8/layout/process1"/>
    <dgm:cxn modelId="{F36E36D0-F49E-4FC8-9DE0-265C8349CF0D}" srcId="{4B3B62F6-7D98-46C1-A6C4-D726DD9D6438}" destId="{27FCC7A7-28C9-4AA5-998B-0E252EC858A0}" srcOrd="2" destOrd="0" parTransId="{0F1E6BEE-984B-4AE9-ABB6-5502CC2B5E61}" sibTransId="{060D8563-5977-491A-94FB-1A52AEA37918}"/>
    <dgm:cxn modelId="{B714231C-F2A5-4A12-A0D6-8322DFBB6435}" type="presOf" srcId="{9CA9C600-B267-41C3-BCCF-2301287D2CE0}" destId="{B0BD0319-C123-4E0B-B02B-AF28E6E0B311}" srcOrd="1" destOrd="0" presId="urn:microsoft.com/office/officeart/2005/8/layout/process1"/>
    <dgm:cxn modelId="{9546781F-4548-4CF6-8C09-1D4E0A25B299}" type="presOf" srcId="{286824C3-17F5-4746-A6D1-CE4827BD9FFC}" destId="{D063397F-073E-4E5F-880A-B509E84AEEA4}" srcOrd="0" destOrd="0" presId="urn:microsoft.com/office/officeart/2005/8/layout/process1"/>
    <dgm:cxn modelId="{68527169-8699-4052-8099-0B8C4B964BAA}" srcId="{4B3B62F6-7D98-46C1-A6C4-D726DD9D6438}" destId="{51989088-5DD7-41E9-B57A-5C13E693917E}" srcOrd="1" destOrd="0" parTransId="{FBA018C3-D98A-47B3-8E31-0FBCCA960649}" sibTransId="{286824C3-17F5-4746-A6D1-CE4827BD9FFC}"/>
    <dgm:cxn modelId="{1F9FFCC1-810A-4E59-9B32-8E05BCC974D9}" srcId="{4B3B62F6-7D98-46C1-A6C4-D726DD9D6438}" destId="{D8CD78D3-FCC4-41B6-9557-68245A07C0CC}" srcOrd="0" destOrd="0" parTransId="{A3CEF10E-F50D-45C0-8200-304DF184CFC5}" sibTransId="{9CA9C600-B267-41C3-BCCF-2301287D2CE0}"/>
    <dgm:cxn modelId="{DC27CB0A-6E1A-4D10-9358-8D7D166F7F59}" type="presOf" srcId="{4B3B62F6-7D98-46C1-A6C4-D726DD9D6438}" destId="{E28C5198-8A33-4384-960B-AD1CC591D17D}" srcOrd="0" destOrd="0" presId="urn:microsoft.com/office/officeart/2005/8/layout/process1"/>
    <dgm:cxn modelId="{3CE2E1D3-08EB-4B27-951C-4B41132FCB5D}" type="presOf" srcId="{286824C3-17F5-4746-A6D1-CE4827BD9FFC}" destId="{53EB0D70-EA9B-416E-9E36-6922577A2E5D}" srcOrd="1" destOrd="0" presId="urn:microsoft.com/office/officeart/2005/8/layout/process1"/>
    <dgm:cxn modelId="{91FADC04-B8E5-46AD-A424-B12F4317DBF3}" type="presOf" srcId="{D8CD78D3-FCC4-41B6-9557-68245A07C0CC}" destId="{3A8371D3-603C-4050-84A6-E65AC89CFBF5}" srcOrd="0" destOrd="0" presId="urn:microsoft.com/office/officeart/2005/8/layout/process1"/>
    <dgm:cxn modelId="{74A259BD-DF0E-4935-9893-675A814E4E67}" type="presOf" srcId="{9CA9C600-B267-41C3-BCCF-2301287D2CE0}" destId="{87D5AAC4-3476-4C90-AE82-1CE1FC4D7888}" srcOrd="0" destOrd="0" presId="urn:microsoft.com/office/officeart/2005/8/layout/process1"/>
    <dgm:cxn modelId="{FCFAD7A5-27C5-4DB0-8A3C-A5C24C8B780D}" type="presOf" srcId="{27FCC7A7-28C9-4AA5-998B-0E252EC858A0}" destId="{D9CC2955-7F51-43F1-99DE-94D6B237ABED}" srcOrd="0" destOrd="0" presId="urn:microsoft.com/office/officeart/2005/8/layout/process1"/>
    <dgm:cxn modelId="{AC91D98B-ACB2-4807-8B92-F67EF2325B80}" type="presParOf" srcId="{E28C5198-8A33-4384-960B-AD1CC591D17D}" destId="{3A8371D3-603C-4050-84A6-E65AC89CFBF5}" srcOrd="0" destOrd="0" presId="urn:microsoft.com/office/officeart/2005/8/layout/process1"/>
    <dgm:cxn modelId="{2C55BB30-A9A2-4005-8BB0-08A34184B456}" type="presParOf" srcId="{E28C5198-8A33-4384-960B-AD1CC591D17D}" destId="{87D5AAC4-3476-4C90-AE82-1CE1FC4D7888}" srcOrd="1" destOrd="0" presId="urn:microsoft.com/office/officeart/2005/8/layout/process1"/>
    <dgm:cxn modelId="{E5589A10-CD6D-405A-8201-680BF2A4FA24}" type="presParOf" srcId="{87D5AAC4-3476-4C90-AE82-1CE1FC4D7888}" destId="{B0BD0319-C123-4E0B-B02B-AF28E6E0B311}" srcOrd="0" destOrd="0" presId="urn:microsoft.com/office/officeart/2005/8/layout/process1"/>
    <dgm:cxn modelId="{31FDA220-EB66-46F9-A01B-082FACCABF07}" type="presParOf" srcId="{E28C5198-8A33-4384-960B-AD1CC591D17D}" destId="{45EB8CB6-3F40-4A2D-B16D-5F4734D86568}" srcOrd="2" destOrd="0" presId="urn:microsoft.com/office/officeart/2005/8/layout/process1"/>
    <dgm:cxn modelId="{444C7947-B0E8-478C-857A-527E3323358C}" type="presParOf" srcId="{E28C5198-8A33-4384-960B-AD1CC591D17D}" destId="{D063397F-073E-4E5F-880A-B509E84AEEA4}" srcOrd="3" destOrd="0" presId="urn:microsoft.com/office/officeart/2005/8/layout/process1"/>
    <dgm:cxn modelId="{D16A5FDC-C748-4566-AB4B-5CACDB060BDC}" type="presParOf" srcId="{D063397F-073E-4E5F-880A-B509E84AEEA4}" destId="{53EB0D70-EA9B-416E-9E36-6922577A2E5D}" srcOrd="0" destOrd="0" presId="urn:microsoft.com/office/officeart/2005/8/layout/process1"/>
    <dgm:cxn modelId="{172514D3-B539-4A0C-8AAD-2826CA4C2AB7}" type="presParOf" srcId="{E28C5198-8A33-4384-960B-AD1CC591D17D}" destId="{D9CC2955-7F51-43F1-99DE-94D6B237ABE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39451-3382-41F5-9D7F-B373E09408A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AFEFBE17-0E5C-4F96-B3AA-15C0ED2ACFDC}">
      <dgm:prSet/>
      <dgm:spPr/>
      <dgm:t>
        <a:bodyPr/>
        <a:lstStyle/>
        <a:p>
          <a:pPr rtl="0"/>
          <a:endParaRPr lang="el-GR" dirty="0"/>
        </a:p>
      </dgm:t>
    </dgm:pt>
    <dgm:pt modelId="{457B5925-DC06-4BBF-A0F1-FDB6EAAC9617}" type="parTrans" cxnId="{7DE5EBD3-0634-4704-BDB6-77A4E17ABB57}">
      <dgm:prSet/>
      <dgm:spPr/>
      <dgm:t>
        <a:bodyPr/>
        <a:lstStyle/>
        <a:p>
          <a:endParaRPr lang="el-GR"/>
        </a:p>
      </dgm:t>
    </dgm:pt>
    <dgm:pt modelId="{64B9BF8C-5071-4DD1-99AE-57617880F71C}" type="sibTrans" cxnId="{7DE5EBD3-0634-4704-BDB6-77A4E17ABB57}">
      <dgm:prSet/>
      <dgm:spPr/>
      <dgm:t>
        <a:bodyPr/>
        <a:lstStyle/>
        <a:p>
          <a:endParaRPr lang="el-GR"/>
        </a:p>
      </dgm:t>
    </dgm:pt>
    <dgm:pt modelId="{A026AA54-FB58-4697-8F7D-E6A7A1BFD76B}">
      <dgm:prSet/>
      <dgm:spPr/>
      <dgm:t>
        <a:bodyPr/>
        <a:lstStyle/>
        <a:p>
          <a:pPr rtl="0"/>
          <a:r>
            <a:rPr lang="el-GR" smtClean="0"/>
            <a:t>Η μαστίχα Χίου φημίζεται για την αντιοξειδωτική της δράση ,προστατεύοντας την ονομαζόμενη LDL (κακή χοληστερόλη) από πιθανή  οξείδωση, η οποία οξείδωση  δύναται να οδηγήσει  στη μείωση συγκεντρωμένης  χοληστερόλης στους ιστούς και ύστερα  στην ελάττωση του ρυθμού παραγωγής αθηρωματικής πλάκας, μειώνοντας σε σημαντικό ποσοστό  τον κίνδυνο εμφάνισης καρδιακών νοσημάτων αλλά και διαφόρων μορφών καρκίνου .</a:t>
          </a:r>
          <a:endParaRPr lang="el-GR"/>
        </a:p>
      </dgm:t>
    </dgm:pt>
    <dgm:pt modelId="{7403258E-B585-41FC-BAA1-3D0517BF57A8}" type="parTrans" cxnId="{A6E0FA7B-8D55-4734-8A16-4794C65E7F6B}">
      <dgm:prSet/>
      <dgm:spPr/>
      <dgm:t>
        <a:bodyPr/>
        <a:lstStyle/>
        <a:p>
          <a:endParaRPr lang="el-GR"/>
        </a:p>
      </dgm:t>
    </dgm:pt>
    <dgm:pt modelId="{70E59133-E37D-42B3-8E0A-25824C532048}" type="sibTrans" cxnId="{A6E0FA7B-8D55-4734-8A16-4794C65E7F6B}">
      <dgm:prSet/>
      <dgm:spPr/>
      <dgm:t>
        <a:bodyPr/>
        <a:lstStyle/>
        <a:p>
          <a:endParaRPr lang="el-GR"/>
        </a:p>
      </dgm:t>
    </dgm:pt>
    <dgm:pt modelId="{2030E0BC-8024-4189-9D2A-E056615B2F3C}">
      <dgm:prSet/>
      <dgm:spPr/>
      <dgm:t>
        <a:bodyPr/>
        <a:lstStyle/>
        <a:p>
          <a:pPr rtl="0"/>
          <a:r>
            <a:rPr lang="el-GR" smtClean="0"/>
            <a:t>Ιδιαίτερα γνωστή χρήση της μαστίχας  από την αρχαιότητα , είναι αυτής ως φάρμακο για τις διαταραχές </a:t>
          </a:r>
          <a:r>
            <a:rPr lang="el-GR" b="1" smtClean="0"/>
            <a:t>του γαστρεντερικού συστήματος</a:t>
          </a:r>
          <a:r>
            <a:rPr lang="el-GR" smtClean="0"/>
            <a:t>. Συμβάλλει ιδιαίτερα στην καταπολέμηση του ελικοβακτηριδίου του πυλωρού(έλκος).Επιπρόσθετα , βοηθά σημαντικά στη δυσπεψία, η οποία δημιουργεί ανυπόφορες συχνά ενοχλήσεις όπως καούρα,  πόνο,παλινδρόμηση  και «βάρος» στο στομάχι. </a:t>
          </a:r>
          <a:endParaRPr lang="el-GR"/>
        </a:p>
      </dgm:t>
    </dgm:pt>
    <dgm:pt modelId="{4DF211BC-73BC-4ADA-8327-3AC0CA91E1F5}" type="parTrans" cxnId="{4D5F87F1-A4D3-4EED-9C5A-C25C8787EA52}">
      <dgm:prSet/>
      <dgm:spPr/>
      <dgm:t>
        <a:bodyPr/>
        <a:lstStyle/>
        <a:p>
          <a:endParaRPr lang="el-GR"/>
        </a:p>
      </dgm:t>
    </dgm:pt>
    <dgm:pt modelId="{41837932-DDB6-4610-80A5-0753BC334902}" type="sibTrans" cxnId="{4D5F87F1-A4D3-4EED-9C5A-C25C8787EA52}">
      <dgm:prSet/>
      <dgm:spPr/>
      <dgm:t>
        <a:bodyPr/>
        <a:lstStyle/>
        <a:p>
          <a:endParaRPr lang="el-GR"/>
        </a:p>
      </dgm:t>
    </dgm:pt>
    <dgm:pt modelId="{58BD8909-F7C0-42B8-B210-418C1C8F418F}">
      <dgm:prSet/>
      <dgm:spPr/>
      <dgm:t>
        <a:bodyPr/>
        <a:lstStyle/>
        <a:p>
          <a:pPr rtl="0"/>
          <a:r>
            <a:rPr lang="el-GR" smtClean="0"/>
            <a:t>Εκτός όμως από τα παραπάνω ,η μαστίχα και  τα παράγωγά της μπορούν να καταπολεμήσουν πληθώρα παθογόνων βακτηρίων όπως, για παράδειγμα, τα </a:t>
          </a:r>
          <a:r>
            <a:rPr lang="en-GB" smtClean="0"/>
            <a:t>Escherichia coli, Bacillus subtilis, Staphylococcus aureus, Porphyromonas gingivalis </a:t>
          </a:r>
          <a:r>
            <a:rPr lang="el-GR" smtClean="0"/>
            <a:t>αλλά και πολλούς μύκητες όπως διάφορα επικίνδυνα στελέχη της </a:t>
          </a:r>
          <a:r>
            <a:rPr lang="en-GB" smtClean="0"/>
            <a:t>Candida.</a:t>
          </a:r>
          <a:r>
            <a:rPr lang="el-GR" smtClean="0"/>
            <a:t> </a:t>
          </a:r>
          <a:endParaRPr lang="el-GR"/>
        </a:p>
      </dgm:t>
    </dgm:pt>
    <dgm:pt modelId="{25AE5799-4707-496A-B4B7-2FBA0EAB7322}" type="parTrans" cxnId="{221524FE-A7D6-4F8C-8611-14BB31962E98}">
      <dgm:prSet/>
      <dgm:spPr/>
      <dgm:t>
        <a:bodyPr/>
        <a:lstStyle/>
        <a:p>
          <a:endParaRPr lang="el-GR"/>
        </a:p>
      </dgm:t>
    </dgm:pt>
    <dgm:pt modelId="{485C6021-D96E-41EF-82CC-2D6427E83FB6}" type="sibTrans" cxnId="{221524FE-A7D6-4F8C-8611-14BB31962E98}">
      <dgm:prSet/>
      <dgm:spPr/>
      <dgm:t>
        <a:bodyPr/>
        <a:lstStyle/>
        <a:p>
          <a:endParaRPr lang="el-GR"/>
        </a:p>
      </dgm:t>
    </dgm:pt>
    <dgm:pt modelId="{BA2551AD-FCF7-4EDD-9811-FF88398AAEF4}">
      <dgm:prSet/>
      <dgm:spPr/>
      <dgm:t>
        <a:bodyPr/>
        <a:lstStyle/>
        <a:p>
          <a:pPr rtl="0"/>
          <a:r>
            <a:rPr lang="el-GR" smtClean="0"/>
            <a:t>Ως προς τη στοματική υγεία , η μάσηση της μαστίχας Χίου διεγείρει τη λειτουργία των σιελογόνων αδένων και αυξάνει την έκκριση σάλιου,κάτι που συμβάλλει στον αυτοκαθαρισμό της στοματικής κοιλότητας. Επιπλέον εξαιτίας της  σύνθεσής της ,  καθίσταται και θεωρείται  προληπτικό , αλλά και θεραπευτικό μέσο κατά της τερηδόνας.(εξουδετέρωση βακτηρίου </a:t>
          </a:r>
          <a:r>
            <a:rPr lang="en-GB" smtClean="0"/>
            <a:t>Streptococcus mutans</a:t>
          </a:r>
          <a:r>
            <a:rPr lang="el-GR" smtClean="0"/>
            <a:t>)</a:t>
          </a:r>
          <a:endParaRPr lang="el-GR"/>
        </a:p>
      </dgm:t>
    </dgm:pt>
    <dgm:pt modelId="{87A3E383-F305-4063-AE50-28A2A6F70244}" type="parTrans" cxnId="{B966172F-798A-4C4E-8FA1-38CDA7EF8998}">
      <dgm:prSet/>
      <dgm:spPr/>
      <dgm:t>
        <a:bodyPr/>
        <a:lstStyle/>
        <a:p>
          <a:endParaRPr lang="el-GR"/>
        </a:p>
      </dgm:t>
    </dgm:pt>
    <dgm:pt modelId="{393C9B6B-12CA-4E75-BE0C-38020052427E}" type="sibTrans" cxnId="{B966172F-798A-4C4E-8FA1-38CDA7EF8998}">
      <dgm:prSet/>
      <dgm:spPr/>
      <dgm:t>
        <a:bodyPr/>
        <a:lstStyle/>
        <a:p>
          <a:endParaRPr lang="el-GR"/>
        </a:p>
      </dgm:t>
    </dgm:pt>
    <dgm:pt modelId="{C77DCCEC-5D18-465D-A167-BE297C9D008F}" type="pres">
      <dgm:prSet presAssocID="{DE039451-3382-41F5-9D7F-B373E09408A3}" presName="linearFlow" presStyleCnt="0">
        <dgm:presLayoutVars>
          <dgm:dir/>
          <dgm:resizeHandles val="exact"/>
        </dgm:presLayoutVars>
      </dgm:prSet>
      <dgm:spPr/>
      <dgm:t>
        <a:bodyPr/>
        <a:lstStyle/>
        <a:p>
          <a:endParaRPr lang="el-GR"/>
        </a:p>
      </dgm:t>
    </dgm:pt>
    <dgm:pt modelId="{6F78D9F7-B162-410B-BFB6-5B7C8F9EB817}" type="pres">
      <dgm:prSet presAssocID="{AFEFBE17-0E5C-4F96-B3AA-15C0ED2ACFDC}" presName="composite" presStyleCnt="0"/>
      <dgm:spPr/>
    </dgm:pt>
    <dgm:pt modelId="{A77805D6-CC1E-4E73-9550-20234672BF89}" type="pres">
      <dgm:prSet presAssocID="{AFEFBE17-0E5C-4F96-B3AA-15C0ED2ACFD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D5F4A15B-B6A9-4EB7-8B27-D33C129857E4}" type="pres">
      <dgm:prSet presAssocID="{AFEFBE17-0E5C-4F96-B3AA-15C0ED2ACFDC}" presName="txShp" presStyleLbl="node1" presStyleIdx="0" presStyleCnt="1">
        <dgm:presLayoutVars>
          <dgm:bulletEnabled val="1"/>
        </dgm:presLayoutVars>
      </dgm:prSet>
      <dgm:spPr/>
      <dgm:t>
        <a:bodyPr/>
        <a:lstStyle/>
        <a:p>
          <a:endParaRPr lang="el-GR"/>
        </a:p>
      </dgm:t>
    </dgm:pt>
  </dgm:ptLst>
  <dgm:cxnLst>
    <dgm:cxn modelId="{4D5F87F1-A4D3-4EED-9C5A-C25C8787EA52}" srcId="{AFEFBE17-0E5C-4F96-B3AA-15C0ED2ACFDC}" destId="{2030E0BC-8024-4189-9D2A-E056615B2F3C}" srcOrd="1" destOrd="0" parTransId="{4DF211BC-73BC-4ADA-8327-3AC0CA91E1F5}" sibTransId="{41837932-DDB6-4610-80A5-0753BC334902}"/>
    <dgm:cxn modelId="{82982364-C1DE-4CB4-A956-8B31CB5D2114}" type="presOf" srcId="{2030E0BC-8024-4189-9D2A-E056615B2F3C}" destId="{D5F4A15B-B6A9-4EB7-8B27-D33C129857E4}" srcOrd="0" destOrd="2" presId="urn:microsoft.com/office/officeart/2005/8/layout/vList3"/>
    <dgm:cxn modelId="{221524FE-A7D6-4F8C-8611-14BB31962E98}" srcId="{AFEFBE17-0E5C-4F96-B3AA-15C0ED2ACFDC}" destId="{58BD8909-F7C0-42B8-B210-418C1C8F418F}" srcOrd="2" destOrd="0" parTransId="{25AE5799-4707-496A-B4B7-2FBA0EAB7322}" sibTransId="{485C6021-D96E-41EF-82CC-2D6427E83FB6}"/>
    <dgm:cxn modelId="{819CD5F3-18CE-4AA4-A037-F1B650FAEA05}" type="presOf" srcId="{58BD8909-F7C0-42B8-B210-418C1C8F418F}" destId="{D5F4A15B-B6A9-4EB7-8B27-D33C129857E4}" srcOrd="0" destOrd="3" presId="urn:microsoft.com/office/officeart/2005/8/layout/vList3"/>
    <dgm:cxn modelId="{B966172F-798A-4C4E-8FA1-38CDA7EF8998}" srcId="{AFEFBE17-0E5C-4F96-B3AA-15C0ED2ACFDC}" destId="{BA2551AD-FCF7-4EDD-9811-FF88398AAEF4}" srcOrd="3" destOrd="0" parTransId="{87A3E383-F305-4063-AE50-28A2A6F70244}" sibTransId="{393C9B6B-12CA-4E75-BE0C-38020052427E}"/>
    <dgm:cxn modelId="{88C76ACF-08E6-412D-B3F3-406374D92D66}" type="presOf" srcId="{DE039451-3382-41F5-9D7F-B373E09408A3}" destId="{C77DCCEC-5D18-465D-A167-BE297C9D008F}" srcOrd="0" destOrd="0" presId="urn:microsoft.com/office/officeart/2005/8/layout/vList3"/>
    <dgm:cxn modelId="{1089F855-305B-43B1-9481-A32DCBCA4D48}" type="presOf" srcId="{BA2551AD-FCF7-4EDD-9811-FF88398AAEF4}" destId="{D5F4A15B-B6A9-4EB7-8B27-D33C129857E4}" srcOrd="0" destOrd="4" presId="urn:microsoft.com/office/officeart/2005/8/layout/vList3"/>
    <dgm:cxn modelId="{7DE5EBD3-0634-4704-BDB6-77A4E17ABB57}" srcId="{DE039451-3382-41F5-9D7F-B373E09408A3}" destId="{AFEFBE17-0E5C-4F96-B3AA-15C0ED2ACFDC}" srcOrd="0" destOrd="0" parTransId="{457B5925-DC06-4BBF-A0F1-FDB6EAAC9617}" sibTransId="{64B9BF8C-5071-4DD1-99AE-57617880F71C}"/>
    <dgm:cxn modelId="{A6E0FA7B-8D55-4734-8A16-4794C65E7F6B}" srcId="{AFEFBE17-0E5C-4F96-B3AA-15C0ED2ACFDC}" destId="{A026AA54-FB58-4697-8F7D-E6A7A1BFD76B}" srcOrd="0" destOrd="0" parTransId="{7403258E-B585-41FC-BAA1-3D0517BF57A8}" sibTransId="{70E59133-E37D-42B3-8E0A-25824C532048}"/>
    <dgm:cxn modelId="{CAD65AD9-C350-41DF-AEA0-7880A5C4E3D9}" type="presOf" srcId="{A026AA54-FB58-4697-8F7D-E6A7A1BFD76B}" destId="{D5F4A15B-B6A9-4EB7-8B27-D33C129857E4}" srcOrd="0" destOrd="1" presId="urn:microsoft.com/office/officeart/2005/8/layout/vList3"/>
    <dgm:cxn modelId="{55EE9018-C7FA-4919-9695-D896B1D56547}" type="presOf" srcId="{AFEFBE17-0E5C-4F96-B3AA-15C0ED2ACFDC}" destId="{D5F4A15B-B6A9-4EB7-8B27-D33C129857E4}" srcOrd="0" destOrd="0" presId="urn:microsoft.com/office/officeart/2005/8/layout/vList3"/>
    <dgm:cxn modelId="{352D0A32-F615-4201-9F69-39BDB77A229D}" type="presParOf" srcId="{C77DCCEC-5D18-465D-A167-BE297C9D008F}" destId="{6F78D9F7-B162-410B-BFB6-5B7C8F9EB817}" srcOrd="0" destOrd="0" presId="urn:microsoft.com/office/officeart/2005/8/layout/vList3"/>
    <dgm:cxn modelId="{BD29AAD1-F809-46FF-A3D7-77F5A7A4D3B6}" type="presParOf" srcId="{6F78D9F7-B162-410B-BFB6-5B7C8F9EB817}" destId="{A77805D6-CC1E-4E73-9550-20234672BF89}" srcOrd="0" destOrd="0" presId="urn:microsoft.com/office/officeart/2005/8/layout/vList3"/>
    <dgm:cxn modelId="{21248229-5402-4620-8E6A-E5345A7FE756}" type="presParOf" srcId="{6F78D9F7-B162-410B-BFB6-5B7C8F9EB817}" destId="{D5F4A15B-B6A9-4EB7-8B27-D33C129857E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371D3-603C-4050-84A6-E65AC89CFBF5}">
      <dsp:nvSpPr>
        <dsp:cNvPr id="0" name=""/>
        <dsp:cNvSpPr/>
      </dsp:nvSpPr>
      <dsp:spPr>
        <a:xfrm>
          <a:off x="8438" y="84823"/>
          <a:ext cx="2522189" cy="31492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smtClean="0"/>
            <a:t>Οι πρώτες αναφορές γύρω από το μαστιχόδεντρο και τη μαστίχα Χίου εντοπίζονται στην αρχαιότητα , προερχόμενες κυρίως  από τον Ηρόδοτο (484-420 π.Χ.), ο οποίος τονίζει πως  στην αρχαία Ελλάδα οι άνθρωποι συνήθιζαν να  μασούν  μαστίχα , ένα  αποξηραμένο ρητινώδες υγρό το οποίο  ρέει από το φλοιό του μαστιχόδεντρου.</a:t>
          </a:r>
          <a:endParaRPr lang="el-GR" sz="1400" kern="1200"/>
        </a:p>
      </dsp:txBody>
      <dsp:txXfrm>
        <a:off x="82310" y="158695"/>
        <a:ext cx="2374445" cy="3001544"/>
      </dsp:txXfrm>
    </dsp:sp>
    <dsp:sp modelId="{87D5AAC4-3476-4C90-AE82-1CE1FC4D7888}">
      <dsp:nvSpPr>
        <dsp:cNvPr id="0" name=""/>
        <dsp:cNvSpPr/>
      </dsp:nvSpPr>
      <dsp:spPr>
        <a:xfrm>
          <a:off x="2782846" y="1346716"/>
          <a:ext cx="534704" cy="625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782846" y="1471816"/>
        <a:ext cx="374293" cy="375302"/>
      </dsp:txXfrm>
    </dsp:sp>
    <dsp:sp modelId="{45EB8CB6-3F40-4A2D-B16D-5F4734D86568}">
      <dsp:nvSpPr>
        <dsp:cNvPr id="0" name=""/>
        <dsp:cNvSpPr/>
      </dsp:nvSpPr>
      <dsp:spPr>
        <a:xfrm>
          <a:off x="3539503" y="84823"/>
          <a:ext cx="2522189" cy="31492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smtClean="0"/>
            <a:t>Επιπλέον, είναι γνωστό πως οι Αιγύπτιοι  χρησιμοποιούσαν μαστίχα για την ταρίχευση  νεκρών. Εκτός από αυτούς ,οι Ρωμαίοι και οι Τούρκοι συνήθιζαν να φτιάχνουν οδοντογλυφίδες από ξύλο σκίνου ώστε  να λευκαίνουν τα δόντια τους και να αρωματίζουν  την αναπνοή τους. Παρόλα αυτά ,στη σημερινή εποχή η πιο συνηθισμένη  χρήση της είναι ως τσίχλα ή άρωμα για τη ζαχαροπλαστική, ενώ αρκετά διαδεδομένο  είναι και το λικέρ μαστίχας.</a:t>
          </a:r>
          <a:endParaRPr lang="el-GR" sz="1400" kern="1200"/>
        </a:p>
      </dsp:txBody>
      <dsp:txXfrm>
        <a:off x="3613375" y="158695"/>
        <a:ext cx="2374445" cy="3001544"/>
      </dsp:txXfrm>
    </dsp:sp>
    <dsp:sp modelId="{D063397F-073E-4E5F-880A-B509E84AEEA4}">
      <dsp:nvSpPr>
        <dsp:cNvPr id="0" name=""/>
        <dsp:cNvSpPr/>
      </dsp:nvSpPr>
      <dsp:spPr>
        <a:xfrm>
          <a:off x="6313911" y="1346716"/>
          <a:ext cx="534704" cy="625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6313911" y="1471816"/>
        <a:ext cx="374293" cy="375302"/>
      </dsp:txXfrm>
    </dsp:sp>
    <dsp:sp modelId="{D9CC2955-7F51-43F1-99DE-94D6B237ABED}">
      <dsp:nvSpPr>
        <dsp:cNvPr id="0" name=""/>
        <dsp:cNvSpPr/>
      </dsp:nvSpPr>
      <dsp:spPr>
        <a:xfrm>
          <a:off x="7070568" y="84823"/>
          <a:ext cx="2522189" cy="31492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smtClean="0"/>
            <a:t>Σε διαφόρου είδους ιατρικά κείμενα της ύστερης αρχαιότητας ,παρατηρείται ευρεία γκάμα  ιατρικών συνταγών ,με πρωτεύον συστατικό τη μαστίχα , η οποία θεωρούταν ιδιαίτερα ευεργετική για την ανθρώπινη υγεία, καθότι οι άνθρωποι της εποχής τής απέδιδαν πολλές ιδιότητες. Τις περισσότερες φορές ,χρησιμοποιούταν σε συνδυασμό με άλλα φάρμακα και βότανα , με στόχο την ολοκληρωμένη και πλήρη  θεραπεία των ασθενών .</a:t>
          </a:r>
          <a:endParaRPr lang="el-GR" sz="1400" kern="1200"/>
        </a:p>
      </dsp:txBody>
      <dsp:txXfrm>
        <a:off x="7144440" y="158695"/>
        <a:ext cx="2374445" cy="3001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4A15B-B6A9-4EB7-8B27-D33C129857E4}">
      <dsp:nvSpPr>
        <dsp:cNvPr id="0" name=""/>
        <dsp:cNvSpPr/>
      </dsp:nvSpPr>
      <dsp:spPr>
        <a:xfrm rot="10800000">
          <a:off x="2412300" y="499123"/>
          <a:ext cx="6384795" cy="321640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8343" tIns="49530" rIns="92456" bIns="49530" numCol="1" spcCol="1270" anchor="t" anchorCtr="0">
          <a:noAutofit/>
        </a:bodyPr>
        <a:lstStyle/>
        <a:p>
          <a:pPr lvl="0" algn="l" defTabSz="577850" rtl="0">
            <a:lnSpc>
              <a:spcPct val="90000"/>
            </a:lnSpc>
            <a:spcBef>
              <a:spcPct val="0"/>
            </a:spcBef>
            <a:spcAft>
              <a:spcPct val="35000"/>
            </a:spcAft>
          </a:pPr>
          <a:endParaRPr lang="el-GR" sz="1300" kern="1200" dirty="0"/>
        </a:p>
        <a:p>
          <a:pPr marL="57150" lvl="1" indent="-57150" algn="l" defTabSz="444500" rtl="0">
            <a:lnSpc>
              <a:spcPct val="90000"/>
            </a:lnSpc>
            <a:spcBef>
              <a:spcPct val="0"/>
            </a:spcBef>
            <a:spcAft>
              <a:spcPct val="15000"/>
            </a:spcAft>
            <a:buChar char="••"/>
          </a:pPr>
          <a:r>
            <a:rPr lang="el-GR" sz="1000" kern="1200" smtClean="0"/>
            <a:t>Η μαστίχα Χίου φημίζεται για την αντιοξειδωτική της δράση ,προστατεύοντας την ονομαζόμενη LDL (κακή χοληστερόλη) από πιθανή  οξείδωση, η οποία οξείδωση  δύναται να οδηγήσει  στη μείωση συγκεντρωμένης  χοληστερόλης στους ιστούς και ύστερα  στην ελάττωση του ρυθμού παραγωγής αθηρωματικής πλάκας, μειώνοντας σε σημαντικό ποσοστό  τον κίνδυνο εμφάνισης καρδιακών νοσημάτων αλλά και διαφόρων μορφών καρκίνου .</a:t>
          </a:r>
          <a:endParaRPr lang="el-GR" sz="1000" kern="1200"/>
        </a:p>
        <a:p>
          <a:pPr marL="57150" lvl="1" indent="-57150" algn="l" defTabSz="444500" rtl="0">
            <a:lnSpc>
              <a:spcPct val="90000"/>
            </a:lnSpc>
            <a:spcBef>
              <a:spcPct val="0"/>
            </a:spcBef>
            <a:spcAft>
              <a:spcPct val="15000"/>
            </a:spcAft>
            <a:buChar char="••"/>
          </a:pPr>
          <a:r>
            <a:rPr lang="el-GR" sz="1000" kern="1200" smtClean="0"/>
            <a:t>Ιδιαίτερα γνωστή χρήση της μαστίχας  από την αρχαιότητα , είναι αυτής ως φάρμακο για τις διαταραχές </a:t>
          </a:r>
          <a:r>
            <a:rPr lang="el-GR" sz="1000" b="1" kern="1200" smtClean="0"/>
            <a:t>του γαστρεντερικού συστήματος</a:t>
          </a:r>
          <a:r>
            <a:rPr lang="el-GR" sz="1000" kern="1200" smtClean="0"/>
            <a:t>. Συμβάλλει ιδιαίτερα στην καταπολέμηση του ελικοβακτηριδίου του πυλωρού(έλκος).Επιπρόσθετα , βοηθά σημαντικά στη δυσπεψία, η οποία δημιουργεί ανυπόφορες συχνά ενοχλήσεις όπως καούρα,  πόνο,παλινδρόμηση  και «βάρος» στο στομάχι. </a:t>
          </a:r>
          <a:endParaRPr lang="el-GR" sz="1000" kern="1200"/>
        </a:p>
        <a:p>
          <a:pPr marL="57150" lvl="1" indent="-57150" algn="l" defTabSz="444500" rtl="0">
            <a:lnSpc>
              <a:spcPct val="90000"/>
            </a:lnSpc>
            <a:spcBef>
              <a:spcPct val="0"/>
            </a:spcBef>
            <a:spcAft>
              <a:spcPct val="15000"/>
            </a:spcAft>
            <a:buChar char="••"/>
          </a:pPr>
          <a:r>
            <a:rPr lang="el-GR" sz="1000" kern="1200" smtClean="0"/>
            <a:t>Εκτός όμως από τα παραπάνω ,η μαστίχα και  τα παράγωγά της μπορούν να καταπολεμήσουν πληθώρα παθογόνων βακτηρίων όπως, για παράδειγμα, τα </a:t>
          </a:r>
          <a:r>
            <a:rPr lang="en-GB" sz="1000" kern="1200" smtClean="0"/>
            <a:t>Escherichia coli, Bacillus subtilis, Staphylococcus aureus, Porphyromonas gingivalis </a:t>
          </a:r>
          <a:r>
            <a:rPr lang="el-GR" sz="1000" kern="1200" smtClean="0"/>
            <a:t>αλλά και πολλούς μύκητες όπως διάφορα επικίνδυνα στελέχη της </a:t>
          </a:r>
          <a:r>
            <a:rPr lang="en-GB" sz="1000" kern="1200" smtClean="0"/>
            <a:t>Candida.</a:t>
          </a:r>
          <a:r>
            <a:rPr lang="el-GR" sz="1000" kern="1200" smtClean="0"/>
            <a:t> </a:t>
          </a:r>
          <a:endParaRPr lang="el-GR" sz="1000" kern="1200"/>
        </a:p>
        <a:p>
          <a:pPr marL="57150" lvl="1" indent="-57150" algn="l" defTabSz="444500" rtl="0">
            <a:lnSpc>
              <a:spcPct val="90000"/>
            </a:lnSpc>
            <a:spcBef>
              <a:spcPct val="0"/>
            </a:spcBef>
            <a:spcAft>
              <a:spcPct val="15000"/>
            </a:spcAft>
            <a:buChar char="••"/>
          </a:pPr>
          <a:r>
            <a:rPr lang="el-GR" sz="1000" kern="1200" smtClean="0"/>
            <a:t>Ως προς τη στοματική υγεία , η μάσηση της μαστίχας Χίου διεγείρει τη λειτουργία των σιελογόνων αδένων και αυξάνει την έκκριση σάλιου,κάτι που συμβάλλει στον αυτοκαθαρισμό της στοματικής κοιλότητας. Επιπλέον εξαιτίας της  σύνθεσής της ,  καθίσταται και θεωρείται  προληπτικό , αλλά και θεραπευτικό μέσο κατά της τερηδόνας.(εξουδετέρωση βακτηρίου </a:t>
          </a:r>
          <a:r>
            <a:rPr lang="en-GB" sz="1000" kern="1200" smtClean="0"/>
            <a:t>Streptococcus mutans</a:t>
          </a:r>
          <a:r>
            <a:rPr lang="el-GR" sz="1000" kern="1200" smtClean="0"/>
            <a:t>)</a:t>
          </a:r>
          <a:endParaRPr lang="el-GR" sz="1000" kern="1200"/>
        </a:p>
      </dsp:txBody>
      <dsp:txXfrm rot="10800000">
        <a:off x="3216400" y="499123"/>
        <a:ext cx="5580695" cy="3216400"/>
      </dsp:txXfrm>
    </dsp:sp>
    <dsp:sp modelId="{A77805D6-CC1E-4E73-9550-20234672BF89}">
      <dsp:nvSpPr>
        <dsp:cNvPr id="0" name=""/>
        <dsp:cNvSpPr/>
      </dsp:nvSpPr>
      <dsp:spPr>
        <a:xfrm>
          <a:off x="804100" y="499123"/>
          <a:ext cx="3216400" cy="32164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1C797369-E7FC-478A-AE66-3876572C7A45}"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98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C30EA95-3AD1-4A89-9785-D44DBF080A27}" type="datetimeFigureOut">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137863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54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08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243684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66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5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8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10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34371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C30EA95-3AD1-4A89-9785-D44DBF080A27}" type="datetimeFigureOut">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797369-E7FC-478A-AE66-3876572C7A45}"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71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C30EA95-3AD1-4A89-9785-D44DBF080A27}" type="datetimeFigureOut">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34373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C30EA95-3AD1-4A89-9785-D44DBF080A27}" type="datetimeFigureOut">
              <a:rPr lang="el-GR" smtClean="0"/>
              <a:t>17/5/2022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C797369-E7FC-478A-AE66-3876572C7A45}"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24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C30EA95-3AD1-4A89-9785-D44DBF080A27}" type="datetimeFigureOut">
              <a:rPr lang="el-GR" smtClean="0"/>
              <a:t>17/5/2022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C797369-E7FC-478A-AE66-3876572C7A45}"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3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0EA95-3AD1-4A89-9785-D44DBF080A27}" type="datetimeFigureOut">
              <a:rPr lang="el-GR" smtClean="0"/>
              <a:t>17/5/2022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240114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C30EA95-3AD1-4A89-9785-D44DBF080A27}" type="datetimeFigureOut">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797369-E7FC-478A-AE66-3876572C7A45}"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46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C30EA95-3AD1-4A89-9785-D44DBF080A27}" type="datetimeFigureOut">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797369-E7FC-478A-AE66-3876572C7A45}" type="slidenum">
              <a:rPr lang="el-GR" smtClean="0"/>
              <a:t>‹#›</a:t>
            </a:fld>
            <a:endParaRPr lang="el-GR"/>
          </a:p>
        </p:txBody>
      </p:sp>
    </p:spTree>
    <p:extLst>
      <p:ext uri="{BB962C8B-B14F-4D97-AF65-F5344CB8AC3E}">
        <p14:creationId xmlns:p14="http://schemas.microsoft.com/office/powerpoint/2010/main" val="39592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30EA95-3AD1-4A89-9785-D44DBF080A27}" type="datetimeFigureOut">
              <a:rPr lang="el-GR" smtClean="0"/>
              <a:t>17/5/2022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97369-E7FC-478A-AE66-3876572C7A45}" type="slidenum">
              <a:rPr lang="el-GR" smtClean="0"/>
              <a:t>‹#›</a:t>
            </a:fld>
            <a:endParaRPr lang="el-GR"/>
          </a:p>
        </p:txBody>
      </p:sp>
    </p:spTree>
    <p:extLst>
      <p:ext uri="{BB962C8B-B14F-4D97-AF65-F5344CB8AC3E}">
        <p14:creationId xmlns:p14="http://schemas.microsoft.com/office/powerpoint/2010/main" val="2774466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7972" y="620109"/>
            <a:ext cx="10478814" cy="2743201"/>
          </a:xfrm>
        </p:spPr>
        <p:txBody>
          <a:bodyPr>
            <a:noAutofit/>
          </a:bodyPr>
          <a:lstStyle/>
          <a:p>
            <a:r>
              <a:rPr lang="el-GR" sz="3600" i="1" u="sng" dirty="0" smtClean="0">
                <a:solidFill>
                  <a:schemeClr val="accent3">
                    <a:lumMod val="50000"/>
                  </a:schemeClr>
                </a:solidFill>
              </a:rPr>
              <a:t>ΜΑΣΤΙΧΑ ΧΙΟΥ</a:t>
            </a:r>
            <a:br>
              <a:rPr lang="el-GR" sz="3600" i="1" u="sng" dirty="0" smtClean="0">
                <a:solidFill>
                  <a:schemeClr val="accent3">
                    <a:lumMod val="50000"/>
                  </a:schemeClr>
                </a:solidFill>
              </a:rPr>
            </a:br>
            <a:r>
              <a:rPr lang="el-GR" sz="3600" i="1" u="sng" dirty="0" smtClean="0">
                <a:solidFill>
                  <a:schemeClr val="accent3">
                    <a:lumMod val="50000"/>
                  </a:schemeClr>
                </a:solidFill>
              </a:rPr>
              <a:t>Προέλευση ,ιδιότητες κι οφέλη </a:t>
            </a:r>
            <a:br>
              <a:rPr lang="el-GR" sz="3600" i="1" u="sng" dirty="0" smtClean="0">
                <a:solidFill>
                  <a:schemeClr val="accent3">
                    <a:lumMod val="50000"/>
                  </a:schemeClr>
                </a:solidFill>
              </a:rPr>
            </a:br>
            <a:r>
              <a:rPr lang="el-GR" sz="3600" i="1" u="sng" dirty="0" smtClean="0">
                <a:solidFill>
                  <a:schemeClr val="accent3">
                    <a:lumMod val="50000"/>
                  </a:schemeClr>
                </a:solidFill>
              </a:rPr>
              <a:t>Χριστίνα Μακροπούλου-</a:t>
            </a:r>
            <a:r>
              <a:rPr lang="el-GR" sz="3600" i="1" u="sng" dirty="0" err="1" smtClean="0">
                <a:solidFill>
                  <a:schemeClr val="accent3">
                    <a:lumMod val="50000"/>
                  </a:schemeClr>
                </a:solidFill>
              </a:rPr>
              <a:t>Μπουκουράκη</a:t>
            </a:r>
            <a:r>
              <a:rPr lang="el-GR" sz="3600" i="1" u="sng" dirty="0" smtClean="0">
                <a:solidFill>
                  <a:schemeClr val="accent3">
                    <a:lumMod val="50000"/>
                  </a:schemeClr>
                </a:solidFill>
              </a:rPr>
              <a:t/>
            </a:r>
            <a:br>
              <a:rPr lang="el-GR" sz="3600" i="1" u="sng" dirty="0" smtClean="0">
                <a:solidFill>
                  <a:schemeClr val="accent3">
                    <a:lumMod val="50000"/>
                  </a:schemeClr>
                </a:solidFill>
              </a:rPr>
            </a:br>
            <a:r>
              <a:rPr lang="el-GR" sz="3600" i="1" u="sng" dirty="0" smtClean="0">
                <a:solidFill>
                  <a:schemeClr val="accent3">
                    <a:lumMod val="50000"/>
                  </a:schemeClr>
                </a:solidFill>
              </a:rPr>
              <a:t>Ζωή </a:t>
            </a:r>
            <a:r>
              <a:rPr lang="el-GR" sz="3600" i="1" u="sng" dirty="0" err="1" smtClean="0">
                <a:solidFill>
                  <a:schemeClr val="accent3">
                    <a:lumMod val="50000"/>
                  </a:schemeClr>
                </a:solidFill>
              </a:rPr>
              <a:t>Μπρόμπεργκερ</a:t>
            </a:r>
            <a:r>
              <a:rPr lang="el-GR" sz="3600" i="1" u="sng" dirty="0" smtClean="0">
                <a:solidFill>
                  <a:schemeClr val="accent3">
                    <a:lumMod val="50000"/>
                  </a:schemeClr>
                </a:solidFill>
              </a:rPr>
              <a:t> </a:t>
            </a:r>
            <a:br>
              <a:rPr lang="el-GR" sz="3600" i="1" u="sng" dirty="0" smtClean="0">
                <a:solidFill>
                  <a:schemeClr val="accent3">
                    <a:lumMod val="50000"/>
                  </a:schemeClr>
                </a:solidFill>
              </a:rPr>
            </a:br>
            <a:r>
              <a:rPr lang="el-GR" sz="3600" i="1" u="sng" dirty="0" smtClean="0">
                <a:solidFill>
                  <a:schemeClr val="accent3">
                    <a:lumMod val="50000"/>
                  </a:schemeClr>
                </a:solidFill>
              </a:rPr>
              <a:t>Μάγδα </a:t>
            </a:r>
            <a:r>
              <a:rPr lang="el-GR" sz="3600" i="1" u="sng" dirty="0" err="1" smtClean="0">
                <a:solidFill>
                  <a:schemeClr val="accent3">
                    <a:lumMod val="50000"/>
                  </a:schemeClr>
                </a:solidFill>
              </a:rPr>
              <a:t>Λαφιατή</a:t>
            </a:r>
            <a:r>
              <a:rPr lang="el-GR" sz="3600" i="1" u="sng" dirty="0" smtClean="0">
                <a:solidFill>
                  <a:schemeClr val="accent3">
                    <a:lumMod val="50000"/>
                  </a:schemeClr>
                </a:solidFill>
              </a:rPr>
              <a:t> β2</a:t>
            </a:r>
            <a:endParaRPr lang="el-GR" sz="3600" i="1" u="sng" dirty="0">
              <a:solidFill>
                <a:schemeClr val="accent3">
                  <a:lumMod val="50000"/>
                </a:schemeClr>
              </a:solidFill>
            </a:endParaRPr>
          </a:p>
        </p:txBody>
      </p:sp>
      <p:pic>
        <p:nvPicPr>
          <p:cNvPr id="4" name="Θέση περιεχομένου 3" descr="Γκρινιάρης μια ζωή: &lt;strong&gt;Μαστίχα Χίου&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452" y="3363310"/>
            <a:ext cx="10805948" cy="2900855"/>
          </a:xfrm>
        </p:spPr>
      </p:pic>
    </p:spTree>
    <p:extLst>
      <p:ext uri="{BB962C8B-B14F-4D97-AF65-F5344CB8AC3E}">
        <p14:creationId xmlns:p14="http://schemas.microsoft.com/office/powerpoint/2010/main" val="3202015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Τι είναι η μαστίχα Χίου και πότε πρωτοεμφανίστηκε</a:t>
            </a:r>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623735802"/>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5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Ευεργετικές ιδιότητες της μαστίχας Χίου .</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470467762"/>
              </p:ext>
            </p:extLst>
          </p:nvPr>
        </p:nvGraphicFramePr>
        <p:xfrm>
          <a:off x="1295402" y="2165131"/>
          <a:ext cx="9601196" cy="4214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385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Συνταγή  για τσουρέκι με μαστίχα </a:t>
            </a:r>
            <a:endParaRPr lang="el-GR" dirty="0"/>
          </a:p>
        </p:txBody>
      </p:sp>
      <p:sp>
        <p:nvSpPr>
          <p:cNvPr id="3" name="Θέση περιεχομένου 2"/>
          <p:cNvSpPr>
            <a:spLocks noGrp="1"/>
          </p:cNvSpPr>
          <p:nvPr>
            <p:ph idx="1"/>
          </p:nvPr>
        </p:nvSpPr>
        <p:spPr/>
        <p:txBody>
          <a:bodyPr>
            <a:normAutofit/>
          </a:bodyPr>
          <a:lstStyle/>
          <a:p>
            <a:r>
              <a:rPr lang="el-GR" dirty="0" smtClean="0"/>
              <a:t>Χρειαζόμαστε:</a:t>
            </a:r>
            <a:endParaRPr lang="el-GR" dirty="0"/>
          </a:p>
          <a:p>
            <a:pPr marL="0" indent="0">
              <a:buNone/>
            </a:pPr>
            <a:r>
              <a:rPr lang="el-GR" dirty="0"/>
              <a:t> </a:t>
            </a:r>
            <a:endParaRPr lang="el-GR" dirty="0" smtClean="0"/>
          </a:p>
        </p:txBody>
      </p:sp>
      <p:sp>
        <p:nvSpPr>
          <p:cNvPr id="4" name="Στρογγυλεμένο ορθογώνιο 3"/>
          <p:cNvSpPr/>
          <p:nvPr/>
        </p:nvSpPr>
        <p:spPr>
          <a:xfrm>
            <a:off x="3577282" y="2813681"/>
            <a:ext cx="4448433" cy="303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500 γρ. αλεύρι για τσουρέκι, κοσκινισμένο          </a:t>
            </a:r>
          </a:p>
          <a:p>
            <a:pPr algn="ctr"/>
            <a:r>
              <a:rPr lang="el-GR"/>
              <a:t> 30 γρ. νωπή μαγιά ή 15 γρ. ξηρή μαγιά</a:t>
            </a:r>
          </a:p>
          <a:p>
            <a:pPr algn="ctr"/>
            <a:r>
              <a:rPr lang="el-GR"/>
              <a:t> 1 αυγό μεγάλο</a:t>
            </a:r>
          </a:p>
          <a:p>
            <a:pPr algn="ctr"/>
            <a:r>
              <a:rPr lang="el-GR"/>
              <a:t> 120 γρ. ζάχαρη</a:t>
            </a:r>
          </a:p>
          <a:p>
            <a:pPr algn="ctr"/>
            <a:r>
              <a:rPr lang="el-GR"/>
              <a:t> 1 κουτ. γλυκού αλάτι</a:t>
            </a:r>
          </a:p>
          <a:p>
            <a:pPr algn="ctr"/>
            <a:r>
              <a:rPr lang="el-GR"/>
              <a:t> 40 γρ. βούτυρο αγελάδος, σε θερμοκρασία δωματίου</a:t>
            </a:r>
          </a:p>
          <a:p>
            <a:pPr algn="ctr"/>
            <a:r>
              <a:rPr lang="el-GR"/>
              <a:t> ξύσμα από 1/2 πορτοκάλι, 1/2 λεμόνι</a:t>
            </a:r>
          </a:p>
          <a:p>
            <a:pPr algn="ctr"/>
            <a:r>
              <a:rPr lang="el-GR"/>
              <a:t> 4 γρ. κρύσταλλοι μαστίχας, κοπανισμένοι</a:t>
            </a:r>
          </a:p>
          <a:p>
            <a:pPr algn="ctr"/>
            <a:r>
              <a:rPr lang="el-GR"/>
              <a:t> 4 γρ. μαχλέπι, σε σκόνη</a:t>
            </a:r>
          </a:p>
        </p:txBody>
      </p:sp>
    </p:spTree>
    <p:extLst>
      <p:ext uri="{BB962C8B-B14F-4D97-AF65-F5344CB8AC3E}">
        <p14:creationId xmlns:p14="http://schemas.microsoft.com/office/powerpoint/2010/main" val="237998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Συνταγή  για τσουρέκι με μαστίχα </a:t>
            </a:r>
          </a:p>
        </p:txBody>
      </p:sp>
      <p:sp>
        <p:nvSpPr>
          <p:cNvPr id="3" name="Θέση περιεχομένου 2"/>
          <p:cNvSpPr>
            <a:spLocks noGrp="1"/>
          </p:cNvSpPr>
          <p:nvPr>
            <p:ph idx="1"/>
          </p:nvPr>
        </p:nvSpPr>
        <p:spPr/>
        <p:txBody>
          <a:bodyPr>
            <a:normAutofit fontScale="47500" lnSpcReduction="20000"/>
          </a:bodyPr>
          <a:lstStyle/>
          <a:p>
            <a:pPr marL="0" indent="0">
              <a:buNone/>
            </a:pPr>
            <a:r>
              <a:rPr lang="el-GR" dirty="0"/>
              <a:t> </a:t>
            </a:r>
            <a:r>
              <a:rPr lang="el-GR" sz="2500" dirty="0"/>
              <a:t>Σε ένα μπολ διαλύουμε τη μαγιά σε ½ φλιτζάνι χλιαρό νερό </a:t>
            </a:r>
          </a:p>
          <a:p>
            <a:pPr marL="0" indent="0">
              <a:buNone/>
            </a:pPr>
            <a:r>
              <a:rPr lang="el-GR" sz="2500" dirty="0" smtClean="0"/>
              <a:t>Προσθέτουμε </a:t>
            </a:r>
            <a:r>
              <a:rPr lang="el-GR" sz="2500" dirty="0"/>
              <a:t>2 χούφτες αλεύρι και ανακατεύουμε μέχρι να αποκτήσουμε ένα πηχτό χυλό. Σκεπάζουμε το μπολ και το αφήνουμε σε ζεστό μέρος για 30 λεπτά μέχρι να φουσκώσει το μείγμα, να γίνει διπλάσιο σε όγκο.</a:t>
            </a:r>
          </a:p>
          <a:p>
            <a:pPr marL="0" indent="0">
              <a:buNone/>
            </a:pPr>
            <a:r>
              <a:rPr lang="el-GR" sz="2500" dirty="0" smtClean="0"/>
              <a:t> </a:t>
            </a:r>
            <a:r>
              <a:rPr lang="el-GR" sz="2500" dirty="0"/>
              <a:t>Σε μια μεγάλη λεκάνη ανακατεύουμε τη ζάχαρη με το μαχλέπι, τη μαστίχα, 2 κουταλιές της σούπας βούτυρο και το καυτό γάλα.</a:t>
            </a:r>
          </a:p>
          <a:p>
            <a:pPr marL="0" indent="0">
              <a:buNone/>
            </a:pPr>
            <a:r>
              <a:rPr lang="el-GR" sz="2500" dirty="0" smtClean="0"/>
              <a:t> </a:t>
            </a:r>
            <a:r>
              <a:rPr lang="el-GR" sz="2500" dirty="0"/>
              <a:t>Προσθέτουμε τα αβγά και σπάμε τους κρόκους με τα χέρια μας.</a:t>
            </a:r>
          </a:p>
          <a:p>
            <a:pPr marL="0" indent="0">
              <a:buNone/>
            </a:pPr>
            <a:r>
              <a:rPr lang="el-GR" sz="2500" dirty="0" smtClean="0"/>
              <a:t> </a:t>
            </a:r>
            <a:r>
              <a:rPr lang="el-GR" sz="2500" dirty="0"/>
              <a:t>Ρίχνουμε και τη  μαγιά  που στο μεταξύ έχει </a:t>
            </a:r>
            <a:r>
              <a:rPr lang="el-GR" sz="2500" dirty="0" err="1"/>
              <a:t>φουσκωσει</a:t>
            </a:r>
            <a:r>
              <a:rPr lang="el-GR" sz="2500" dirty="0"/>
              <a:t> και δουλεύετε πάλι με τα χέρια.</a:t>
            </a:r>
          </a:p>
          <a:p>
            <a:pPr marL="0" indent="0">
              <a:buNone/>
            </a:pPr>
            <a:r>
              <a:rPr lang="el-GR" sz="2500" dirty="0" smtClean="0"/>
              <a:t> </a:t>
            </a:r>
            <a:r>
              <a:rPr lang="el-GR" sz="2500" dirty="0"/>
              <a:t>Συνεχίζουμε ρίχνοντας το αλεύρι κοσκινισμένο με το αλάτι κατά μεγάλες ποσότητες και δουλεύοντας το μείγμα </a:t>
            </a:r>
            <a:r>
              <a:rPr lang="el-GR" sz="2500" dirty="0" err="1"/>
              <a:t>παντά</a:t>
            </a:r>
            <a:r>
              <a:rPr lang="el-GR" sz="2500" dirty="0"/>
              <a:t> με τα χέρια, μέχρι να ομογενοποιηθούν τα υλικά.</a:t>
            </a:r>
          </a:p>
          <a:p>
            <a:pPr marL="0" indent="0">
              <a:buNone/>
            </a:pPr>
            <a:r>
              <a:rPr lang="el-GR" sz="2500" dirty="0" smtClean="0"/>
              <a:t> </a:t>
            </a:r>
            <a:r>
              <a:rPr lang="el-GR" sz="2500" dirty="0"/>
              <a:t>Παίρνουμε με τις χούφτες λιωμένο, ζεστό βούτυρο και ραντίζουμε τη ζύμη. Τη διπλώνετε πολλές φορές, χωρίς όμως να τη ζυμώνουμε. Συνεχίζουμε προσθέτοντας βούτυρο και </a:t>
            </a:r>
            <a:r>
              <a:rPr lang="el-GR" sz="2500" dirty="0" smtClean="0"/>
              <a:t>διπλώνοντα </a:t>
            </a:r>
          </a:p>
          <a:p>
            <a:pPr marL="0" indent="0">
              <a:buNone/>
            </a:pPr>
            <a:r>
              <a:rPr lang="el-GR" sz="2500" dirty="0" smtClean="0"/>
              <a:t> </a:t>
            </a:r>
            <a:r>
              <a:rPr lang="el-GR" sz="2500" dirty="0"/>
              <a:t>Αφήνουμε τη ζύμη να φουσκώσει 2-3 ώρες και να διπλασιαστεί σε </a:t>
            </a:r>
            <a:r>
              <a:rPr lang="el-GR" sz="2500" dirty="0" smtClean="0"/>
              <a:t>όγκο. </a:t>
            </a:r>
            <a:endParaRPr lang="el-GR" sz="2500" dirty="0"/>
          </a:p>
          <a:p>
            <a:pPr marL="0" indent="0">
              <a:buNone/>
            </a:pPr>
            <a:r>
              <a:rPr lang="el-GR" sz="2500" dirty="0" smtClean="0"/>
              <a:t> </a:t>
            </a:r>
            <a:r>
              <a:rPr lang="el-GR" sz="2500" dirty="0"/>
              <a:t>Πλάθουμε 2  τσουρέκια και τα τοποθετούμε σε βουτυρωμένα ταψιά ή φόρμες στρωμένες με λαδόκολλα βουτυρωμένη</a:t>
            </a:r>
            <a:r>
              <a:rPr lang="el-GR" sz="2500" dirty="0" smtClean="0"/>
              <a:t>.</a:t>
            </a:r>
          </a:p>
          <a:p>
            <a:pPr marL="0" indent="0">
              <a:buNone/>
            </a:pPr>
            <a:r>
              <a:rPr lang="el-GR" sz="2500" dirty="0" smtClean="0"/>
              <a:t> </a:t>
            </a:r>
            <a:r>
              <a:rPr lang="el-GR" sz="2500" dirty="0"/>
              <a:t>Σκεπάζουμε με μαλακές πετσέτες και αφήνουμε τα τσουρέκια για 45’ για να φουσκώσουν πάλι. Τα αλείφετε με τον χτυπημένο κρόκο και σκορπίζετε πάνω τους το κουκουνάρι ή το αμύγδαλο. Βάζετε στο κέντρο κάθε τσουρεκιού από 1 κόκκινο αυγό και τα ψήνετε 25’-30’ στους 200 0C μέχρι να ροδίσουν.</a:t>
            </a:r>
          </a:p>
        </p:txBody>
      </p:sp>
      <p:sp>
        <p:nvSpPr>
          <p:cNvPr id="4" name="Ορθογώνιο 3"/>
          <p:cNvSpPr/>
          <p:nvPr/>
        </p:nvSpPr>
        <p:spPr>
          <a:xfrm>
            <a:off x="1235676" y="2556932"/>
            <a:ext cx="9794789" cy="3407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1. </a:t>
            </a:r>
            <a:r>
              <a:rPr lang="el-GR" sz="1400" dirty="0"/>
              <a:t>Σε ένα μπολ διαλύουμε τη μαγιά σε ½ φλιτζάνι χλιαρό </a:t>
            </a:r>
            <a:r>
              <a:rPr lang="el-GR" sz="1400" dirty="0" smtClean="0"/>
              <a:t>νερό</a:t>
            </a:r>
            <a:endParaRPr lang="el-GR" sz="1400" dirty="0"/>
          </a:p>
          <a:p>
            <a:pPr algn="ctr"/>
            <a:r>
              <a:rPr lang="el-GR" sz="1400" dirty="0" smtClean="0"/>
              <a:t>2. Προσθέτουμε </a:t>
            </a:r>
            <a:r>
              <a:rPr lang="el-GR" sz="1400" dirty="0"/>
              <a:t>2 χούφτες αλεύρι και ανακατεύουμε μέχρι να αποκτήσουμε ένα πηχτό χυλό. Σκεπάζουμε το μπολ και το αφήνουμε σε ζεστό μέρος για 30 λεπτά μέχρι να φουσκώσει το μείγμα, να γίνει διπλάσιο σε όγκο.</a:t>
            </a:r>
          </a:p>
          <a:p>
            <a:pPr algn="ctr"/>
            <a:r>
              <a:rPr lang="el-GR" sz="1400" dirty="0" smtClean="0"/>
              <a:t>3. </a:t>
            </a:r>
            <a:r>
              <a:rPr lang="el-GR" sz="1400" dirty="0"/>
              <a:t>Σε μια μεγάλη λεκάνη ανακατεύουμε τη ζάχαρη με το μαχλέπι, τη μαστίχα, 2 κουταλιές της σούπας βούτυρο και το καυτό γάλα.</a:t>
            </a:r>
          </a:p>
          <a:p>
            <a:pPr algn="ctr"/>
            <a:r>
              <a:rPr lang="el-GR" sz="1400" dirty="0" smtClean="0"/>
              <a:t>4. </a:t>
            </a:r>
            <a:r>
              <a:rPr lang="el-GR" sz="1400" dirty="0"/>
              <a:t>Προσθέτουμε τα αβγά και σπάμε τους κρόκους με τα χέρια μας.</a:t>
            </a:r>
          </a:p>
          <a:p>
            <a:pPr algn="ctr"/>
            <a:r>
              <a:rPr lang="el-GR" sz="1400" dirty="0" smtClean="0"/>
              <a:t>5. </a:t>
            </a:r>
            <a:r>
              <a:rPr lang="el-GR" sz="1400" dirty="0"/>
              <a:t>Ρίχνουμε και τη  μαγιά  που στο μεταξύ έχει </a:t>
            </a:r>
            <a:r>
              <a:rPr lang="el-GR" sz="1400" dirty="0" smtClean="0"/>
              <a:t>φουσκώσει </a:t>
            </a:r>
            <a:r>
              <a:rPr lang="el-GR" sz="1400" dirty="0"/>
              <a:t>και δουλεύετε πάλι με τα χέρια.</a:t>
            </a:r>
          </a:p>
          <a:p>
            <a:pPr algn="ctr"/>
            <a:r>
              <a:rPr lang="el-GR" sz="1400" dirty="0" smtClean="0"/>
              <a:t>6. </a:t>
            </a:r>
            <a:r>
              <a:rPr lang="el-GR" sz="1400" dirty="0"/>
              <a:t>Συνεχίζουμε ρίχνοντας το αλεύρι κοσκινισμένο με το αλάτι κατά μεγάλες ποσότητες και δουλεύοντας το μείγμα </a:t>
            </a:r>
            <a:r>
              <a:rPr lang="el-GR" sz="1400" dirty="0" err="1"/>
              <a:t>παντά</a:t>
            </a:r>
            <a:r>
              <a:rPr lang="el-GR" sz="1400" dirty="0"/>
              <a:t> με τα χέρια, μέχρι να ομογενοποιηθούν τα υλικά.</a:t>
            </a:r>
          </a:p>
          <a:p>
            <a:pPr algn="ctr"/>
            <a:r>
              <a:rPr lang="el-GR" sz="1400" dirty="0" smtClean="0"/>
              <a:t>7. </a:t>
            </a:r>
            <a:r>
              <a:rPr lang="el-GR" sz="1400" dirty="0"/>
              <a:t>Παίρνουμε με τις χούφτες λιωμένο, ζεστό βούτυρο και ραντίζουμε τη ζύμη. Τη διπλώνετε πολλές φορές, χωρίς όμως να τη </a:t>
            </a:r>
            <a:r>
              <a:rPr lang="el-GR" sz="1400" dirty="0" smtClean="0"/>
              <a:t>ζυμώνουμε.  8.Συνεχίζουμε </a:t>
            </a:r>
            <a:r>
              <a:rPr lang="el-GR" sz="1400" dirty="0"/>
              <a:t>προσθέτοντας βούτυρο και </a:t>
            </a:r>
            <a:r>
              <a:rPr lang="el-GR" sz="1400" dirty="0" smtClean="0"/>
              <a:t>διπλώνοντας </a:t>
            </a:r>
            <a:endParaRPr lang="el-GR" sz="1400" dirty="0"/>
          </a:p>
          <a:p>
            <a:pPr algn="ctr"/>
            <a:r>
              <a:rPr lang="el-GR" sz="1400" dirty="0"/>
              <a:t> </a:t>
            </a:r>
            <a:r>
              <a:rPr lang="el-GR" sz="1400" dirty="0" smtClean="0"/>
              <a:t>9. Αφήνουμε </a:t>
            </a:r>
            <a:r>
              <a:rPr lang="el-GR" sz="1400" dirty="0"/>
              <a:t>τη ζύμη να φουσκώσει 2-3 ώρες και να διπλασιαστεί σε όγκο. </a:t>
            </a:r>
          </a:p>
          <a:p>
            <a:pPr algn="ctr"/>
            <a:r>
              <a:rPr lang="el-GR" sz="1400" dirty="0"/>
              <a:t> </a:t>
            </a:r>
            <a:r>
              <a:rPr lang="el-GR" sz="1400" dirty="0" smtClean="0"/>
              <a:t> 10. Πλάθουμε </a:t>
            </a:r>
            <a:r>
              <a:rPr lang="el-GR" sz="1400" dirty="0"/>
              <a:t>2  τσουρέκια και τα τοποθετούμε σε βουτυρωμένα ταψιά ή φόρμες στρωμένες με λαδόκολλα βουτυρωμένη.</a:t>
            </a:r>
          </a:p>
          <a:p>
            <a:pPr algn="ctr"/>
            <a:r>
              <a:rPr lang="el-GR" sz="1400" dirty="0" smtClean="0"/>
              <a:t>11. </a:t>
            </a:r>
            <a:r>
              <a:rPr lang="el-GR" sz="1400" dirty="0"/>
              <a:t>Σκεπάζουμε με μαλακές πετσέτες και αφήνουμε τα τσουρέκια για 45’ για να φουσκώσουν πάλι. Τα αλείφετε με τον χτυπημένο κρόκο και σκορπίζετε πάνω τους το κουκουνάρι ή το αμύγδαλο. Βάζετε στο κέντρο κάθε τσουρεκιού από 1 κόκκινο αυγό και τα ψήνετε 25’-30’ στους 200 0C μέχρι να ροδίσουν.</a:t>
            </a:r>
          </a:p>
        </p:txBody>
      </p:sp>
    </p:spTree>
    <p:extLst>
      <p:ext uri="{BB962C8B-B14F-4D97-AF65-F5344CB8AC3E}">
        <p14:creationId xmlns:p14="http://schemas.microsoft.com/office/powerpoint/2010/main" val="119724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Συνταγή  για τσουρέκι με μαστίχα </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0649" y="2560594"/>
            <a:ext cx="2430452" cy="3240603"/>
          </a:xfr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34326" y="2420208"/>
            <a:ext cx="2574753" cy="3656485"/>
          </a:xfrm>
          <a:prstGeom prst="rect">
            <a:avLst/>
          </a:prstGeom>
        </p:spPr>
      </p:pic>
    </p:spTree>
    <p:extLst>
      <p:ext uri="{BB962C8B-B14F-4D97-AF65-F5344CB8AC3E}">
        <p14:creationId xmlns:p14="http://schemas.microsoft.com/office/powerpoint/2010/main" val="33109664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TotalTime>
  <Words>975</Words>
  <Application>Microsoft Office PowerPoint</Application>
  <PresentationFormat>Ευρεία οθόνη</PresentationFormat>
  <Paragraphs>44</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Garamond</vt:lpstr>
      <vt:lpstr>Οργανικό</vt:lpstr>
      <vt:lpstr>ΜΑΣΤΙΧΑ ΧΙΟΥ Προέλευση ,ιδιότητες κι οφέλη  Χριστίνα Μακροπούλου-Μπουκουράκη Ζωή Μπρόμπεργκερ  Μάγδα Λαφιατή β2</vt:lpstr>
      <vt:lpstr>Τι είναι η μαστίχα Χίου και πότε πρωτοεμφανίστηκε</vt:lpstr>
      <vt:lpstr>Ευεργετικές ιδιότητες της μαστίχας Χίου .</vt:lpstr>
      <vt:lpstr>Συνταγή  για τσουρέκι με μαστίχα </vt:lpstr>
      <vt:lpstr>Συνταγή  για τσουρέκι με μαστίχα </vt:lpstr>
      <vt:lpstr>Συνταγή  για τσουρέκι με μαστίχα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ΜΑΣΤΙΧΑ ΧΙΟΥ</dc:title>
  <dc:creator>User</dc:creator>
  <cp:lastModifiedBy>User</cp:lastModifiedBy>
  <cp:revision>20</cp:revision>
  <dcterms:created xsi:type="dcterms:W3CDTF">2022-05-13T18:13:08Z</dcterms:created>
  <dcterms:modified xsi:type="dcterms:W3CDTF">2022-05-17T12:43:06Z</dcterms:modified>
</cp:coreProperties>
</file>