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67" d="100"/>
          <a:sy n="67" d="100"/>
        </p:scale>
        <p:origin x="64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03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821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755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271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507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045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816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1990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817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10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147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984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005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9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420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56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962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237344-DC3C-4422-8D2D-DA1635E21CB1}" type="datetimeFigureOut">
              <a:rPr lang="el-GR" smtClean="0"/>
              <a:t>29/4/2022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377B0B-647E-487A-91E7-AF5A5E609B7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96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ptiko.gr/masticha-chioy-i-fysiki-aspida-toy-stomachoy/" TargetMode="External"/><Relationship Id="rId7" Type="http://schemas.openxmlformats.org/officeDocument/2006/relationships/hyperlink" Target="https://blog.masticspa.com/therapeutikes-idiotites-mastihas/" TargetMode="External"/><Relationship Id="rId2" Type="http://schemas.openxmlformats.org/officeDocument/2006/relationships/hyperlink" Target="https://el.wikipedia.org/wiki/%CE%9C%CE%B1%CF%83%CF%84%CE%AF%CF%87%CE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geiamou.gr/%CE%B4%CE%B9%CE%B1%CF%84%CF%81%CE%BF%CF%86%CE%AE/ipertrofes-votana/14937/masticha-pente-souper-ofeli-apo-tin-katanalosi-tis/" TargetMode="External"/><Relationship Id="rId5" Type="http://schemas.openxmlformats.org/officeDocument/2006/relationships/hyperlink" Target="https://www.gummastic.gr/el/mastixa-chiou/idiotites-kai-ofeli" TargetMode="External"/><Relationship Id="rId4" Type="http://schemas.openxmlformats.org/officeDocument/2006/relationships/hyperlink" Target="https://www.ofarmakopoiosmou.gr/blog/mastiha-hioy-ofeli-sto-peptiko-systima-sti-stomatiki-ygiein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endParaRPr lang="el-GR" sz="2000" dirty="0" smtClean="0"/>
          </a:p>
          <a:p>
            <a:pPr algn="l"/>
            <a:r>
              <a:rPr lang="el-GR" sz="2000" dirty="0" smtClean="0"/>
              <a:t>                                                                                                             </a:t>
            </a:r>
            <a:endParaRPr lang="el-GR" sz="2000" dirty="0"/>
          </a:p>
          <a:p>
            <a:pPr algn="l"/>
            <a:r>
              <a:rPr lang="el-GR" sz="2000" dirty="0" smtClean="0"/>
              <a:t>                                                                                                                 </a:t>
            </a:r>
          </a:p>
          <a:p>
            <a:pPr algn="l"/>
            <a:r>
              <a:rPr lang="el-GR" sz="2000" dirty="0" smtClean="0"/>
              <a:t>                                                                                  </a:t>
            </a:r>
            <a:endParaRPr lang="el-GR" sz="2000" dirty="0"/>
          </a:p>
          <a:p>
            <a:pPr algn="l"/>
            <a:endParaRPr lang="el-GR" sz="2000" dirty="0" smtClean="0"/>
          </a:p>
          <a:p>
            <a:pPr algn="l"/>
            <a:r>
              <a:rPr lang="el-GR" sz="1800" dirty="0" smtClean="0"/>
              <a:t>ΣΠΥΡΟΣ ΛΥΜΠΕΡΙΑΔΗΣ </a:t>
            </a:r>
          </a:p>
          <a:p>
            <a:pPr algn="l"/>
            <a:r>
              <a:rPr lang="el-GR" sz="1800" dirty="0" smtClean="0"/>
              <a:t>ΑΓΓΕΛΟΣ ΜΗΤΣΗΣ</a:t>
            </a:r>
          </a:p>
          <a:p>
            <a:pPr algn="l"/>
            <a:r>
              <a:rPr lang="el-GR" sz="1800" dirty="0" smtClean="0"/>
              <a:t>ΘΩΜΑΣ ΣΕΜΠΡΟΣ </a:t>
            </a:r>
          </a:p>
          <a:p>
            <a:pPr algn="l"/>
            <a:r>
              <a:rPr lang="el-GR" sz="1800" dirty="0" smtClean="0"/>
              <a:t>ΚΩΣΤΟΠΟΥΛΟΣ ΣΤΑΥΡΟΣ</a:t>
            </a:r>
          </a:p>
          <a:p>
            <a:pPr algn="l"/>
            <a:r>
              <a:rPr lang="el-GR" sz="1800" dirty="0" smtClean="0"/>
              <a:t>ΚΡΕΜΜΥΔΑΣ ΗΛΙΑΣ</a:t>
            </a:r>
          </a:p>
          <a:p>
            <a:pPr algn="l"/>
            <a:r>
              <a:rPr lang="el-GR" sz="2000" dirty="0" smtClean="0"/>
              <a:t>                                                                                         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022" y="1175143"/>
            <a:ext cx="464555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9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2426" y="0"/>
            <a:ext cx="10396882" cy="1151965"/>
          </a:xfrm>
        </p:spPr>
        <p:txBody>
          <a:bodyPr/>
          <a:lstStyle/>
          <a:p>
            <a:pPr algn="ctr"/>
            <a:r>
              <a:rPr lang="el-GR" dirty="0" err="1" smtClean="0"/>
              <a:t>πηγεσ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0" y="2095500"/>
            <a:ext cx="11658600" cy="4314825"/>
          </a:xfrm>
        </p:spPr>
        <p:txBody>
          <a:bodyPr>
            <a:normAutofit/>
          </a:bodyPr>
          <a:lstStyle/>
          <a:p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https://el.wikipedia.org/wiki/%</a:t>
            </a:r>
            <a:r>
              <a:rPr lang="en-US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CE%9C%CE%B1%CF%83%CF%84%CE%AF%CF%87%CE%B1</a:t>
            </a:r>
            <a:endParaRPr lang="el-GR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https://peptiko.gr/masticha-chioy-i-fysiki-aspida-toy-stomachoy</a:t>
            </a:r>
            <a:r>
              <a:rPr lang="en-US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l-GR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www.ofarmakopoiosmou.gr/blog/mastiha-hioy-ofeli-sto-peptiko-systima-sti-stomatiki-ygieini</a:t>
            </a:r>
            <a:endParaRPr lang="el-GR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www.gummastic.gr/el/mastixa-chiou/idiotites-kai-ofeli</a:t>
            </a:r>
            <a:endParaRPr lang="el-GR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https://www.ygeiamou.gr/%CE%B4%CE%B9%CE%B1%CF%84%CF%81%CE%BF%CF%86%CE%AE/ipertrofes-votana/14937/masticha-pente-souper-ofeli-apo-tin-katanalosi-tis</a:t>
            </a:r>
            <a:r>
              <a:rPr lang="en-US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endParaRPr lang="el-GR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https://blog.masticspa.com/therapeutikes-idiotites-mastihas</a:t>
            </a:r>
            <a:r>
              <a:rPr lang="en-US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el-GR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6788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4819" y="0"/>
            <a:ext cx="10396882" cy="1151965"/>
          </a:xfrm>
        </p:spPr>
        <p:txBody>
          <a:bodyPr/>
          <a:lstStyle/>
          <a:p>
            <a:pPr algn="ctr"/>
            <a:r>
              <a:rPr lang="el-GR" dirty="0" smtClean="0"/>
              <a:t>ΠΕΡΙΕΧΟΜΕΝΑ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0" y="2543175"/>
            <a:ext cx="12265891" cy="4485698"/>
          </a:xfrm>
        </p:spPr>
        <p:txBody>
          <a:bodyPr>
            <a:normAutofit/>
          </a:bodyPr>
          <a:lstStyle/>
          <a:p>
            <a:pPr>
              <a:buFont typeface="Impact" panose="020B0806030902050204" pitchFamily="34" charset="0"/>
              <a:buChar char="◘"/>
            </a:pPr>
            <a:r>
              <a:rPr lang="el-GR" sz="4000" dirty="0" smtClean="0"/>
              <a:t>ΕΙΣΑΓΩΓΗ</a:t>
            </a:r>
          </a:p>
          <a:p>
            <a:pPr>
              <a:buFont typeface="Impact" panose="020B0806030902050204" pitchFamily="34" charset="0"/>
              <a:buChar char="◘"/>
            </a:pPr>
            <a:r>
              <a:rPr lang="el-GR" sz="4000" dirty="0" smtClean="0"/>
              <a:t>ΜΑΣΤΙΧΑ ΚΑΙ ΠΕΜΠΤΙΚΟ ΣΥΣΤΗΜΑ</a:t>
            </a:r>
            <a:endParaRPr lang="el-GR" sz="4000" dirty="0"/>
          </a:p>
          <a:p>
            <a:pPr>
              <a:buFont typeface="Impact" panose="020B0806030902050204" pitchFamily="34" charset="0"/>
              <a:buChar char="◘"/>
            </a:pPr>
            <a:r>
              <a:rPr lang="el-GR" sz="4000" dirty="0" smtClean="0"/>
              <a:t>ΜΑΣΤΙΧΑ ΚΑΙ ΣΤΟΜΑΤΙΚΗ </a:t>
            </a:r>
            <a:r>
              <a:rPr lang="el-GR" sz="4000" dirty="0" smtClean="0"/>
              <a:t>ΥΓΕΙΑ</a:t>
            </a:r>
            <a:endParaRPr lang="en-US" sz="4000" dirty="0" smtClean="0"/>
          </a:p>
          <a:p>
            <a:pPr>
              <a:buFont typeface="Impact" panose="020B0806030902050204" pitchFamily="34" charset="0"/>
              <a:buChar char="◘"/>
            </a:pPr>
            <a:r>
              <a:rPr lang="el-GR" sz="4000" dirty="0" err="1" smtClean="0"/>
              <a:t>Συνταγη</a:t>
            </a:r>
            <a:endParaRPr lang="el-GR" sz="4000" dirty="0" smtClean="0"/>
          </a:p>
          <a:p>
            <a:pPr>
              <a:buFont typeface="Impact" panose="020B0806030902050204" pitchFamily="34" charset="0"/>
              <a:buChar char="◘"/>
            </a:pPr>
            <a:r>
              <a:rPr lang="el-GR" sz="4000" dirty="0" err="1" smtClean="0"/>
              <a:t>πηγεσ</a:t>
            </a:r>
            <a:endParaRPr lang="el-GR" sz="4000" dirty="0" smtClean="0"/>
          </a:p>
          <a:p>
            <a:pPr>
              <a:buFont typeface="Impact" panose="020B0806030902050204" pitchFamily="34" charset="0"/>
              <a:buChar char="◘"/>
            </a:pPr>
            <a:endParaRPr lang="el-GR" sz="4400" dirty="0"/>
          </a:p>
          <a:p>
            <a:pPr>
              <a:buFont typeface="Impact" panose="020B0806030902050204" pitchFamily="34" charset="0"/>
              <a:buChar char="◘"/>
            </a:pPr>
            <a:endParaRPr lang="el-GR" sz="4400" dirty="0" smtClean="0"/>
          </a:p>
          <a:p>
            <a:pPr>
              <a:buFont typeface="Impact" panose="020B0806030902050204" pitchFamily="34" charset="0"/>
              <a:buChar char="◘"/>
            </a:pP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436394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851" y="0"/>
            <a:ext cx="10396882" cy="1151965"/>
          </a:xfrm>
        </p:spPr>
        <p:txBody>
          <a:bodyPr/>
          <a:lstStyle/>
          <a:p>
            <a:pPr algn="ctr"/>
            <a:r>
              <a:rPr lang="el-GR" dirty="0" err="1" smtClean="0"/>
              <a:t>εισαγωγη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0" y="-1000125"/>
            <a:ext cx="11811000" cy="69913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/>
            </a:endParaRPr>
          </a:p>
          <a:p>
            <a:pPr marL="0" indent="0">
              <a:buNone/>
            </a:pPr>
            <a:endParaRPr lang="el-GR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/>
            </a:endParaRPr>
          </a:p>
          <a:p>
            <a:pPr marL="0" indent="0">
              <a:buNone/>
            </a:pPr>
            <a:endParaRPr lang="el-GR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/>
            </a:endParaRPr>
          </a:p>
          <a:p>
            <a:pPr marL="0" indent="0">
              <a:buNone/>
            </a:pPr>
            <a:endParaRPr lang="el-GR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/>
            </a:endParaRPr>
          </a:p>
          <a:p>
            <a:pPr marL="0" indent="0">
              <a:buNone/>
            </a:pPr>
            <a:endParaRPr lang="el-GR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/>
            </a:endParaRPr>
          </a:p>
          <a:p>
            <a:pPr marL="0" indent="0">
              <a:buNone/>
            </a:pPr>
            <a:r>
              <a:rPr lang="el-GR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Η </a:t>
            </a:r>
            <a:r>
              <a:rPr lang="el-GR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μαστίχα αποτελεί το </a:t>
            </a:r>
            <a:r>
              <a:rPr lang="el-GR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προϊόν έμβλημα </a:t>
            </a:r>
            <a:r>
              <a:rPr lang="el-GR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της Χίου. Με το άκουσμα της λέξης μαστίχας στο μυαλό των περισσότερων κατευθείαν έρχεται η Χίος... και όχι άδικα! Η μαστίχα περιλαμβάνει ευρεία γκάμα χρήσεων. Μπορεί να χρησιμοποιηθεί από την ζαχαροπλαστική-μαγειρική μέχρι την </a:t>
            </a:r>
            <a:r>
              <a:rPr lang="el-GR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ιατρική!</a:t>
            </a:r>
          </a:p>
          <a:p>
            <a:pPr marL="0" indent="0">
              <a:buNone/>
            </a:pPr>
            <a:r>
              <a:rPr lang="el-GR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Το καλοκαίρι είναι η εποχή παραγωγής της μαστίχας. Η προετοιμασία του εδάφους ξεκινάει τον </a:t>
            </a:r>
            <a:r>
              <a:rPr lang="el-GR" cap="none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Ιούνιο.Το</a:t>
            </a:r>
            <a:r>
              <a:rPr lang="el-GR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 </a:t>
            </a:r>
            <a:r>
              <a:rPr lang="el-GR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φυτό της μαστίχας, ο </a:t>
            </a:r>
            <a:r>
              <a:rPr lang="el-GR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σχίνος</a:t>
            </a:r>
            <a:r>
              <a:rPr lang="el-GR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, επιστημονικά </a:t>
            </a:r>
            <a:r>
              <a:rPr lang="el-GR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Pistacia</a:t>
            </a:r>
            <a:r>
              <a:rPr lang="el-GR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 </a:t>
            </a:r>
            <a:r>
              <a:rPr lang="el-GR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lentiscus</a:t>
            </a:r>
            <a:r>
              <a:rPr lang="el-GR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, ευδοκιμεί σε ολόκληρη τη Μεσόγειο, από την Ιβηρική χερσόνησο και τη Γαλλία μέχρι την Τουρκία και το Ισραήλ. </a:t>
            </a:r>
            <a:r>
              <a:rPr lang="el-GR" cap="none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Παρολαυτά</a:t>
            </a:r>
            <a:r>
              <a:rPr lang="el-GR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 , </a:t>
            </a:r>
            <a:r>
              <a:rPr lang="el-GR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στο νησί της Χίου και πιο συγκεκριμένα στο νότιο τμήμα του </a:t>
            </a:r>
            <a:r>
              <a:rPr lang="el-GR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, καλλιεργείται </a:t>
            </a:r>
            <a:r>
              <a:rPr lang="el-GR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μία ιδιαίτερη ποικιλία </a:t>
            </a:r>
            <a:r>
              <a:rPr lang="el-GR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σχίνου</a:t>
            </a:r>
            <a:r>
              <a:rPr lang="el-GR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, ο μαστιχοφόρος </a:t>
            </a:r>
            <a:r>
              <a:rPr lang="el-GR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σχίνος</a:t>
            </a:r>
            <a:r>
              <a:rPr lang="el-GR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 </a:t>
            </a:r>
            <a:r>
              <a:rPr lang="el-GR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από </a:t>
            </a:r>
            <a:r>
              <a:rPr lang="el-GR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τον οποίο εξάγεται η φυσική ρητίνη ή μαστίχα</a:t>
            </a:r>
            <a:r>
              <a:rPr lang="el-GR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.</a:t>
            </a:r>
            <a:r>
              <a:rPr lang="el-GR" dirty="0">
                <a:solidFill>
                  <a:srgbClr val="000000"/>
                </a:solidFill>
                <a:latin typeface="Roboto"/>
              </a:rPr>
              <a:t> </a:t>
            </a:r>
            <a:endParaRPr lang="el-GR" dirty="0" smtClean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el-GR" cap="none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Τ</a:t>
            </a:r>
            <a:r>
              <a:rPr lang="el-GR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ο </a:t>
            </a:r>
            <a:r>
              <a:rPr lang="el-GR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μαστιχόδενδρο</a:t>
            </a:r>
            <a:r>
              <a:rPr lang="el-GR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, είναι θάμνος αειθαλής ύψους 2-3 μέτρων, που αναπτύσσεται αργά και παίρνει την πλήρη ανάπτυξή του μετά από 40-50 χρόνια, φτάνοντας μέχρι και τα 5 μέτρα ύψος στα ηλικιωμένα φυτά. Τα ειδικά χαρακτηριστικά του εδάφους και του μικροκλίματος, και η παραδοσιακή καλλιέργεια επιφέρουν τελικά ένα τόσο εντυπωσιακό αποτέλεσμα και διαμορφώνουν τη μοναδικότητα αυτής της ξεχωριστής ρητίνης. Η αρωματική ρητίνη, εκκρίνεται σε σχήμα δακρύων από τον κορμό και τα μεγάλα κλαδιά του </a:t>
            </a:r>
            <a:r>
              <a:rPr lang="el-GR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μαστιχόδενδρου</a:t>
            </a:r>
            <a:r>
              <a:rPr lang="el-GR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, με επιφανειακές τομές των </a:t>
            </a:r>
            <a:r>
              <a:rPr lang="el-GR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παραγωγών.</a:t>
            </a:r>
          </a:p>
          <a:p>
            <a:pPr marL="0" indent="0">
              <a:buNone/>
            </a:pPr>
            <a:r>
              <a:rPr lang="el-GR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/>
              </a:rPr>
              <a:t> </a:t>
            </a:r>
            <a:endParaRPr lang="el-GR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199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09825" y="1494865"/>
            <a:ext cx="662305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7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6492" y="0"/>
            <a:ext cx="10396882" cy="1151965"/>
          </a:xfrm>
        </p:spPr>
        <p:txBody>
          <a:bodyPr/>
          <a:lstStyle/>
          <a:p>
            <a:pPr algn="ctr"/>
            <a:r>
              <a:rPr lang="el-GR" dirty="0" smtClean="0"/>
              <a:t>ΜΑΣΤΙΧΑ ΚΑΙ ΠΕΜΠΤΙΚΟ ΣΥΣΤΗΜΑ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0" y="1256145"/>
            <a:ext cx="11905673" cy="42210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sz="3200" cap="none" dirty="0" smtClean="0"/>
          </a:p>
          <a:p>
            <a:pPr marL="0" indent="0">
              <a:buNone/>
            </a:pPr>
            <a:r>
              <a:rPr lang="el-GR" sz="28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μαστίχα Χίου χρησιμοποιείται από την αρχαιότητα ως φάρμακο για τις διαταραχές του γαστρεντερικού συστήματος. Η μαστίχα Χίου παρουσιάζει δραστηριότητα κατά του ελικοβακτηριδίου του πυλωρού.</a:t>
            </a:r>
          </a:p>
          <a:p>
            <a:pPr marL="0" indent="0">
              <a:buNone/>
            </a:pPr>
            <a:r>
              <a:rPr lang="el-GR" sz="28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Μπορεί επίσης, να βοηθήσει σημαντικά στην δυσπεψία, η οποία προκαλεί ενοχλήσεις όπως η καούρα, ο πόνος και το &lt;&lt;βάρος&gt;&gt; στο στομάχι. Αν υποφέρετε από ήπια συμπτώματα μπορείτε να εντάξετε στην διατροφή σας συμπληρώματα με μαστίχα για να πάρουμε τις θρεπτικές ουσίες που χρειαζόμαστε</a:t>
            </a:r>
          </a:p>
          <a:p>
            <a:pPr marL="0" indent="0">
              <a:buNone/>
            </a:pPr>
            <a:endParaRPr lang="el-GR" sz="3200" cap="none" dirty="0">
              <a:ln w="0">
                <a:solidFill>
                  <a:schemeClr val="tx1"/>
                </a:solidFill>
              </a:ln>
            </a:endParaRPr>
          </a:p>
          <a:p>
            <a:pPr marL="0" indent="0">
              <a:buNone/>
            </a:pPr>
            <a:endParaRPr lang="el-GR" sz="3200" dirty="0" smtClean="0">
              <a:ln w="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42815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65728" y="0"/>
            <a:ext cx="10396882" cy="1151965"/>
          </a:xfrm>
        </p:spPr>
        <p:txBody>
          <a:bodyPr/>
          <a:lstStyle/>
          <a:p>
            <a:pPr algn="ctr"/>
            <a:r>
              <a:rPr lang="el-GR" dirty="0" err="1" smtClean="0"/>
              <a:t>Μαστιχα</a:t>
            </a:r>
            <a:r>
              <a:rPr lang="el-GR" dirty="0" smtClean="0"/>
              <a:t> και </a:t>
            </a:r>
            <a:r>
              <a:rPr lang="el-GR" dirty="0" err="1" smtClean="0"/>
              <a:t>στοματικη</a:t>
            </a:r>
            <a:r>
              <a:rPr lang="el-GR" dirty="0" smtClean="0"/>
              <a:t> </a:t>
            </a:r>
            <a:r>
              <a:rPr lang="el-GR" dirty="0" err="1" smtClean="0"/>
              <a:t>υγεια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0" y="858983"/>
            <a:ext cx="11619345" cy="49045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2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μάσηση </a:t>
            </a:r>
            <a:r>
              <a:rPr lang="el-GR" sz="2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της μαστίχας Χίου διεγείρει τη λειτουργία των σιελογόνων αδένων και αυξάνει την έκκριση σάλιου, γεγονός που συμβάλλει στον </a:t>
            </a:r>
            <a:r>
              <a:rPr lang="el-GR" sz="22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αυτοκαθαρισμό</a:t>
            </a:r>
            <a:r>
              <a:rPr lang="el-GR" sz="2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του στόματος. Η μοναδική της σύνθεση την καθιστά προληπτικό και, πιθανόν, θεραπευτικό μέσο κατά της τερηδόνας.</a:t>
            </a:r>
          </a:p>
          <a:p>
            <a:pPr marL="0" indent="0">
              <a:buNone/>
            </a:pPr>
            <a:r>
              <a:rPr lang="el-GR" sz="22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Επιπρόσθετα, η </a:t>
            </a:r>
            <a:r>
              <a:rPr lang="el-GR" sz="2200" cap="none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αντιμικροβιακή</a:t>
            </a:r>
            <a:r>
              <a:rPr lang="el-GR" sz="22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της δράση συμβάλλει στην εξουδετέρωση μικροοργανισμών που προκαλούν σχηματισμό οδοντικής πλάκας και κακοσμία του στόματος.</a:t>
            </a:r>
          </a:p>
          <a:p>
            <a:pPr marL="0" indent="0">
              <a:buNone/>
            </a:pPr>
            <a:r>
              <a:rPr lang="el-GR" sz="22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Αξίζει </a:t>
            </a:r>
            <a:r>
              <a:rPr lang="el-GR" sz="2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επίσης να αναφερθεί πως ο εμπλουτισμός της μαστίχας Χίου με φθόριο (συγκεκριμένα φθοριούχο νάτριο), στοιχείο με γνωστή </a:t>
            </a:r>
            <a:r>
              <a:rPr lang="el-GR" sz="22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αντιτεριδονική</a:t>
            </a:r>
            <a:r>
              <a:rPr lang="el-GR" sz="2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δράση, συμβάλλει τα μέγιστα στην καλή στοματική </a:t>
            </a:r>
            <a:r>
              <a:rPr lang="el-GR" sz="22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υγιεινή.</a:t>
            </a:r>
            <a:endParaRPr lang="el-GR" sz="22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8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3558" y="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l-GR" dirty="0"/>
              <a:t>Κρουασάν γεμιστά με </a:t>
            </a:r>
            <a:r>
              <a:rPr lang="el-GR" dirty="0" err="1" smtClean="0"/>
              <a:t>κρεμα</a:t>
            </a:r>
            <a:r>
              <a:rPr lang="en-US" dirty="0" smtClean="0"/>
              <a:t> ma</a:t>
            </a:r>
            <a:r>
              <a:rPr lang="el-GR" dirty="0" err="1" smtClean="0"/>
              <a:t>στιχασ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0" y="-1810327"/>
            <a:ext cx="12192000" cy="6973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ΥΛΙΚΑ:</a:t>
            </a:r>
            <a:endParaRPr lang="en-US" sz="1600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Για </a:t>
            </a:r>
            <a:r>
              <a:rPr lang="el-GR" sz="16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16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κρουασάν:</a:t>
            </a:r>
            <a:endParaRPr lang="el-GR" sz="16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l-GR" sz="1600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162"/>
            <a:ext cx="4565751" cy="391350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931" y="1552873"/>
            <a:ext cx="660254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5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sz="quarter" idx="13"/>
          </p:nvPr>
        </p:nvSpPr>
        <p:spPr>
          <a:xfrm>
            <a:off x="0" y="0"/>
            <a:ext cx="11782425" cy="5838825"/>
          </a:xfrm>
        </p:spPr>
        <p:txBody>
          <a:bodyPr>
            <a:normAutofit/>
          </a:bodyPr>
          <a:lstStyle/>
          <a:p>
            <a:pPr marL="0" lvl="0" indent="0">
              <a:buClr>
                <a:srgbClr val="B80E0F"/>
              </a:buClr>
              <a:buNone/>
            </a:pPr>
            <a:r>
              <a:rPr lang="el-GR" sz="40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ΕΚΤΕΛΕΣΗ:</a:t>
            </a:r>
          </a:p>
          <a:p>
            <a:pPr marL="0" lvl="0" indent="0">
              <a:buClr>
                <a:srgbClr val="B80E0F"/>
              </a:buClr>
              <a:buNone/>
            </a:pP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Ανακατέψτε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τα υλικά για την κρέμα σε ένα μπολ και αφήστε τα στο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ψυγείο για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ώρα.  </a:t>
            </a:r>
          </a:p>
          <a:p>
            <a:pPr marL="0" lvl="0" indent="0">
              <a:buClr>
                <a:srgbClr val="B80E0F"/>
              </a:buClr>
              <a:buNone/>
            </a:pP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Για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τα κρουασάν, ανακατέψτε σε ένα μπολ το αλεύρι με τη ζάχαρη, τη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μαγιά, το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γάλα, το αβγό και 3 </a:t>
            </a:r>
            <a:r>
              <a:rPr lang="el-GR" sz="1800" cap="none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κουτ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βούτυρο. Ζυμώστε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τη ζύμη και αφήστε τη να ξεκουραστεί για μία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ώρα. Ανοίξτε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με τη ζύμη φύλλο 40×60 εκ. Βάλτε το υπόλοιπο βούτυρο στο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κέντρο της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επιφάνειας και διπλώστε τις άκρες της ζύμης σκεπάζοντας το </a:t>
            </a:r>
            <a:r>
              <a:rPr lang="el-GR" sz="1800" cap="none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βούτυρο.Πατήστε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τη με τον πλάστη μέχρι να γίνει ένα παχύ φύλλο, διπλώστε το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στα δύο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και επαναλάβετε ακόμη 3 </a:t>
            </a:r>
            <a:r>
              <a:rPr lang="el-GR" sz="1800" cap="none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φορές.Τυλίξτε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τη με τη μεμβράνη τροφίμων και αφήστε τη στο ψυγείο για 5-6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ώρες.</a:t>
            </a:r>
          </a:p>
          <a:p>
            <a:pPr marL="0" lvl="0" indent="0">
              <a:buClr>
                <a:srgbClr val="B80E0F"/>
              </a:buClr>
              <a:buNone/>
            </a:pP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Έπειτα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ανοίξτε φύλλο 60×80 εκ. Κόψτε τη ζύμη σε 2 μέρη κατά μήκος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της μεγαλύτερης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πλευράς και στη συνέχεια κάθε κομμάτι σε 12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τρίγωνα. Διπλώστε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κάθε κομμάτι από τη μεγαλύτερη πλευρά προς τη </a:t>
            </a:r>
            <a:r>
              <a:rPr lang="el-GR" sz="1800" cap="none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μικρότερη.Βάλτε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τα κρουασάν σε ρηχό ταψί και αφήστε τα σε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θερμοκρασία περιβάλλοντος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l-GR" sz="1800" cap="none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λεπτά.Ανακατέψτε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τον κρόκο με το γάλα και αλείψτε την επιφάνεια των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κρουασάν. Ψήστε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l-GR" sz="1800" cap="none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προθερμασμένο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φούρνο στους 180 C για 30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λεπτά. Αφήστε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τα να κρυώσουν και κόψτε τα στη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μέση. </a:t>
            </a:r>
          </a:p>
          <a:p>
            <a:pPr marL="0" lvl="0" indent="0">
              <a:buClr>
                <a:srgbClr val="B80E0F"/>
              </a:buClr>
              <a:buNone/>
            </a:pP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Μοιράστε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την κρέμα μαστίχας στα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κρουασάν.  Ανακατέψτε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τη μαρμελάδα με 2 κουταλιές νερό και αλείψτε την </a:t>
            </a:r>
            <a:r>
              <a:rPr lang="el-GR" sz="1800" cap="none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επιφάνεια των </a:t>
            </a:r>
            <a:r>
              <a:rPr lang="el-GR" sz="1800" cap="none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κρουασάν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066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56" y="2063750"/>
            <a:ext cx="8619037" cy="3311525"/>
          </a:xfrm>
        </p:spPr>
      </p:pic>
    </p:spTree>
    <p:extLst>
      <p:ext uri="{BB962C8B-B14F-4D97-AF65-F5344CB8AC3E}">
        <p14:creationId xmlns:p14="http://schemas.microsoft.com/office/powerpoint/2010/main" val="824038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ρια εκδήλωση">
  <a:themeElements>
    <a:clrScheme name="Κύρια εκδήλωση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Κύρια εκδήλωση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Κύρια εκδήλωση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TM16401375[[fn=Μάντισον]]</Template>
  <TotalTime>120</TotalTime>
  <Words>676</Words>
  <Application>Microsoft Office PowerPoint</Application>
  <PresentationFormat>Ευρεία οθόνη</PresentationFormat>
  <Paragraphs>51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Impact</vt:lpstr>
      <vt:lpstr>Roboto</vt:lpstr>
      <vt:lpstr>Κύρια εκδήλωση</vt:lpstr>
      <vt:lpstr>Παρουσίαση του PowerPoint</vt:lpstr>
      <vt:lpstr>ΠΕΡΙΕΧΟΜΕΝΑ</vt:lpstr>
      <vt:lpstr>εισαγωγη</vt:lpstr>
      <vt:lpstr>Παρουσίαση του PowerPoint</vt:lpstr>
      <vt:lpstr>ΜΑΣΤΙΧΑ ΚΑΙ ΠΕΜΠΤΙΚΟ ΣΥΣΤΗΜΑ</vt:lpstr>
      <vt:lpstr>Μαστιχα και στοματικη υγεια</vt:lpstr>
      <vt:lpstr>Κρουασάν γεμιστά με κρεμα maστιχασ</vt:lpstr>
      <vt:lpstr>Παρουσίαση του PowerPoint</vt:lpstr>
      <vt:lpstr>Παρουσίαση του PowerPoint</vt:lpstr>
      <vt:lpstr>πηγεσ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14</cp:revision>
  <dcterms:created xsi:type="dcterms:W3CDTF">2022-04-19T15:25:17Z</dcterms:created>
  <dcterms:modified xsi:type="dcterms:W3CDTF">2022-04-29T17:16:31Z</dcterms:modified>
</cp:coreProperties>
</file>