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257" r:id="rId3"/>
    <p:sldId id="258" r:id="rId4"/>
    <p:sldId id="259" r:id="rId5"/>
    <p:sldId id="260" r:id="rId6"/>
    <p:sldId id="261" r:id="rId7"/>
    <p:sldId id="264" r:id="rId8"/>
    <p:sldId id="267" r:id="rId9"/>
    <p:sldId id="265" r:id="rId10"/>
    <p:sldId id="268" r:id="rId11"/>
    <p:sldId id="266" r:id="rId12"/>
    <p:sldId id="262"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6/20/2022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637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23A1CC3-2375-41D4-9E03-427CAF2A4C1A}" type="datetimeFigureOut">
              <a:rPr lang="en-US" dirty="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803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FF16868-8199-4C2C-A5B1-63AEE139F88E}"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613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AD9FF7F-6988-44CC-821B-644E70CD2F73}"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6647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C12C299-16B2-4475-990D-751901EACC14}"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446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007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6/20/2022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123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7464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994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335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34E6425-0181-43F2-84FC-787E803FD2F8}"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6021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841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068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910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157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6E86A4C-8E40-4F87-A4F0-01A0687C5742}" type="datetimeFigureOut">
              <a:rPr lang="en-US" dirty="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837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5E72C73-2D91-4E12-BA25-F0AA0C03599B}" type="datetimeFigureOut">
              <a:rPr lang="en-US" dirty="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183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6/20/2022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53599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t&amp;source=web&amp;rct=j&amp;url=https://mastic.gr/el/masticha-info/mastic-uses-and-properties/&amp;ved=2ahUKEwjawem1nJ33AhXog_0HHfC2B2wQFnoECB8QAQ&amp;usg=AOvVaw0rTuPiyRAiykGLURqAdArq" TargetMode="External"/><Relationship Id="rId2" Type="http://schemas.openxmlformats.org/officeDocument/2006/relationships/hyperlink" Target="https://www.google.com/url?sa=t&amp;source=web&amp;rct=j&amp;url=https://www.mednutrition.gr/portal/efarmoges/leksiko-diatrofis/16466-mastixa-xiou&amp;ved=2ahUKEwi2k_vWnJ33AhVL8bsIHTtuBy0QFnoECAUQAQ&amp;usg=AOvVaw1hawLZuKuUgR9vDNMcBRZo" TargetMode="External"/><Relationship Id="rId1" Type="http://schemas.openxmlformats.org/officeDocument/2006/relationships/slideLayout" Target="../slideLayouts/slideLayout2.xml"/><Relationship Id="rId4" Type="http://schemas.openxmlformats.org/officeDocument/2006/relationships/hyperlink" Target="https://www.google.com/url?sa=t&amp;source=web&amp;rct=j&amp;url=https://peptiko.gr/masticha-chioy-i-fysiki-aspida-toy-stomachoy/&amp;ved=2ahUKEwjh6PKsnZ33AhXGi_0HHXypDzkQFnoECAUQAQ&amp;usg=AOvVaw1hZ7nxRFleHk9dVA8xwlH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9A9B52-6C88-5270-E39E-4EFD145ECB53}"/>
              </a:ext>
            </a:extLst>
          </p:cNvPr>
          <p:cNvSpPr>
            <a:spLocks noGrp="1"/>
          </p:cNvSpPr>
          <p:nvPr>
            <p:ph type="ctrTitle"/>
          </p:nvPr>
        </p:nvSpPr>
        <p:spPr>
          <a:xfrm rot="10800000" flipV="1">
            <a:off x="1154955" y="1514534"/>
            <a:ext cx="8825658" cy="585199"/>
          </a:xfrm>
        </p:spPr>
        <p:txBody>
          <a:bodyPr/>
          <a:lstStyle/>
          <a:p>
            <a:r>
              <a:rPr lang="el-GR"/>
              <a:t>Μαστίχα Χίου </a:t>
            </a:r>
          </a:p>
        </p:txBody>
      </p:sp>
      <p:sp>
        <p:nvSpPr>
          <p:cNvPr id="3" name="Υπότιτλος 2">
            <a:extLst>
              <a:ext uri="{FF2B5EF4-FFF2-40B4-BE49-F238E27FC236}">
                <a16:creationId xmlns:a16="http://schemas.microsoft.com/office/drawing/2014/main" id="{F6431CAF-2153-F826-FFB2-7EBD9A1EC7EF}"/>
              </a:ext>
            </a:extLst>
          </p:cNvPr>
          <p:cNvSpPr>
            <a:spLocks noGrp="1"/>
          </p:cNvSpPr>
          <p:nvPr>
            <p:ph type="subTitle" idx="1"/>
          </p:nvPr>
        </p:nvSpPr>
        <p:spPr>
          <a:xfrm>
            <a:off x="1391601" y="3227349"/>
            <a:ext cx="8825658" cy="861420"/>
          </a:xfrm>
        </p:spPr>
        <p:txBody>
          <a:bodyPr>
            <a:noAutofit/>
          </a:bodyPr>
          <a:lstStyle/>
          <a:p>
            <a:r>
              <a:rPr lang="el-GR" sz="2000"/>
              <a:t>Β2</a:t>
            </a:r>
          </a:p>
          <a:p>
            <a:r>
              <a:rPr lang="el-GR" sz="2000"/>
              <a:t>Δημήτρης Λύτρας</a:t>
            </a:r>
          </a:p>
          <a:p>
            <a:r>
              <a:rPr lang="el-GR" sz="2000"/>
              <a:t>Γιάννης Κούκιος</a:t>
            </a:r>
          </a:p>
          <a:p>
            <a:r>
              <a:rPr lang="el-GR" sz="2000"/>
              <a:t>Άγγελος Μούρτος</a:t>
            </a:r>
          </a:p>
          <a:p>
            <a:r>
              <a:rPr lang="el-GR" sz="2000"/>
              <a:t>Λευτερης Κοπτερίδης</a:t>
            </a:r>
          </a:p>
          <a:p>
            <a:r>
              <a:rPr lang="el-GR" sz="2000"/>
              <a:t>Γιωργος Κονίδης</a:t>
            </a:r>
          </a:p>
        </p:txBody>
      </p:sp>
    </p:spTree>
    <p:extLst>
      <p:ext uri="{BB962C8B-B14F-4D97-AF65-F5344CB8AC3E}">
        <p14:creationId xmlns:p14="http://schemas.microsoft.com/office/powerpoint/2010/main" val="378469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76746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6DA1D3-BDE1-BEDC-E3F6-1FCA7C174350}"/>
              </a:ext>
            </a:extLst>
          </p:cNvPr>
          <p:cNvSpPr>
            <a:spLocks noGrp="1"/>
          </p:cNvSpPr>
          <p:nvPr>
            <p:ph type="title"/>
          </p:nvPr>
        </p:nvSpPr>
        <p:spPr/>
        <p:txBody>
          <a:bodyPr/>
          <a:lstStyle/>
          <a:p>
            <a:endParaRPr lang="el-GR"/>
          </a:p>
        </p:txBody>
      </p:sp>
      <p:pic>
        <p:nvPicPr>
          <p:cNvPr id="4" name="Εικόνα 4">
            <a:extLst>
              <a:ext uri="{FF2B5EF4-FFF2-40B4-BE49-F238E27FC236}">
                <a16:creationId xmlns:a16="http://schemas.microsoft.com/office/drawing/2014/main" id="{9C601839-7816-3F4C-184D-E808EBE95E5F}"/>
              </a:ext>
            </a:extLst>
          </p:cNvPr>
          <p:cNvPicPr>
            <a:picLocks noGrp="1" noChangeAspect="1"/>
          </p:cNvPicPr>
          <p:nvPr>
            <p:ph idx="1"/>
          </p:nvPr>
        </p:nvPicPr>
        <p:blipFill>
          <a:blip r:embed="rId2"/>
          <a:stretch>
            <a:fillRect/>
          </a:stretch>
        </p:blipFill>
        <p:spPr>
          <a:xfrm>
            <a:off x="379433" y="397762"/>
            <a:ext cx="11433134" cy="6062475"/>
          </a:xfrm>
        </p:spPr>
      </p:pic>
    </p:spTree>
    <p:extLst>
      <p:ext uri="{BB962C8B-B14F-4D97-AF65-F5344CB8AC3E}">
        <p14:creationId xmlns:p14="http://schemas.microsoft.com/office/powerpoint/2010/main" val="2635302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D7A003-499E-C3A7-A841-9EA98D5C64E3}"/>
              </a:ext>
            </a:extLst>
          </p:cNvPr>
          <p:cNvSpPr>
            <a:spLocks noGrp="1"/>
          </p:cNvSpPr>
          <p:nvPr>
            <p:ph type="title"/>
          </p:nvPr>
        </p:nvSpPr>
        <p:spPr/>
        <p:txBody>
          <a:bodyPr/>
          <a:lstStyle/>
          <a:p>
            <a:r>
              <a:rPr lang="el-GR"/>
              <a:t>Πηγές </a:t>
            </a:r>
          </a:p>
        </p:txBody>
      </p:sp>
      <p:sp>
        <p:nvSpPr>
          <p:cNvPr id="3" name="Θέση περιεχομένου 2">
            <a:extLst>
              <a:ext uri="{FF2B5EF4-FFF2-40B4-BE49-F238E27FC236}">
                <a16:creationId xmlns:a16="http://schemas.microsoft.com/office/drawing/2014/main" id="{DAF3D633-10E9-8B0D-F529-72E191E3FF48}"/>
              </a:ext>
            </a:extLst>
          </p:cNvPr>
          <p:cNvSpPr>
            <a:spLocks noGrp="1"/>
          </p:cNvSpPr>
          <p:nvPr>
            <p:ph idx="1"/>
          </p:nvPr>
        </p:nvSpPr>
        <p:spPr/>
        <p:txBody>
          <a:bodyPr>
            <a:normAutofit fontScale="77500" lnSpcReduction="20000"/>
          </a:bodyPr>
          <a:lstStyle/>
          <a:p>
            <a:pPr marL="0" indent="0">
              <a:buNone/>
            </a:pPr>
            <a:endParaRPr lang="el-GR"/>
          </a:p>
          <a:p>
            <a:r>
              <a:rPr lang="el-GR" sz="1800" b="1"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https://www.google.com/url?sa=t&amp;source=web&amp;rct=j&amp;url=https://www.mednutrition.gr/portal/efarmoges/leksiko-diatrofis/16466-mastixa-xiou&amp;ved=2ahUKEwi2k_vWnJ33AhVL8bsIHTtuBy0QFnoECAUQAQ&amp;usg=AOvVaw1hawLZuKuUgR9vDNMcBRZo</a:t>
            </a:r>
            <a:endParaRPr lang="el-GR" sz="1800">
              <a:effectLst/>
              <a:latin typeface="Calibri" panose="020F0502020204030204" pitchFamily="34" charset="0"/>
              <a:ea typeface="Times New Roman" panose="02020603050405020304" pitchFamily="18" charset="0"/>
              <a:cs typeface="Times New Roman" panose="02020603050405020304" pitchFamily="18" charset="0"/>
            </a:endParaRPr>
          </a:p>
          <a:p>
            <a:r>
              <a:rPr lang="el-GR" sz="1800" b="1"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https://www.google.com/url?sa=t&amp;source=web&amp;rct=j&amp;url=https://mastic.gr/el/masticha-info/mastic-uses-and-properties/&amp;ved=2ahUKEwjawem1nJ33AhXog_0HHfC2B2wQFnoECB8QAQ&amp;usg=AOvVaw0rTuPiyRAiykGLURqAdArq</a:t>
            </a:r>
            <a:endParaRPr lang="el-GR" sz="1800">
              <a:effectLst/>
              <a:latin typeface="Calibri" panose="020F0502020204030204" pitchFamily="34" charset="0"/>
              <a:ea typeface="Times New Roman" panose="02020603050405020304" pitchFamily="18" charset="0"/>
              <a:cs typeface="Times New Roman" panose="02020603050405020304" pitchFamily="18" charset="0"/>
            </a:endParaRPr>
          </a:p>
          <a:p>
            <a:r>
              <a:rPr lang="el-GR" sz="1800" b="1"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https://www.google.com/url?sa=t&amp;source=web&amp;rct=j&amp;url=https://peptiko.gr/masticha-chioy-i-fysiki-aspida-toy-stomachoy/&amp;ved=2ahUKEwjh6PKsnZ33AhXGi_0HHXypDzkQFnoECAUQAQ&amp;usg=AOvVaw1hZ7nxRFleHk9dVA8xwlHN</a:t>
            </a:r>
            <a:endParaRPr lang="el-GR" sz="1800">
              <a:effectLst/>
              <a:latin typeface="Calibri" panose="020F0502020204030204" pitchFamily="34" charset="0"/>
              <a:ea typeface="Times New Roman" panose="02020603050405020304" pitchFamily="18" charset="0"/>
              <a:cs typeface="Times New Roman" panose="02020603050405020304" pitchFamily="18" charset="0"/>
            </a:endParaRPr>
          </a:p>
          <a:p>
            <a:r>
              <a:rPr lang="el-GR" sz="1800" b="1">
                <a:effectLst/>
                <a:latin typeface="Calibri" panose="020F0502020204030204" pitchFamily="34" charset="0"/>
                <a:ea typeface="Times New Roman" panose="02020603050405020304" pitchFamily="18" charset="0"/>
                <a:cs typeface="Times New Roman" panose="02020603050405020304" pitchFamily="18" charset="0"/>
              </a:rPr>
              <a:t>https://www.google.com/url?sa=t&amp;source=web&amp;rct=j&amp;url=https://blog.masticspa.com/therapeutikes-idiotites-mastihas/&amp;ved=2ahUKEwjh6PKsnZ33AhXGi_0HHXypDzkQFnoECAYQAQ&amp;usg=AOvVaw2uvKC-VOmuRs74PY4lHqWJ</a:t>
            </a:r>
            <a:endParaRPr lang="el-GR"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sz="1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200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513075-2D0F-28D1-09EB-42AAA4699371}"/>
              </a:ext>
            </a:extLst>
          </p:cNvPr>
          <p:cNvSpPr>
            <a:spLocks noGrp="1"/>
          </p:cNvSpPr>
          <p:nvPr>
            <p:ph type="title"/>
          </p:nvPr>
        </p:nvSpPr>
        <p:spPr/>
        <p:txBody>
          <a:bodyPr/>
          <a:lstStyle/>
          <a:p>
            <a:endParaRPr lang="el-GR"/>
          </a:p>
        </p:txBody>
      </p:sp>
      <p:pic>
        <p:nvPicPr>
          <p:cNvPr id="6" name="Θέση περιεχομένου 5">
            <a:extLst>
              <a:ext uri="{FF2B5EF4-FFF2-40B4-BE49-F238E27FC236}">
                <a16:creationId xmlns:a16="http://schemas.microsoft.com/office/drawing/2014/main" id="{00F5EFE4-380D-6771-D26B-1E9FFE636FDC}"/>
              </a:ext>
            </a:extLst>
          </p:cNvPr>
          <p:cNvPicPr>
            <a:picLocks noGrp="1" noChangeAspect="1"/>
          </p:cNvPicPr>
          <p:nvPr>
            <p:ph idx="1"/>
          </p:nvPr>
        </p:nvPicPr>
        <p:blipFill>
          <a:blip r:embed="rId2"/>
          <a:stretch>
            <a:fillRect/>
          </a:stretch>
        </p:blipFill>
        <p:spPr>
          <a:xfrm>
            <a:off x="0" y="12700"/>
            <a:ext cx="12343286" cy="6961590"/>
          </a:xfrm>
          <a:prstGeom prst="rect">
            <a:avLst/>
          </a:prstGeom>
        </p:spPr>
      </p:pic>
    </p:spTree>
    <p:extLst>
      <p:ext uri="{BB962C8B-B14F-4D97-AF65-F5344CB8AC3E}">
        <p14:creationId xmlns:p14="http://schemas.microsoft.com/office/powerpoint/2010/main" val="184472914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3D54A-180E-9011-65D0-2F29BD114599}"/>
              </a:ext>
            </a:extLst>
          </p:cNvPr>
          <p:cNvSpPr>
            <a:spLocks noGrp="1"/>
          </p:cNvSpPr>
          <p:nvPr>
            <p:ph type="title"/>
          </p:nvPr>
        </p:nvSpPr>
        <p:spPr/>
        <p:txBody>
          <a:bodyPr/>
          <a:lstStyle/>
          <a:p>
            <a:r>
              <a:rPr lang="el-GR"/>
              <a:t>Εισαγωγή </a:t>
            </a:r>
          </a:p>
        </p:txBody>
      </p:sp>
      <p:sp>
        <p:nvSpPr>
          <p:cNvPr id="3" name="Θέση περιεχομένου 2">
            <a:extLst>
              <a:ext uri="{FF2B5EF4-FFF2-40B4-BE49-F238E27FC236}">
                <a16:creationId xmlns:a16="http://schemas.microsoft.com/office/drawing/2014/main" id="{60ED2007-AF22-7815-8ABB-69F1A00DBB07}"/>
              </a:ext>
            </a:extLst>
          </p:cNvPr>
          <p:cNvSpPr>
            <a:spLocks noGrp="1"/>
          </p:cNvSpPr>
          <p:nvPr>
            <p:ph idx="1"/>
          </p:nvPr>
        </p:nvSpPr>
        <p:spPr>
          <a:xfrm>
            <a:off x="1092147" y="2663422"/>
            <a:ext cx="9804450" cy="3560366"/>
          </a:xfrm>
        </p:spPr>
        <p:txBody>
          <a:bodyPr/>
          <a:lstStyle/>
          <a:p>
            <a:endParaRPr lang="el-GR"/>
          </a:p>
          <a:p>
            <a:endParaRPr lang="el-GR"/>
          </a:p>
        </p:txBody>
      </p:sp>
      <p:sp>
        <p:nvSpPr>
          <p:cNvPr id="5" name="TextBox 4">
            <a:extLst>
              <a:ext uri="{FF2B5EF4-FFF2-40B4-BE49-F238E27FC236}">
                <a16:creationId xmlns:a16="http://schemas.microsoft.com/office/drawing/2014/main" id="{434FE680-B839-5C0D-5B8F-B211709F4F7E}"/>
              </a:ext>
            </a:extLst>
          </p:cNvPr>
          <p:cNvSpPr txBox="1"/>
          <p:nvPr/>
        </p:nvSpPr>
        <p:spPr>
          <a:xfrm>
            <a:off x="1092147" y="2515365"/>
            <a:ext cx="9601196" cy="2008050"/>
          </a:xfrm>
          <a:prstGeom prst="rect">
            <a:avLst/>
          </a:prstGeom>
          <a:noFill/>
        </p:spPr>
        <p:txBody>
          <a:bodyPr wrap="square">
            <a:spAutoFit/>
          </a:bodyPr>
          <a:lstStyle/>
          <a:p>
            <a:pPr>
              <a:lnSpc>
                <a:spcPct val="107000"/>
              </a:lnSpc>
              <a:spcAft>
                <a:spcPts val="800"/>
              </a:spcAft>
            </a:pP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sz="2000">
                <a:effectLst/>
                <a:latin typeface="Calibri" panose="020F0502020204030204" pitchFamily="34" charset="0"/>
                <a:ea typeface="Times New Roman" panose="02020603050405020304" pitchFamily="18" charset="0"/>
                <a:cs typeface="Times New Roman" panose="02020603050405020304" pitchFamily="18" charset="0"/>
              </a:rPr>
              <a:t>Η μαστίχα Χίου έχει γενικά θετικές επιδράσεις βελτιώνοντας κατά πολύ την υγεία. Μελέτες κλινικά αποδεδειγμένες  εξηγούν  τις ποικίλες ιδιότητες της μαστίχας καθώς συμβάλλει σε πολλές λειτουργίες του οργανισμού λόγω των αντιμικροβιακών, αντιοξειδωτικών, αντιφλεγμονώδη και θεραπευτικές ιδιότητες καθώς βοηθά στην επιδερμίδα και την ενυδάτωση του ατόμου.</a:t>
            </a:r>
          </a:p>
        </p:txBody>
      </p:sp>
    </p:spTree>
    <p:extLst>
      <p:ext uri="{BB962C8B-B14F-4D97-AF65-F5344CB8AC3E}">
        <p14:creationId xmlns:p14="http://schemas.microsoft.com/office/powerpoint/2010/main" val="168008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7D0EE2-E51F-BD59-FB33-B140DAE2B975}"/>
              </a:ext>
            </a:extLst>
          </p:cNvPr>
          <p:cNvSpPr>
            <a:spLocks noGrp="1"/>
          </p:cNvSpPr>
          <p:nvPr>
            <p:ph type="title"/>
          </p:nvPr>
        </p:nvSpPr>
        <p:spPr/>
        <p:txBody>
          <a:bodyPr/>
          <a:lstStyle/>
          <a:p>
            <a:r>
              <a:rPr lang="el-GR"/>
              <a:t>Οργανισμός </a:t>
            </a:r>
          </a:p>
        </p:txBody>
      </p:sp>
      <p:sp>
        <p:nvSpPr>
          <p:cNvPr id="3" name="Θέση περιεχομένου 2">
            <a:extLst>
              <a:ext uri="{FF2B5EF4-FFF2-40B4-BE49-F238E27FC236}">
                <a16:creationId xmlns:a16="http://schemas.microsoft.com/office/drawing/2014/main" id="{08E88FB0-228E-9B99-0350-0453F37FE115}"/>
              </a:ext>
            </a:extLst>
          </p:cNvPr>
          <p:cNvSpPr>
            <a:spLocks noGrp="1"/>
          </p:cNvSpPr>
          <p:nvPr>
            <p:ph idx="1"/>
          </p:nvPr>
        </p:nvSpPr>
        <p:spPr/>
        <p:txBody>
          <a:bodyPr/>
          <a:lstStyle/>
          <a:p>
            <a:endParaRPr lang="el-GR"/>
          </a:p>
          <a:p>
            <a:pPr marL="0" indent="0">
              <a:buNone/>
            </a:pPr>
            <a:endParaRPr lang="el-GR" sz="1800">
              <a:effectLst/>
              <a:latin typeface="Calibri" panose="020F0502020204030204" pitchFamily="34" charset="0"/>
              <a:ea typeface="Times New Roman" panose="02020603050405020304" pitchFamily="18" charset="0"/>
              <a:cs typeface="Times New Roman" panose="02020603050405020304" pitchFamily="18" charset="0"/>
            </a:endParaRPr>
          </a:p>
          <a:p>
            <a:r>
              <a:rPr lang="el-GR" sz="1800">
                <a:effectLst/>
                <a:latin typeface="Calibri" panose="020F0502020204030204" pitchFamily="34" charset="0"/>
                <a:ea typeface="Times New Roman" panose="02020603050405020304" pitchFamily="18" charset="0"/>
                <a:cs typeface="Times New Roman" panose="02020603050405020304" pitchFamily="18" charset="0"/>
              </a:rPr>
              <a:t>Όσον αφορά τον οργανισμό μειώνει τα λιπίδια και τη γλυκόζη στο αίμα. Ωστόσο η τακτική κατανάλωση συμβάλλει βελτίωση  υψηλής αρτηριακή υπέρτασης, του σακχαρώδη διαβήτη καθώς μπορεί να ρυθμίσει την γλυκόζη στο αίμα μειώνοντας την. Επιπλέον έχει θεραπευτικές ιδιότητες στα καρδιαγγειακά προβλήματα καθώς συμβάλλει θετικά στην HDL («καλή») χοληστερόλη και την ολική χοληστερόλη ενώ αντίθετα μειώνει την LDL («κακή») χοληστερόλη και τα τριγλυκερίδια. </a:t>
            </a:r>
          </a:p>
          <a:p>
            <a:endParaRPr lang="el-GR"/>
          </a:p>
        </p:txBody>
      </p:sp>
    </p:spTree>
    <p:extLst>
      <p:ext uri="{BB962C8B-B14F-4D97-AF65-F5344CB8AC3E}">
        <p14:creationId xmlns:p14="http://schemas.microsoft.com/office/powerpoint/2010/main" val="183537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D4E722-33A6-F3EC-6277-273B80801CCB}"/>
              </a:ext>
            </a:extLst>
          </p:cNvPr>
          <p:cNvSpPr>
            <a:spLocks noGrp="1"/>
          </p:cNvSpPr>
          <p:nvPr>
            <p:ph type="title"/>
          </p:nvPr>
        </p:nvSpPr>
        <p:spPr/>
        <p:txBody>
          <a:bodyPr/>
          <a:lstStyle/>
          <a:p>
            <a:r>
              <a:rPr lang="el-GR"/>
              <a:t>Στομάχι και πεπτικό σύστημα </a:t>
            </a:r>
          </a:p>
        </p:txBody>
      </p:sp>
      <p:sp>
        <p:nvSpPr>
          <p:cNvPr id="3" name="Θέση περιεχομένου 2">
            <a:extLst>
              <a:ext uri="{FF2B5EF4-FFF2-40B4-BE49-F238E27FC236}">
                <a16:creationId xmlns:a16="http://schemas.microsoft.com/office/drawing/2014/main" id="{322206D4-FA21-E8C6-A5AB-E0BBC473ED70}"/>
              </a:ext>
            </a:extLst>
          </p:cNvPr>
          <p:cNvSpPr>
            <a:spLocks noGrp="1"/>
          </p:cNvSpPr>
          <p:nvPr>
            <p:ph idx="1"/>
          </p:nvPr>
        </p:nvSpPr>
        <p:spPr/>
        <p:txBody>
          <a:bodyPr/>
          <a:lstStyle/>
          <a:p>
            <a:r>
              <a:rPr lang="el-GR"/>
              <a:t>Η μαστίχα αυτή έχει την ικανότητα να θεραπεύει από ενοχλήσεις στο στομάχι και γαστρεντερικές διαταραχές. Πιο συγκεκριμένα, η νόσος Crohn, η γαστρίτιδα, το έλκος είναι μερικές παθήσεις οι οποίες δείχνουν σημάδια ανακούφισης μετά από τακτική κατανάλωση της μαστίχας. Ακόμη η χρήση της μαστίχας επιδρά θετικά  σε περιπτώσεις δυσπεψίας, καούρας στο στομάχι και φουσκώματος. Τέλος λόγω της επουλωτικής του δράσης χρησιμοποιείται και για δερματικά ζητήματα.</a:t>
            </a:r>
          </a:p>
        </p:txBody>
      </p:sp>
    </p:spTree>
    <p:extLst>
      <p:ext uri="{BB962C8B-B14F-4D97-AF65-F5344CB8AC3E}">
        <p14:creationId xmlns:p14="http://schemas.microsoft.com/office/powerpoint/2010/main" val="3928824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2A3591-26A1-223D-E329-2DF5311759C1}"/>
              </a:ext>
            </a:extLst>
          </p:cNvPr>
          <p:cNvSpPr>
            <a:spLocks noGrp="1"/>
          </p:cNvSpPr>
          <p:nvPr>
            <p:ph type="title"/>
          </p:nvPr>
        </p:nvSpPr>
        <p:spPr/>
        <p:txBody>
          <a:bodyPr/>
          <a:lstStyle/>
          <a:p>
            <a:r>
              <a:rPr lang="el-GR"/>
              <a:t>Δόντια (1)</a:t>
            </a:r>
          </a:p>
        </p:txBody>
      </p:sp>
      <p:sp>
        <p:nvSpPr>
          <p:cNvPr id="3" name="Θέση περιεχομένου 2">
            <a:extLst>
              <a:ext uri="{FF2B5EF4-FFF2-40B4-BE49-F238E27FC236}">
                <a16:creationId xmlns:a16="http://schemas.microsoft.com/office/drawing/2014/main" id="{1A18AE7E-1A8D-B2B4-E440-1ACD07DE24D4}"/>
              </a:ext>
            </a:extLst>
          </p:cNvPr>
          <p:cNvSpPr>
            <a:spLocks noGrp="1"/>
          </p:cNvSpPr>
          <p:nvPr>
            <p:ph idx="1"/>
          </p:nvPr>
        </p:nvSpPr>
        <p:spPr/>
        <p:txBody>
          <a:bodyPr>
            <a:normAutofit lnSpcReduction="10000"/>
          </a:bodyPr>
          <a:lstStyle/>
          <a:p>
            <a:pPr marL="0" indent="0">
              <a:buNone/>
            </a:pPr>
            <a:endParaRPr lang="el-GR"/>
          </a:p>
          <a:p>
            <a:r>
              <a:rPr lang="el-GR" sz="1800">
                <a:effectLst/>
                <a:latin typeface="Calibri" panose="020F0502020204030204" pitchFamily="34" charset="0"/>
                <a:ea typeface="Times New Roman" panose="02020603050405020304" pitchFamily="18" charset="0"/>
                <a:cs typeface="Times New Roman" panose="02020603050405020304" pitchFamily="18" charset="0"/>
              </a:rPr>
              <a:t>Τα δόντια αποτελούν θεμελιώδες στοιχείο της στοματικής κοιλότητας για την υγιεινή. Όπως ακριβώς αναφέρθηκε και πριν η μαστίχα έχει αντιμικροβιακή δράση ιδιαίτερα έναντι των τερηδονοπαθογόνων και περιοπαθογόνων μικροβίων του στόματος (μικρόβια που προκαλούν τερηδόνα, ουλίτιδα και περιοδοντίτιδα).   Έχει  αντιμυκητιακές Καταπολεμά την κακοσμία του στόματος καταπολεμώντας τα βακτήρια που προκαλούν άσχημη αναπνοή.</a:t>
            </a:r>
          </a:p>
          <a:p>
            <a:r>
              <a:rPr lang="el-GR" sz="1800">
                <a:effectLst/>
                <a:latin typeface="Calibri" panose="020F0502020204030204" pitchFamily="34" charset="0"/>
                <a:ea typeface="Times New Roman" panose="02020603050405020304" pitchFamily="18" charset="0"/>
                <a:cs typeface="Times New Roman" panose="02020603050405020304" pitchFamily="18" charset="0"/>
              </a:rPr>
              <a:t>Δίνει ευωδία στο στόμα καταπολεμά την κακοσμία του στόματος καταπολεμώντας τα βακτήρια που προκαλούν άσχημη αναπνοή δίνοντας έτσι μια ωραία μυρωδιά στο στόμα.</a:t>
            </a:r>
            <a:r>
              <a:rPr lang="el-GR" sz="1800" b="1">
                <a:effectLst/>
                <a:latin typeface="Calibri" panose="020F0502020204030204" pitchFamily="34" charset="0"/>
                <a:ea typeface="Times New Roman" panose="02020603050405020304" pitchFamily="18" charset="0"/>
                <a:cs typeface="Times New Roman" panose="02020603050405020304" pitchFamily="18" charset="0"/>
              </a:rPr>
              <a:t> </a:t>
            </a:r>
            <a:r>
              <a:rPr lang="el-GR" sz="1800">
                <a:effectLst/>
                <a:latin typeface="Calibri" panose="020F0502020204030204" pitchFamily="34" charset="0"/>
                <a:ea typeface="Times New Roman" panose="02020603050405020304" pitchFamily="18" charset="0"/>
                <a:cs typeface="Times New Roman" panose="02020603050405020304" pitchFamily="18" charset="0"/>
              </a:rPr>
              <a:t>Η μάσηση μαστίχας αυξάνει τη ροή του σάλιου εξασφαλίζοντας έτσι προστασία στα δόντια και τους ιστούς του στόματος. Το οστικό σύστημα των γνάθων αναπτύσσεται πιο σωστά καθώς μειώνει και διορθώνει ορθοδοντικά προβλήματα.</a:t>
            </a:r>
          </a:p>
          <a:p>
            <a:endParaRPr lang="el-GR"/>
          </a:p>
        </p:txBody>
      </p:sp>
    </p:spTree>
    <p:extLst>
      <p:ext uri="{BB962C8B-B14F-4D97-AF65-F5344CB8AC3E}">
        <p14:creationId xmlns:p14="http://schemas.microsoft.com/office/powerpoint/2010/main" val="192534525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DB1DE8-1D39-3B4F-5852-4F313F7654F2}"/>
              </a:ext>
            </a:extLst>
          </p:cNvPr>
          <p:cNvSpPr>
            <a:spLocks noGrp="1"/>
          </p:cNvSpPr>
          <p:nvPr>
            <p:ph type="title"/>
          </p:nvPr>
        </p:nvSpPr>
        <p:spPr/>
        <p:txBody>
          <a:bodyPr/>
          <a:lstStyle/>
          <a:p>
            <a:r>
              <a:rPr lang="el-GR"/>
              <a:t>Δόντια (2)</a:t>
            </a:r>
          </a:p>
        </p:txBody>
      </p:sp>
      <p:sp>
        <p:nvSpPr>
          <p:cNvPr id="3" name="Θέση περιεχομένου 2">
            <a:extLst>
              <a:ext uri="{FF2B5EF4-FFF2-40B4-BE49-F238E27FC236}">
                <a16:creationId xmlns:a16="http://schemas.microsoft.com/office/drawing/2014/main" id="{1D0CDCC9-6B14-1DC1-AD24-5957653EAD7B}"/>
              </a:ext>
            </a:extLst>
          </p:cNvPr>
          <p:cNvSpPr>
            <a:spLocks noGrp="1"/>
          </p:cNvSpPr>
          <p:nvPr>
            <p:ph idx="1"/>
          </p:nvPr>
        </p:nvSpPr>
        <p:spPr/>
        <p:txBody>
          <a:bodyPr>
            <a:normAutofit lnSpcReduction="10000"/>
          </a:bodyPr>
          <a:lstStyle/>
          <a:p>
            <a:pPr marL="0" indent="0">
              <a:buNone/>
            </a:pPr>
            <a:endParaRPr lang="el-GR"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a:latin typeface="Calibri" panose="020F0502020204030204" pitchFamily="34" charset="0"/>
              <a:ea typeface="Times New Roman" panose="02020603050405020304" pitchFamily="18" charset="0"/>
              <a:cs typeface="Times New Roman" panose="02020603050405020304" pitchFamily="18" charset="0"/>
            </a:endParaRPr>
          </a:p>
          <a:p>
            <a:r>
              <a:rPr lang="el-GR" sz="1800">
                <a:effectLst/>
                <a:latin typeface="Calibri" panose="020F0502020204030204" pitchFamily="34" charset="0"/>
                <a:ea typeface="Times New Roman" panose="02020603050405020304" pitchFamily="18" charset="0"/>
                <a:cs typeface="Times New Roman" panose="02020603050405020304" pitchFamily="18" charset="0"/>
              </a:rPr>
              <a:t>Επιπρόσθετα αποτρέπει από φαινόμενα τερηδόνας αφού δεν αφήνει τον σχηματισμό μικροβιακής οδοντικής πλάκας.</a:t>
            </a:r>
          </a:p>
          <a:p>
            <a:r>
              <a:rPr lang="el-GR" sz="1800">
                <a:effectLst/>
                <a:latin typeface="Calibri" panose="020F0502020204030204" pitchFamily="34" charset="0"/>
                <a:ea typeface="Times New Roman" panose="02020603050405020304" pitchFamily="18" charset="0"/>
                <a:cs typeface="Times New Roman" panose="02020603050405020304" pitchFamily="18" charset="0"/>
              </a:rPr>
              <a:t>Ωστόσο, η μαστίχα περιέχει το μαστιχέλαιο το οποίο έχει αναλγητικές ιδιότητες στα δόντια με τερηδόνα.</a:t>
            </a:r>
          </a:p>
          <a:p>
            <a:r>
              <a:rPr lang="el-GR" sz="1800">
                <a:effectLst/>
                <a:latin typeface="Calibri" panose="020F0502020204030204" pitchFamily="34" charset="0"/>
                <a:ea typeface="Times New Roman" panose="02020603050405020304" pitchFamily="18" charset="0"/>
                <a:cs typeface="Times New Roman" panose="02020603050405020304" pitchFamily="18" charset="0"/>
              </a:rPr>
              <a:t>Κλείνοντας, αξιοσημείωτο είναι κατά την κατανάλωση της, η  αποτελεσματικότητα στην διατήρηση υγιών ούλων,  καθώς και στην αναστολή της βακτηριακής ανάπτυξης στην στοματική κοιλότητα.</a:t>
            </a:r>
          </a:p>
          <a:p>
            <a:endParaRPr lang="el-GR"/>
          </a:p>
        </p:txBody>
      </p:sp>
    </p:spTree>
    <p:extLst>
      <p:ext uri="{BB962C8B-B14F-4D97-AF65-F5344CB8AC3E}">
        <p14:creationId xmlns:p14="http://schemas.microsoft.com/office/powerpoint/2010/main" val="104660049"/>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203D23-94F3-1963-E10A-622C2BF2BB84}"/>
              </a:ext>
            </a:extLst>
          </p:cNvPr>
          <p:cNvSpPr>
            <a:spLocks noGrp="1"/>
          </p:cNvSpPr>
          <p:nvPr>
            <p:ph type="title"/>
          </p:nvPr>
        </p:nvSpPr>
        <p:spPr/>
        <p:txBody>
          <a:bodyPr/>
          <a:lstStyle/>
          <a:p>
            <a:r>
              <a:rPr lang="el-GR"/>
              <a:t>Κουλουράκια Σμυρνέικα Υλικά (1)</a:t>
            </a:r>
          </a:p>
        </p:txBody>
      </p:sp>
      <p:sp>
        <p:nvSpPr>
          <p:cNvPr id="3" name="Θέση περιεχομένου 2">
            <a:extLst>
              <a:ext uri="{FF2B5EF4-FFF2-40B4-BE49-F238E27FC236}">
                <a16:creationId xmlns:a16="http://schemas.microsoft.com/office/drawing/2014/main" id="{8407CADE-EB82-B8F5-64B5-A671DB3F20A7}"/>
              </a:ext>
            </a:extLst>
          </p:cNvPr>
          <p:cNvSpPr>
            <a:spLocks noGrp="1"/>
          </p:cNvSpPr>
          <p:nvPr>
            <p:ph idx="1"/>
          </p:nvPr>
        </p:nvSpPr>
        <p:spPr>
          <a:xfrm>
            <a:off x="1154954" y="2117981"/>
            <a:ext cx="6909327" cy="4653773"/>
          </a:xfrm>
        </p:spPr>
        <p:txBody>
          <a:bodyPr>
            <a:normAutofit fontScale="55000" lnSpcReduction="20000"/>
          </a:bodyPr>
          <a:lstStyle/>
          <a:p>
            <a:r>
              <a:rPr lang="el-GR" sz="5500"/>
              <a:t>300 g</a:t>
            </a:r>
            <a:r>
              <a:rPr lang="af-ZA" sz="5500"/>
              <a:t>r </a:t>
            </a:r>
            <a:r>
              <a:rPr lang="el-GR" sz="5500"/>
              <a:t>βουτυρο φρέσκο</a:t>
            </a:r>
          </a:p>
          <a:p>
            <a:r>
              <a:rPr lang="el-GR" sz="5500"/>
              <a:t>250 gr  ζάχαρη </a:t>
            </a:r>
          </a:p>
          <a:p>
            <a:r>
              <a:rPr lang="af-ZA" sz="5500"/>
              <a:t>100</a:t>
            </a:r>
            <a:r>
              <a:rPr lang="el-GR" sz="5500"/>
              <a:t> ml</a:t>
            </a:r>
            <a:r>
              <a:rPr lang="af-ZA" sz="5500"/>
              <a:t> </a:t>
            </a:r>
            <a:r>
              <a:rPr lang="el-GR" sz="5500"/>
              <a:t>γαλά</a:t>
            </a:r>
          </a:p>
          <a:p>
            <a:r>
              <a:rPr lang="el-GR" sz="5500"/>
              <a:t>200 </a:t>
            </a:r>
            <a:r>
              <a:rPr lang="af-ZA" sz="5500"/>
              <a:t>gr </a:t>
            </a:r>
            <a:r>
              <a:rPr lang="el-GR" sz="5500"/>
              <a:t>χυμό πορτοκαλιού </a:t>
            </a:r>
            <a:r>
              <a:rPr lang="el-GR" sz="5500" b="0" i="0" kern="1200">
                <a:solidFill>
                  <a:srgbClr val="404040"/>
                </a:solidFill>
                <a:effectLst/>
                <a:latin typeface="Century Gothic" panose="020B0502020202020204" pitchFamily="34" charset="0"/>
                <a:ea typeface="+mn-ea"/>
                <a:cs typeface="+mn-cs"/>
              </a:rPr>
              <a:t>κουτ. Σούπας μαχλέπι </a:t>
            </a:r>
            <a:endParaRPr lang="el-GR" sz="5500">
              <a:effectLst/>
            </a:endParaRPr>
          </a:p>
          <a:p>
            <a:r>
              <a:rPr lang="el-GR" sz="5500"/>
              <a:t>ξύσμα πορτοκαλιού</a:t>
            </a:r>
          </a:p>
          <a:p>
            <a:r>
              <a:rPr lang="el-GR" sz="5500"/>
              <a:t>¼ ποτυρί κρασιού κονιάκ</a:t>
            </a:r>
          </a:p>
          <a:p>
            <a:r>
              <a:rPr lang="el-GR" sz="5500"/>
              <a:t>1 κ. γλυκού μπέκιν</a:t>
            </a:r>
          </a:p>
          <a:p>
            <a:r>
              <a:rPr lang="el-GR" sz="5500"/>
              <a:t>1 κ. γλυκού σόδα </a:t>
            </a:r>
          </a:p>
          <a:p>
            <a:pPr marL="0" indent="0" rtl="0" eaLnBrk="1" latinLnBrk="0" hangingPunct="1">
              <a:buNone/>
            </a:pPr>
            <a:endParaRPr lang="el-GR"/>
          </a:p>
          <a:p>
            <a:pPr marL="0" indent="0">
              <a:buNone/>
            </a:pPr>
            <a:endParaRPr lang="el-GR"/>
          </a:p>
        </p:txBody>
      </p:sp>
    </p:spTree>
    <p:extLst>
      <p:ext uri="{BB962C8B-B14F-4D97-AF65-F5344CB8AC3E}">
        <p14:creationId xmlns:p14="http://schemas.microsoft.com/office/powerpoint/2010/main" val="27876905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566F70-E059-7BB3-BA53-A245B61CDE33}"/>
              </a:ext>
            </a:extLst>
          </p:cNvPr>
          <p:cNvSpPr>
            <a:spLocks noGrp="1"/>
          </p:cNvSpPr>
          <p:nvPr>
            <p:ph type="title"/>
          </p:nvPr>
        </p:nvSpPr>
        <p:spPr/>
        <p:txBody>
          <a:bodyPr/>
          <a:lstStyle/>
          <a:p>
            <a:r>
              <a:rPr lang="el-GR"/>
              <a:t>Κουλουράκια Σμυρνέικα Υλικά (2)</a:t>
            </a:r>
          </a:p>
        </p:txBody>
      </p:sp>
      <p:sp>
        <p:nvSpPr>
          <p:cNvPr id="3" name="Θέση περιεχομένου 2">
            <a:extLst>
              <a:ext uri="{FF2B5EF4-FFF2-40B4-BE49-F238E27FC236}">
                <a16:creationId xmlns:a16="http://schemas.microsoft.com/office/drawing/2014/main" id="{A4E20501-0D67-73DD-E40C-B5DFDC2AE971}"/>
              </a:ext>
            </a:extLst>
          </p:cNvPr>
          <p:cNvSpPr>
            <a:spLocks noGrp="1"/>
          </p:cNvSpPr>
          <p:nvPr>
            <p:ph idx="1"/>
          </p:nvPr>
        </p:nvSpPr>
        <p:spPr/>
        <p:txBody>
          <a:bodyPr>
            <a:normAutofit/>
          </a:bodyPr>
          <a:lstStyle/>
          <a:p>
            <a:r>
              <a:rPr lang="el-GR"/>
              <a:t> 1 </a:t>
            </a:r>
            <a:r>
              <a:rPr lang="el-GR" sz="1800"/>
              <a:t>πρέζα αλάτι </a:t>
            </a:r>
          </a:p>
          <a:p>
            <a:r>
              <a:rPr lang="el-GR" sz="1800"/>
              <a:t>1 κ.  Της σούπας μαστίχα </a:t>
            </a:r>
          </a:p>
          <a:p>
            <a:r>
              <a:rPr lang="el-GR" sz="1800"/>
              <a:t> 1κ της σούπας Χαλέπι </a:t>
            </a:r>
            <a:endParaRPr lang="el-GR"/>
          </a:p>
          <a:p>
            <a:r>
              <a:rPr lang="el-GR"/>
              <a:t>Βανιλια </a:t>
            </a:r>
          </a:p>
          <a:p>
            <a:r>
              <a:rPr lang="el-GR"/>
              <a:t>2 κρόκους αυγών </a:t>
            </a:r>
          </a:p>
          <a:p>
            <a:r>
              <a:rPr lang="el-GR"/>
              <a:t>1 αυγό για επάλειψη</a:t>
            </a:r>
          </a:p>
          <a:p>
            <a:r>
              <a:rPr lang="el-GR"/>
              <a:t>900 περίπου  gr αλεύρι</a:t>
            </a:r>
          </a:p>
          <a:p>
            <a:pPr marL="0" indent="0">
              <a:buNone/>
            </a:pPr>
            <a:endParaRPr lang="el-GR"/>
          </a:p>
        </p:txBody>
      </p:sp>
    </p:spTree>
    <p:extLst>
      <p:ext uri="{BB962C8B-B14F-4D97-AF65-F5344CB8AC3E}">
        <p14:creationId xmlns:p14="http://schemas.microsoft.com/office/powerpoint/2010/main" val="187799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1111A-C521-EDEA-3BC3-29D685212045}"/>
              </a:ext>
            </a:extLst>
          </p:cNvPr>
          <p:cNvSpPr>
            <a:spLocks noGrp="1"/>
          </p:cNvSpPr>
          <p:nvPr>
            <p:ph type="title"/>
          </p:nvPr>
        </p:nvSpPr>
        <p:spPr/>
        <p:txBody>
          <a:bodyPr/>
          <a:lstStyle/>
          <a:p>
            <a:r>
              <a:rPr lang="el-GR"/>
              <a:t>Παρασκευή Σμυρνέικων Κουλουριών </a:t>
            </a:r>
          </a:p>
        </p:txBody>
      </p:sp>
      <p:sp>
        <p:nvSpPr>
          <p:cNvPr id="3" name="Θέση περιεχομένου 2">
            <a:extLst>
              <a:ext uri="{FF2B5EF4-FFF2-40B4-BE49-F238E27FC236}">
                <a16:creationId xmlns:a16="http://schemas.microsoft.com/office/drawing/2014/main" id="{2EF19EB8-A413-FDB2-23C4-DECD07A472FE}"/>
              </a:ext>
            </a:extLst>
          </p:cNvPr>
          <p:cNvSpPr>
            <a:spLocks noGrp="1"/>
          </p:cNvSpPr>
          <p:nvPr>
            <p:ph idx="1"/>
          </p:nvPr>
        </p:nvSpPr>
        <p:spPr/>
        <p:txBody>
          <a:bodyPr/>
          <a:lstStyle/>
          <a:p>
            <a:pPr marL="0" indent="0">
              <a:buNone/>
            </a:pPr>
            <a:r>
              <a:rPr lang="el-GR"/>
              <a:t>Χτυπαμε το βούτυρο με την ζάχαρη</a:t>
            </a:r>
          </a:p>
          <a:p>
            <a:pPr marL="0" indent="0">
              <a:buNone/>
            </a:pPr>
            <a:r>
              <a:rPr lang="el-GR"/>
              <a:t>Ριχνουμε τους κρόκους των δυο αυγών</a:t>
            </a:r>
          </a:p>
          <a:p>
            <a:pPr marL="0" indent="0">
              <a:buNone/>
            </a:pPr>
            <a:r>
              <a:rPr lang="el-GR"/>
              <a:t> Διαλύουμε τη σοδα στο χυμο και προσθέτουμε</a:t>
            </a:r>
          </a:p>
          <a:p>
            <a:pPr marL="0" indent="0">
              <a:buNone/>
            </a:pPr>
            <a:r>
              <a:rPr lang="el-GR"/>
              <a:t>Χτυπάμε και τη  μαστίχα, το μαχλεπί στο γουδι με λίγη ζαχαρη και προσθέτουμε</a:t>
            </a:r>
          </a:p>
          <a:p>
            <a:pPr marL="0" indent="0">
              <a:buNone/>
            </a:pPr>
            <a:r>
              <a:rPr lang="el-GR"/>
              <a:t> Ρίχνουμε το ξύσμα πορτοκαλιού  και το κονιάκ, το αλάτι, το μπέκιν </a:t>
            </a:r>
          </a:p>
          <a:p>
            <a:pPr marL="0" indent="0">
              <a:buNone/>
            </a:pPr>
            <a:r>
              <a:rPr lang="el-GR"/>
              <a:t> Τέλος ρίχνουμε το αλεύρι εναλλάξ με το γάλα </a:t>
            </a:r>
          </a:p>
          <a:p>
            <a:pPr marL="0" indent="0">
              <a:buNone/>
            </a:pPr>
            <a:r>
              <a:rPr lang="el-GR"/>
              <a:t>Πλάθουμε τα κουλουράκια, τα αλείφουμε με το αυγó και ψήνουμε σε προθερμασμένο φούρνο</a:t>
            </a:r>
          </a:p>
        </p:txBody>
      </p:sp>
    </p:spTree>
    <p:extLst>
      <p:ext uri="{BB962C8B-B14F-4D97-AF65-F5344CB8AC3E}">
        <p14:creationId xmlns:p14="http://schemas.microsoft.com/office/powerpoint/2010/main" val="3185658627"/>
      </p:ext>
    </p:extLst>
  </p:cSld>
  <p:clrMapOvr>
    <a:masterClrMapping/>
  </p:clrMapOvr>
  <p:transition spd="slow">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TotalTime>0</TotalTime>
  <Words>565</Words>
  <Application>Microsoft Office PowerPoint</Application>
  <PresentationFormat>Ευρεία οθόνη</PresentationFormat>
  <Paragraphs>58</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Century Gothic</vt:lpstr>
      <vt:lpstr>Times New Roman</vt:lpstr>
      <vt:lpstr>Wingdings 3</vt:lpstr>
      <vt:lpstr>TF10001029</vt:lpstr>
      <vt:lpstr>Μαστίχα Χίου </vt:lpstr>
      <vt:lpstr>Εισαγωγή </vt:lpstr>
      <vt:lpstr>Οργανισμός </vt:lpstr>
      <vt:lpstr>Στομάχι και πεπτικό σύστημα </vt:lpstr>
      <vt:lpstr>Δόντια (1)</vt:lpstr>
      <vt:lpstr>Δόντια (2)</vt:lpstr>
      <vt:lpstr>Κουλουράκια Σμυρνέικα Υλικά (1)</vt:lpstr>
      <vt:lpstr>Κουλουράκια Σμυρνέικα Υλικά (2)</vt:lpstr>
      <vt:lpstr>Παρασκευή Σμυρνέικων Κουλουριών </vt:lpstr>
      <vt:lpstr>Παρουσίαση του PowerPoint</vt:lpstr>
      <vt:lpstr>Παρουσίαση του PowerPoint</vt:lpstr>
      <vt:lpstr>Πηγές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Μαστίχα Χίου </dc:title>
  <dc:creator>John Koukios</dc:creator>
  <cp:lastModifiedBy>user</cp:lastModifiedBy>
  <cp:revision>2</cp:revision>
  <dcterms:created xsi:type="dcterms:W3CDTF">2022-04-26T20:52:27Z</dcterms:created>
  <dcterms:modified xsi:type="dcterms:W3CDTF">2022-06-20T19:37:14Z</dcterms:modified>
</cp:coreProperties>
</file>