
<file path=[Content_Types].xml><?xml version="1.0" encoding="utf-8"?>
<Types xmlns="http://schemas.openxmlformats.org/package/2006/content-types">
  <Default Extension="bmp" ContentType="image/bmp"/>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5/1/2022</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5/1/2022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5/1/2022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5/1/2022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5/1/2022</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5/1/2022</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5/1/2022</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5/1/2022</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5/1/2022</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5/1/2022</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5/1/2022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5/1/2022</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s://el.wikipedia.org/wiki/%CE%9C%CE%B1%CF%83%CF%84%CE%B9%CF%87%CF%8C%CE%B4%CE%B5%CE%BD%CF%84%CF%81%CE%BF" TargetMode="External"/><Relationship Id="rId7" Type="http://schemas.openxmlformats.org/officeDocument/2006/relationships/image" Target="../media/image3.jpg"/><Relationship Id="rId2" Type="http://schemas.openxmlformats.org/officeDocument/2006/relationships/hyperlink" Target="https://el.wikipedia.org/wiki/%CE%A1%CE%B7%CF%84%CE%AF%CE%BD%CE%B7" TargetMode="External"/><Relationship Id="rId1" Type="http://schemas.openxmlformats.org/officeDocument/2006/relationships/slideLayout" Target="../slideLayouts/slideLayout2.xml"/><Relationship Id="rId6" Type="http://schemas.openxmlformats.org/officeDocument/2006/relationships/hyperlink" Target="https://el.wikipedia.org/wiki/%CE%94%CE%AE%CE%BC%CE%BF%CF%82_%CE%9C%CE%B1%CF%83%CF%84%CE%B9%CF%87%CE%BF%CF%87%CF%89%CF%81%CE%AF%CF%89%CE%BD" TargetMode="External"/><Relationship Id="rId5" Type="http://schemas.openxmlformats.org/officeDocument/2006/relationships/hyperlink" Target="https://el.wikipedia.org/wiki/%CE%95%CE%BB%CE%BB%CE%AC%CE%B4%CE%B1" TargetMode="External"/><Relationship Id="rId4" Type="http://schemas.openxmlformats.org/officeDocument/2006/relationships/hyperlink" Target="https://el.wikipedia.org/wiki/%CE%A7%CE%AF%CE%BF%CF%82"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el.wikipedia.org/wiki/%CE%99%CF%80%CF%80%CE%BF%CE%BA%CF%81%CE%AC%CF%84%CE%B7%CF%8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116A6-68A1-4FB8-9DB0-64354E1DF996}"/>
              </a:ext>
            </a:extLst>
          </p:cNvPr>
          <p:cNvSpPr>
            <a:spLocks noGrp="1"/>
          </p:cNvSpPr>
          <p:nvPr>
            <p:ph type="ctrTitle"/>
          </p:nvPr>
        </p:nvSpPr>
        <p:spPr/>
        <p:txBody>
          <a:bodyPr/>
          <a:lstStyle/>
          <a:p>
            <a:r>
              <a:rPr lang="el-GR" dirty="0"/>
              <a:t>Η ΜΑΣΤΙΧΑ ΧΙΟΥ</a:t>
            </a:r>
          </a:p>
        </p:txBody>
      </p:sp>
      <p:sp>
        <p:nvSpPr>
          <p:cNvPr id="3" name="Subtitle 2">
            <a:extLst>
              <a:ext uri="{FF2B5EF4-FFF2-40B4-BE49-F238E27FC236}">
                <a16:creationId xmlns:a16="http://schemas.microsoft.com/office/drawing/2014/main" id="{5896F286-BDF4-49C2-AD10-13D60E6E6FB6}"/>
              </a:ext>
            </a:extLst>
          </p:cNvPr>
          <p:cNvSpPr>
            <a:spLocks noGrp="1"/>
          </p:cNvSpPr>
          <p:nvPr>
            <p:ph type="subTitle" idx="1"/>
          </p:nvPr>
        </p:nvSpPr>
        <p:spPr>
          <a:xfrm>
            <a:off x="1562100" y="4682062"/>
            <a:ext cx="9070848" cy="675129"/>
          </a:xfrm>
        </p:spPr>
        <p:txBody>
          <a:bodyPr/>
          <a:lstStyle/>
          <a:p>
            <a:r>
              <a:rPr lang="el-GR" dirty="0"/>
              <a:t> ΕΡΓΑΣΙΑ:ΔΗΜΗΤΡΗ ΚΟΛΙΟΓΙΑΝΝΗ Β1</a:t>
            </a:r>
          </a:p>
          <a:p>
            <a:r>
              <a:rPr lang="el-GR" dirty="0"/>
              <a:t>ΥΠΕΥΘΥΝΟΣ ΚΑΘΗΓΗΤΗΣ: ΚΟΣ ΤΣΟΛΑΚΗΣ ΓΕΩΡΓΙΟΣ </a:t>
            </a:r>
          </a:p>
          <a:p>
            <a:endParaRPr lang="el-GR" dirty="0"/>
          </a:p>
        </p:txBody>
      </p:sp>
    </p:spTree>
    <p:extLst>
      <p:ext uri="{BB962C8B-B14F-4D97-AF65-F5344CB8AC3E}">
        <p14:creationId xmlns:p14="http://schemas.microsoft.com/office/powerpoint/2010/main" val="848978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3E4DC-BA5C-487F-8628-8BAA722DBAF4}"/>
              </a:ext>
            </a:extLst>
          </p:cNvPr>
          <p:cNvSpPr>
            <a:spLocks noGrp="1"/>
          </p:cNvSpPr>
          <p:nvPr>
            <p:ph type="title"/>
          </p:nvPr>
        </p:nvSpPr>
        <p:spPr>
          <a:xfrm>
            <a:off x="1997764" y="642594"/>
            <a:ext cx="9127435" cy="510345"/>
          </a:xfrm>
        </p:spPr>
        <p:txBody>
          <a:bodyPr>
            <a:normAutofit fontScale="90000"/>
          </a:bodyPr>
          <a:lstStyle/>
          <a:p>
            <a:r>
              <a:rPr lang="el-GR" dirty="0"/>
              <a:t>ΣΥΝΕΧΕΙΑ ΤΗΣ ΣΥΝΤΑΓΗΣ</a:t>
            </a:r>
          </a:p>
        </p:txBody>
      </p:sp>
      <p:sp>
        <p:nvSpPr>
          <p:cNvPr id="3" name="Content Placeholder 2">
            <a:extLst>
              <a:ext uri="{FF2B5EF4-FFF2-40B4-BE49-F238E27FC236}">
                <a16:creationId xmlns:a16="http://schemas.microsoft.com/office/drawing/2014/main" id="{E4F3D135-D95D-4D39-9C45-1CF719D556C6}"/>
              </a:ext>
            </a:extLst>
          </p:cNvPr>
          <p:cNvSpPr>
            <a:spLocks noGrp="1"/>
          </p:cNvSpPr>
          <p:nvPr>
            <p:ph idx="1"/>
          </p:nvPr>
        </p:nvSpPr>
        <p:spPr>
          <a:xfrm>
            <a:off x="487017" y="1152939"/>
            <a:ext cx="10638183" cy="5062467"/>
          </a:xfrm>
        </p:spPr>
        <p:txBody>
          <a:bodyPr>
            <a:normAutofit fontScale="62500" lnSpcReduction="20000"/>
          </a:bodyPr>
          <a:lstStyle/>
          <a:p>
            <a:pPr algn="l"/>
            <a:r>
              <a:rPr lang="el-GR" sz="2300" b="0" i="0" dirty="0">
                <a:solidFill>
                  <a:schemeClr val="accent2">
                    <a:lumMod val="60000"/>
                    <a:lumOff val="40000"/>
                  </a:schemeClr>
                </a:solidFill>
                <a:effectLst/>
                <a:latin typeface="Cambria" panose="02040503050406030204" pitchFamily="18" charset="0"/>
                <a:ea typeface="Cambria" panose="02040503050406030204" pitchFamily="18" charset="0"/>
              </a:rPr>
              <a:t>Για τους κουραμπιέδες της γιαγιάς με μαστίχα,</a:t>
            </a:r>
          </a:p>
          <a:p>
            <a:pPr algn="l"/>
            <a:r>
              <a:rPr lang="el-GR" sz="2300" b="0" i="0" dirty="0">
                <a:solidFill>
                  <a:schemeClr val="accent2">
                    <a:lumMod val="60000"/>
                    <a:lumOff val="40000"/>
                  </a:schemeClr>
                </a:solidFill>
                <a:effectLst/>
                <a:latin typeface="Cambria" panose="02040503050406030204" pitchFamily="18" charset="0"/>
                <a:ea typeface="Cambria" panose="02040503050406030204" pitchFamily="18" charset="0"/>
              </a:rPr>
              <a:t>Αυτοί οι κουραμπιέδες με μαστίχα είναι τόσο ίδιοι και όμως τόσο διαφορετικοί από τους κλασικούς κουραμπιέδες που όλοι ξέρουμε. Και για τους κουραμπιέδες της γιαγιάς ευθύνεται η μαστίχα η θαυματουργή. Που με τα μοναδικά και τόσο ξεχωριστά αρώματά της μεταμορφώνει και απογειώνει το κάθε τι. Φανταστείτε λοιπόν κουραμπιέδες πλημμυρισμένους με τα μεθυστικά αρώματά της. Αυτοί είναι οι κουραμπιέδες με μαστίχα. Μεθυστικοί, αφράτοι, τραγανοί, βουρυρένιοι και πάνω απ’ όλα γιορτινοί και μοσχομυριστοί. Δοκιμάστε τους! Οι κουραμπιέδες με μαστίχα είναι ιδιαίτεροι και θα λατρευτούν. Ξεκινάμε συγκεντρώνοντας όλα τα υλικά.</a:t>
            </a:r>
          </a:p>
          <a:p>
            <a:pPr algn="l">
              <a:buFont typeface="Arial" panose="020B0604020202020204" pitchFamily="34" charset="0"/>
              <a:buChar char="•"/>
            </a:pPr>
            <a:r>
              <a:rPr lang="el-GR" sz="2300" b="0" i="0" dirty="0">
                <a:solidFill>
                  <a:schemeClr val="accent2">
                    <a:lumMod val="60000"/>
                    <a:lumOff val="40000"/>
                  </a:schemeClr>
                </a:solidFill>
                <a:effectLst/>
                <a:latin typeface="Cambria" panose="02040503050406030204" pitchFamily="18" charset="0"/>
                <a:ea typeface="Cambria" panose="02040503050406030204" pitchFamily="18" charset="0"/>
              </a:rPr>
              <a:t>Με ένα κόσκινο κοσκινίζουμε το αλεύρι με το baking powder.</a:t>
            </a:r>
          </a:p>
          <a:p>
            <a:pPr algn="l">
              <a:buFont typeface="Arial" panose="020B0604020202020204" pitchFamily="34" charset="0"/>
              <a:buChar char="•"/>
            </a:pPr>
            <a:r>
              <a:rPr lang="el-GR" sz="2300" b="0" i="0" dirty="0">
                <a:solidFill>
                  <a:schemeClr val="accent2">
                    <a:lumMod val="60000"/>
                    <a:lumOff val="40000"/>
                  </a:schemeClr>
                </a:solidFill>
                <a:effectLst/>
                <a:latin typeface="Cambria" panose="02040503050406030204" pitchFamily="18" charset="0"/>
                <a:ea typeface="Cambria" panose="02040503050406030204" pitchFamily="18" charset="0"/>
              </a:rPr>
              <a:t>Χτυπάμε τη μαργαρίνη και την άχνη στο μίξερ μέχρι να κρεμώσουν καλά και να αφρατέψουν.</a:t>
            </a:r>
          </a:p>
          <a:p>
            <a:pPr algn="l">
              <a:buFont typeface="Arial" panose="020B0604020202020204" pitchFamily="34" charset="0"/>
              <a:buChar char="•"/>
            </a:pPr>
            <a:r>
              <a:rPr lang="el-GR" sz="2300" b="0" i="0" dirty="0">
                <a:solidFill>
                  <a:schemeClr val="accent2">
                    <a:lumMod val="60000"/>
                    <a:lumOff val="40000"/>
                  </a:schemeClr>
                </a:solidFill>
                <a:effectLst/>
                <a:latin typeface="Cambria" panose="02040503050406030204" pitchFamily="18" charset="0"/>
                <a:ea typeface="Cambria" panose="02040503050406030204" pitchFamily="18" charset="0"/>
              </a:rPr>
              <a:t>Έπειτα προσθέτουμε την κοπανισμένη μαστίχα, τους κρόκους και το λικέρ μαστίχα και συνεχίζουμε το χτύπημα.</a:t>
            </a:r>
          </a:p>
          <a:p>
            <a:pPr algn="l">
              <a:buFont typeface="Arial" panose="020B0604020202020204" pitchFamily="34" charset="0"/>
              <a:buChar char="•"/>
            </a:pPr>
            <a:r>
              <a:rPr lang="el-GR" sz="2300" b="0" i="0" dirty="0">
                <a:solidFill>
                  <a:schemeClr val="accent2">
                    <a:lumMod val="60000"/>
                    <a:lumOff val="40000"/>
                  </a:schemeClr>
                </a:solidFill>
                <a:effectLst/>
                <a:latin typeface="Cambria" panose="02040503050406030204" pitchFamily="18" charset="0"/>
                <a:ea typeface="Cambria" panose="02040503050406030204" pitchFamily="18" charset="0"/>
              </a:rPr>
              <a:t>Σιγά σιγά ρίχνουμε στο μίγμα το αλεύρι, ζυμώνοντας απαλά και προσθέτουμε τα χοντροκομμένα αμύγδαλα. Η ζύμη μας πρέπει να είναι μαλακή και εύπλαστη.</a:t>
            </a:r>
          </a:p>
          <a:p>
            <a:pPr algn="l">
              <a:buFont typeface="Arial" panose="020B0604020202020204" pitchFamily="34" charset="0"/>
              <a:buChar char="•"/>
            </a:pPr>
            <a:r>
              <a:rPr lang="el-GR" sz="2300" b="0" i="0" dirty="0">
                <a:solidFill>
                  <a:schemeClr val="accent2">
                    <a:lumMod val="60000"/>
                    <a:lumOff val="40000"/>
                  </a:schemeClr>
                </a:solidFill>
                <a:effectLst/>
                <a:latin typeface="Cambria" panose="02040503050406030204" pitchFamily="18" charset="0"/>
                <a:ea typeface="Cambria" panose="02040503050406030204" pitchFamily="18" charset="0"/>
              </a:rPr>
              <a:t>Πλάθουμε τους κουραμπιέδες της γιαγιάς σε σχήμα </a:t>
            </a:r>
            <a:r>
              <a:rPr lang="el-GR" sz="2900" b="0" i="0" dirty="0">
                <a:solidFill>
                  <a:schemeClr val="accent2">
                    <a:lumMod val="60000"/>
                    <a:lumOff val="40000"/>
                  </a:schemeClr>
                </a:solidFill>
                <a:effectLst/>
                <a:latin typeface="Cambria" panose="02040503050406030204" pitchFamily="18" charset="0"/>
                <a:ea typeface="Cambria" panose="02040503050406030204" pitchFamily="18" charset="0"/>
              </a:rPr>
              <a:t>μισοφέγγαρου </a:t>
            </a:r>
            <a:r>
              <a:rPr lang="el-GR" sz="2300" b="0" i="0" dirty="0">
                <a:solidFill>
                  <a:schemeClr val="accent2">
                    <a:lumMod val="60000"/>
                    <a:lumOff val="40000"/>
                  </a:schemeClr>
                </a:solidFill>
                <a:effectLst/>
                <a:latin typeface="Cambria" panose="02040503050406030204" pitchFamily="18" charset="0"/>
                <a:ea typeface="Cambria" panose="02040503050406030204" pitchFamily="18" charset="0"/>
              </a:rPr>
              <a:t>ή κόβουμε διάφορα σχήματα με κουπ πατ.</a:t>
            </a:r>
          </a:p>
          <a:p>
            <a:pPr algn="l">
              <a:buFont typeface="Arial" panose="020B0604020202020204" pitchFamily="34" charset="0"/>
              <a:buChar char="•"/>
            </a:pPr>
            <a:r>
              <a:rPr lang="el-GR" sz="2300" b="0" i="0" dirty="0">
                <a:solidFill>
                  <a:schemeClr val="accent2">
                    <a:lumMod val="60000"/>
                    <a:lumOff val="40000"/>
                  </a:schemeClr>
                </a:solidFill>
                <a:effectLst/>
                <a:latin typeface="Cambria" panose="02040503050406030204" pitchFamily="18" charset="0"/>
                <a:ea typeface="Cambria" panose="02040503050406030204" pitchFamily="18" charset="0"/>
              </a:rPr>
              <a:t>Αλείφουμε με μαργαρίνη ένα ταψί και τους τοποθετούμε αραιά τον έναν από τον άλλο. Πάνω σε κάθε κουραμπιέ βάζουμε ένα ολόκληρο αμύγδαλο.</a:t>
            </a:r>
          </a:p>
          <a:p>
            <a:pPr algn="l">
              <a:buFont typeface="Arial" panose="020B0604020202020204" pitchFamily="34" charset="0"/>
              <a:buChar char="•"/>
            </a:pPr>
            <a:r>
              <a:rPr lang="el-GR" sz="2300" b="0" i="0" dirty="0">
                <a:solidFill>
                  <a:schemeClr val="accent2">
                    <a:lumMod val="60000"/>
                    <a:lumOff val="40000"/>
                  </a:schemeClr>
                </a:solidFill>
                <a:effectLst/>
                <a:latin typeface="Cambria" panose="02040503050406030204" pitchFamily="18" charset="0"/>
                <a:ea typeface="Cambria" panose="02040503050406030204" pitchFamily="18" charset="0"/>
              </a:rPr>
              <a:t>Προθερμαίνουμε το φούρνο στους 180°C και φουρνίζουμε το ταψί με τους κουραμπιέδες. Ψήνουμε για 15-20 λεπτά.</a:t>
            </a:r>
          </a:p>
          <a:p>
            <a:pPr algn="l">
              <a:buFont typeface="Arial" panose="020B0604020202020204" pitchFamily="34" charset="0"/>
              <a:buChar char="•"/>
            </a:pPr>
            <a:r>
              <a:rPr lang="el-GR" sz="2300" b="0" i="0" dirty="0">
                <a:solidFill>
                  <a:schemeClr val="accent2">
                    <a:lumMod val="60000"/>
                    <a:lumOff val="40000"/>
                  </a:schemeClr>
                </a:solidFill>
                <a:effectLst/>
                <a:latin typeface="Cambria" panose="02040503050406030204" pitchFamily="18" charset="0"/>
                <a:ea typeface="Cambria" panose="02040503050406030204" pitchFamily="18" charset="0"/>
              </a:rPr>
              <a:t>Μόλις ετοιμαστούν, και όσο είναι ακόμα ζεστοί, τους ραντίζουμε με ανθόνερο, τους πασπαλίζουμε με άχνη ζάχαρη και τους τοποθετούμε σε πιατέλα. Αν θέλουμε, πασπαλίζουμε με λίγη έξτρα άχνη.</a:t>
            </a:r>
          </a:p>
          <a:p>
            <a:pPr algn="l"/>
            <a:r>
              <a:rPr lang="el-GR" sz="2300" b="0" i="0" dirty="0">
                <a:solidFill>
                  <a:schemeClr val="accent2">
                    <a:lumMod val="60000"/>
                    <a:lumOff val="40000"/>
                  </a:schemeClr>
                </a:solidFill>
                <a:effectLst/>
                <a:latin typeface="Cambria" panose="02040503050406030204" pitchFamily="18" charset="0"/>
                <a:ea typeface="Cambria" panose="02040503050406030204" pitchFamily="18" charset="0"/>
              </a:rPr>
              <a:t>Οι κουραμπιέδες της γιαγιάς με μαστίχα είναι απίστευτα γευστικοί και ιδιαίτεροι. Τα αρώματα που βγαίνουν όταν τους φουρνίζεται να μοσχοβολίσουν όλο το σπίτι. Είναι μια εναλλακτική εκδοχή των κλασικών κουραμπιέδων που αξίζει να δοκιμάσετε να φτιάξετε για φέτος τα Χριστούγεννα. Όλοι θα σας ζητάνε την συνταγή.</a:t>
            </a:r>
          </a:p>
          <a:p>
            <a:endParaRPr lang="el-GR" dirty="0"/>
          </a:p>
        </p:txBody>
      </p:sp>
    </p:spTree>
    <p:extLst>
      <p:ext uri="{BB962C8B-B14F-4D97-AF65-F5344CB8AC3E}">
        <p14:creationId xmlns:p14="http://schemas.microsoft.com/office/powerpoint/2010/main" val="3836545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5D385-2C5D-4481-8030-73A81D0E30E1}"/>
              </a:ext>
            </a:extLst>
          </p:cNvPr>
          <p:cNvSpPr>
            <a:spLocks noGrp="1"/>
          </p:cNvSpPr>
          <p:nvPr>
            <p:ph type="title"/>
          </p:nvPr>
        </p:nvSpPr>
        <p:spPr/>
        <p:txBody>
          <a:bodyPr/>
          <a:lstStyle/>
          <a:p>
            <a:r>
              <a:rPr lang="el-GR" dirty="0"/>
              <a:t>ΧΙΟΣ</a:t>
            </a:r>
          </a:p>
        </p:txBody>
      </p:sp>
      <p:pic>
        <p:nvPicPr>
          <p:cNvPr id="8" name="Picture Placeholder 7">
            <a:extLst>
              <a:ext uri="{FF2B5EF4-FFF2-40B4-BE49-F238E27FC236}">
                <a16:creationId xmlns:a16="http://schemas.microsoft.com/office/drawing/2014/main" id="{736DE945-2822-4052-95C5-94EF1CA68472}"/>
              </a:ext>
            </a:extLst>
          </p:cNvPr>
          <p:cNvPicPr>
            <a:picLocks noGrp="1" noChangeAspect="1"/>
          </p:cNvPicPr>
          <p:nvPr>
            <p:ph type="pic" idx="1"/>
          </p:nvPr>
        </p:nvPicPr>
        <p:blipFill>
          <a:blip r:embed="rId2"/>
          <a:srcRect l="5156" r="5156"/>
          <a:stretch>
            <a:fillRect/>
          </a:stretch>
        </p:blipFill>
        <p:spPr>
          <a:xfrm>
            <a:off x="228598" y="237744"/>
            <a:ext cx="8935279" cy="6441352"/>
          </a:xfrm>
        </p:spPr>
      </p:pic>
      <p:sp>
        <p:nvSpPr>
          <p:cNvPr id="4" name="Text Placeholder 3">
            <a:extLst>
              <a:ext uri="{FF2B5EF4-FFF2-40B4-BE49-F238E27FC236}">
                <a16:creationId xmlns:a16="http://schemas.microsoft.com/office/drawing/2014/main" id="{C20D23DC-957D-4B6D-B4B2-54E72D06CDA8}"/>
              </a:ext>
            </a:extLst>
          </p:cNvPr>
          <p:cNvSpPr>
            <a:spLocks noGrp="1"/>
          </p:cNvSpPr>
          <p:nvPr>
            <p:ph type="body" sz="half" idx="2"/>
          </p:nvPr>
        </p:nvSpPr>
        <p:spPr>
          <a:xfrm flipH="1">
            <a:off x="9163877" y="2286000"/>
            <a:ext cx="2703445" cy="3502152"/>
          </a:xfrm>
        </p:spPr>
        <p:txBody>
          <a:bodyPr/>
          <a:lstStyle/>
          <a:p>
            <a:r>
              <a:rPr lang="el-GR" dirty="0">
                <a:solidFill>
                  <a:srgbClr val="92D050"/>
                </a:solidFill>
              </a:rPr>
              <a:t>ΚΑΛΑ ΝΑ ΠΕΡΑΣΟΥΜΕ ΣΤΗΝ ΕΚΔΡΟΜΗ!!!!</a:t>
            </a:r>
          </a:p>
        </p:txBody>
      </p:sp>
    </p:spTree>
    <p:extLst>
      <p:ext uri="{BB962C8B-B14F-4D97-AF65-F5344CB8AC3E}">
        <p14:creationId xmlns:p14="http://schemas.microsoft.com/office/powerpoint/2010/main" val="2421270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5F6F4-B8A8-44B8-BDEA-4C46CABBC92E}"/>
              </a:ext>
            </a:extLst>
          </p:cNvPr>
          <p:cNvSpPr>
            <a:spLocks noGrp="1"/>
          </p:cNvSpPr>
          <p:nvPr>
            <p:ph type="title"/>
          </p:nvPr>
        </p:nvSpPr>
        <p:spPr/>
        <p:txBody>
          <a:bodyPr/>
          <a:lstStyle/>
          <a:p>
            <a:r>
              <a:rPr lang="el-GR" dirty="0"/>
              <a:t>           Η ΜΑΣΤΙΧΑ ΧΙΟΥ</a:t>
            </a:r>
          </a:p>
        </p:txBody>
      </p:sp>
      <p:sp>
        <p:nvSpPr>
          <p:cNvPr id="3" name="Content Placeholder 2">
            <a:extLst>
              <a:ext uri="{FF2B5EF4-FFF2-40B4-BE49-F238E27FC236}">
                <a16:creationId xmlns:a16="http://schemas.microsoft.com/office/drawing/2014/main" id="{8DB6DC8A-C694-48F8-9FA6-B9376E96F48E}"/>
              </a:ext>
            </a:extLst>
          </p:cNvPr>
          <p:cNvSpPr>
            <a:spLocks noGrp="1"/>
          </p:cNvSpPr>
          <p:nvPr>
            <p:ph idx="1"/>
          </p:nvPr>
        </p:nvSpPr>
        <p:spPr>
          <a:xfrm>
            <a:off x="298174" y="1649896"/>
            <a:ext cx="10827026" cy="4800600"/>
          </a:xfrm>
        </p:spPr>
        <p:txBody>
          <a:bodyPr/>
          <a:lstStyle/>
          <a:p>
            <a:pPr algn="l"/>
            <a:r>
              <a:rPr lang="el-GR" b="1" i="0" dirty="0">
                <a:solidFill>
                  <a:schemeClr val="accent2">
                    <a:lumMod val="60000"/>
                    <a:lumOff val="40000"/>
                  </a:schemeClr>
                </a:solidFill>
                <a:effectLst/>
                <a:latin typeface="Cambria" panose="02040503050406030204" pitchFamily="18" charset="0"/>
                <a:ea typeface="Cambria" panose="02040503050406030204" pitchFamily="18" charset="0"/>
              </a:rPr>
              <a:t>Μαστίχα</a:t>
            </a:r>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 ονομάζεται η αρωματική φυσική </a:t>
            </a:r>
            <a:r>
              <a:rPr lang="el-GR" b="0" i="0" u="none" strike="noStrike" dirty="0">
                <a:solidFill>
                  <a:schemeClr val="accent2">
                    <a:lumMod val="60000"/>
                    <a:lumOff val="40000"/>
                  </a:schemeClr>
                </a:solidFill>
                <a:effectLst/>
                <a:latin typeface="Cambria" panose="02040503050406030204" pitchFamily="18" charset="0"/>
                <a:ea typeface="Cambria" panose="02040503050406030204" pitchFamily="18" charset="0"/>
                <a:hlinkClick r:id="rId2" tooltip="Ρητίνη">
                  <a:extLst>
                    <a:ext uri="{A12FA001-AC4F-418D-AE19-62706E023703}">
                      <ahyp:hlinkClr xmlns:ahyp="http://schemas.microsoft.com/office/drawing/2018/hyperlinkcolor" val="tx"/>
                    </a:ext>
                  </a:extLst>
                </a:hlinkClick>
              </a:rPr>
              <a:t>ρητίνη</a:t>
            </a:r>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 που εξάγεται από το </a:t>
            </a:r>
            <a:r>
              <a:rPr lang="el-GR" b="0" i="0" u="none" strike="noStrike" dirty="0">
                <a:solidFill>
                  <a:schemeClr val="accent2">
                    <a:lumMod val="60000"/>
                    <a:lumOff val="40000"/>
                  </a:schemeClr>
                </a:solidFill>
                <a:effectLst/>
                <a:latin typeface="Cambria" panose="02040503050406030204" pitchFamily="18" charset="0"/>
                <a:ea typeface="Cambria" panose="02040503050406030204" pitchFamily="18" charset="0"/>
                <a:hlinkClick r:id="rId3" tooltip="Μαστιχόδεντρο">
                  <a:extLst>
                    <a:ext uri="{A12FA001-AC4F-418D-AE19-62706E023703}">
                      <ahyp:hlinkClr xmlns:ahyp="http://schemas.microsoft.com/office/drawing/2018/hyperlinkcolor" val="tx"/>
                    </a:ext>
                  </a:extLst>
                </a:hlinkClick>
              </a:rPr>
              <a:t>μαστιχόδεντρο</a:t>
            </a:r>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 (</a:t>
            </a:r>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Pistacia lentiscus var. chia</a:t>
            </a:r>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 το οποίο καλλιεργείται παραδοσιακά στη νήσο </a:t>
            </a:r>
            <a:r>
              <a:rPr lang="el-GR" b="0" i="0" u="none" strike="noStrike" dirty="0">
                <a:solidFill>
                  <a:schemeClr val="accent2">
                    <a:lumMod val="60000"/>
                    <a:lumOff val="40000"/>
                  </a:schemeClr>
                </a:solidFill>
                <a:effectLst/>
                <a:latin typeface="Cambria" panose="02040503050406030204" pitchFamily="18" charset="0"/>
                <a:ea typeface="Cambria" panose="02040503050406030204" pitchFamily="18" charset="0"/>
                <a:hlinkClick r:id="rId4" tooltip="Χίος">
                  <a:extLst>
                    <a:ext uri="{A12FA001-AC4F-418D-AE19-62706E023703}">
                      <ahyp:hlinkClr xmlns:ahyp="http://schemas.microsoft.com/office/drawing/2018/hyperlinkcolor" val="tx"/>
                    </a:ext>
                  </a:extLst>
                </a:hlinkClick>
              </a:rPr>
              <a:t>Χίο</a:t>
            </a:r>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της </a:t>
            </a:r>
            <a:r>
              <a:rPr lang="el-GR" b="0" i="0" u="none" strike="noStrike" dirty="0">
                <a:solidFill>
                  <a:schemeClr val="accent2">
                    <a:lumMod val="60000"/>
                    <a:lumOff val="40000"/>
                  </a:schemeClr>
                </a:solidFill>
                <a:effectLst/>
                <a:latin typeface="Cambria" panose="02040503050406030204" pitchFamily="18" charset="0"/>
                <a:ea typeface="Cambria" panose="02040503050406030204" pitchFamily="18" charset="0"/>
                <a:hlinkClick r:id="rId5" tooltip="Ελλάδα">
                  <a:extLst>
                    <a:ext uri="{A12FA001-AC4F-418D-AE19-62706E023703}">
                      <ahyp:hlinkClr xmlns:ahyp="http://schemas.microsoft.com/office/drawing/2018/hyperlinkcolor" val="tx"/>
                    </a:ext>
                  </a:extLst>
                </a:hlinkClick>
              </a:rPr>
              <a:t>Ελλάδας</a:t>
            </a:r>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 και παράγεται σε "σταγόνες" ή "δάκρυα".</a:t>
            </a:r>
          </a:p>
          <a:p>
            <a:pPr algn="l"/>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Η Μαστίχα συλλέγεται από τη ρητίνη διαφόρων δέντρων, και ξεραίνεται, μέχρι που γίνεται ελαστική και κατάλληλη για μάσηση. Η παραγωγή της είναι αρκετά ισχυρή στα λεγόμενα </a:t>
            </a:r>
            <a:r>
              <a:rPr lang="el-GR" b="0" i="0" u="none" strike="noStrike" dirty="0">
                <a:solidFill>
                  <a:schemeClr val="accent2">
                    <a:lumMod val="60000"/>
                    <a:lumOff val="40000"/>
                  </a:schemeClr>
                </a:solidFill>
                <a:effectLst/>
                <a:latin typeface="Cambria" panose="02040503050406030204" pitchFamily="18" charset="0"/>
                <a:ea typeface="Cambria" panose="02040503050406030204" pitchFamily="18" charset="0"/>
                <a:hlinkClick r:id="rId6" tooltip="Δήμος Μαστιχοχωρίων">
                  <a:extLst>
                    <a:ext uri="{A12FA001-AC4F-418D-AE19-62706E023703}">
                      <ahyp:hlinkClr xmlns:ahyp="http://schemas.microsoft.com/office/drawing/2018/hyperlinkcolor" val="tx"/>
                    </a:ext>
                  </a:extLst>
                </a:hlinkClick>
              </a:rPr>
              <a:t>Μαστιχοχώρια</a:t>
            </a:r>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 της Χίου.</a:t>
            </a:r>
          </a:p>
          <a:p>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Η συλλογή της μαστίχας γίνεται με παραδοσιακό τρόπο. Εργάτες ισοπεδώνουν το χώρο γύρω από το δέντρο και σχίζουν τον κορμό του δέντρου σε συγκεκριμένα σημεία. Η μαστίχα αρχίζει να ρέει και σε 15 περίπου μέρες σταθεροποιείται και είναι έτοιμη προς συλλογή. Αυτή γίνεται από το Δεκαπενταύγουστο μέχρι τα μέσα Σεπτεμβρίου. Κατόπιν το προϊόν κοσκινίζεται, πλένεται και καθαρίζεται επιμελώς, κομμάτι-κομμάτι, και κατόπιν προωθείται στο εμπόριο.</a:t>
            </a:r>
          </a:p>
          <a:p>
            <a:endParaRPr lang="el-GR" dirty="0"/>
          </a:p>
        </p:txBody>
      </p:sp>
      <p:pic>
        <p:nvPicPr>
          <p:cNvPr id="5" name="Picture 4">
            <a:extLst>
              <a:ext uri="{FF2B5EF4-FFF2-40B4-BE49-F238E27FC236}">
                <a16:creationId xmlns:a16="http://schemas.microsoft.com/office/drawing/2014/main" id="{FCF5E4DE-89A5-49D8-8A2B-929F71979E40}"/>
              </a:ext>
            </a:extLst>
          </p:cNvPr>
          <p:cNvPicPr>
            <a:picLocks noChangeAspect="1"/>
          </p:cNvPicPr>
          <p:nvPr/>
        </p:nvPicPr>
        <p:blipFill>
          <a:blip r:embed="rId7"/>
          <a:stretch>
            <a:fillRect/>
          </a:stretch>
        </p:blipFill>
        <p:spPr>
          <a:xfrm>
            <a:off x="7007086" y="4843807"/>
            <a:ext cx="4790661" cy="1537116"/>
          </a:xfrm>
          <a:prstGeom prst="rect">
            <a:avLst/>
          </a:prstGeom>
        </p:spPr>
      </p:pic>
    </p:spTree>
    <p:extLst>
      <p:ext uri="{BB962C8B-B14F-4D97-AF65-F5344CB8AC3E}">
        <p14:creationId xmlns:p14="http://schemas.microsoft.com/office/powerpoint/2010/main" val="1868197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4CF0A-FB7E-47F4-B30E-20702241DEF2}"/>
              </a:ext>
            </a:extLst>
          </p:cNvPr>
          <p:cNvSpPr>
            <a:spLocks noGrp="1"/>
          </p:cNvSpPr>
          <p:nvPr>
            <p:ph type="title"/>
          </p:nvPr>
        </p:nvSpPr>
        <p:spPr/>
        <p:txBody>
          <a:bodyPr/>
          <a:lstStyle/>
          <a:p>
            <a:r>
              <a:rPr lang="el-GR" dirty="0"/>
              <a:t>       Η ΜΑΣΤΙΧΑ ΧΙΟΥ</a:t>
            </a:r>
          </a:p>
        </p:txBody>
      </p:sp>
      <p:sp>
        <p:nvSpPr>
          <p:cNvPr id="3" name="Content Placeholder 2">
            <a:extLst>
              <a:ext uri="{FF2B5EF4-FFF2-40B4-BE49-F238E27FC236}">
                <a16:creationId xmlns:a16="http://schemas.microsoft.com/office/drawing/2014/main" id="{64C1D249-FA0F-4D7F-957D-7C6C98281D12}"/>
              </a:ext>
            </a:extLst>
          </p:cNvPr>
          <p:cNvSpPr>
            <a:spLocks noGrp="1"/>
          </p:cNvSpPr>
          <p:nvPr>
            <p:ph idx="1"/>
          </p:nvPr>
        </p:nvSpPr>
        <p:spPr/>
        <p:txBody>
          <a:bodyPr/>
          <a:lstStyle/>
          <a:p>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Η μαστίχα καλλιεργείται εδώ και τουλάχιστον 2.500 χρόνια στον ελλαδικό χώρο. Η πρώτη αναφορά πραγματικών "δακρύων" μαστίχας έγινε από τον </a:t>
            </a:r>
            <a:r>
              <a:rPr lang="el-GR" b="0" i="0" u="none" strike="noStrike" dirty="0">
                <a:solidFill>
                  <a:schemeClr val="accent2">
                    <a:lumMod val="60000"/>
                    <a:lumOff val="40000"/>
                  </a:schemeClr>
                </a:solidFill>
                <a:effectLst/>
                <a:latin typeface="Cambria" panose="02040503050406030204" pitchFamily="18" charset="0"/>
                <a:ea typeface="Cambria" panose="02040503050406030204" pitchFamily="18" charset="0"/>
                <a:hlinkClick r:id="rId2" tooltip="Ιπποκράτης">
                  <a:extLst>
                    <a:ext uri="{A12FA001-AC4F-418D-AE19-62706E023703}">
                      <ahyp:hlinkClr xmlns:ahyp="http://schemas.microsoft.com/office/drawing/2018/hyperlinkcolor" val="tx"/>
                    </a:ext>
                  </a:extLst>
                </a:hlinkClick>
              </a:rPr>
              <a:t>Ιπποκράτη</a:t>
            </a:r>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 Ο Ιπποκράτης χρησιμοποιούσε τη μαστίχα για την αποτροπή των πεπτικών προβλημάτων, των κρυωμάτων και ως φρεσκάρισμα για την αναπνοή.</a:t>
            </a:r>
          </a:p>
          <a:p>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Το καλοκαίρι είναι η εποχή παραγωγής της μαστίχας. Η προετοιμασία του εδάφους ξεκινάει τον Ιούνιο. Το κέντημα των δέντρων είναι η συνέχεια και ολοκληρώνεται με τη συλλογή της χοντρής μαστίχας –μεγάλα κομμάτια- τον Αύγουστο και της ψιλής μαστίχας –μικρά κομμάτια- τον Σεπτέμβριο.</a:t>
            </a:r>
          </a:p>
          <a:p>
            <a:endParaRPr lang="el-GR" b="0" i="0" dirty="0">
              <a:solidFill>
                <a:schemeClr val="bg2">
                  <a:lumMod val="60000"/>
                  <a:lumOff val="40000"/>
                </a:schemeClr>
              </a:solidFill>
              <a:effectLst/>
              <a:latin typeface="Arial" panose="020B0604020202020204" pitchFamily="34" charset="0"/>
            </a:endParaRPr>
          </a:p>
          <a:p>
            <a:endParaRPr lang="el-GR" dirty="0">
              <a:solidFill>
                <a:schemeClr val="bg2">
                  <a:lumMod val="60000"/>
                  <a:lumOff val="40000"/>
                </a:schemeClr>
              </a:solidFill>
            </a:endParaRPr>
          </a:p>
        </p:txBody>
      </p:sp>
    </p:spTree>
    <p:extLst>
      <p:ext uri="{BB962C8B-B14F-4D97-AF65-F5344CB8AC3E}">
        <p14:creationId xmlns:p14="http://schemas.microsoft.com/office/powerpoint/2010/main" val="1066291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FBFA5-AD49-4B1C-B5C9-C5BA782B4B12}"/>
              </a:ext>
            </a:extLst>
          </p:cNvPr>
          <p:cNvSpPr>
            <a:spLocks noGrp="1"/>
          </p:cNvSpPr>
          <p:nvPr>
            <p:ph type="title"/>
          </p:nvPr>
        </p:nvSpPr>
        <p:spPr/>
        <p:txBody>
          <a:bodyPr/>
          <a:lstStyle/>
          <a:p>
            <a:r>
              <a:rPr lang="el-GR" dirty="0"/>
              <a:t>ΟΙ ΙΔΙΟΤΗΤΕΣ ΤΗΣ ΜΑΣΤΙΧΑΣ</a:t>
            </a:r>
          </a:p>
        </p:txBody>
      </p:sp>
      <p:sp>
        <p:nvSpPr>
          <p:cNvPr id="3" name="Content Placeholder 2">
            <a:extLst>
              <a:ext uri="{FF2B5EF4-FFF2-40B4-BE49-F238E27FC236}">
                <a16:creationId xmlns:a16="http://schemas.microsoft.com/office/drawing/2014/main" id="{FE403BAA-FA07-4DD3-AF06-B3923E582F17}"/>
              </a:ext>
            </a:extLst>
          </p:cNvPr>
          <p:cNvSpPr>
            <a:spLocks noGrp="1"/>
          </p:cNvSpPr>
          <p:nvPr>
            <p:ph idx="1"/>
          </p:nvPr>
        </p:nvSpPr>
        <p:spPr>
          <a:xfrm>
            <a:off x="1066800" y="1630017"/>
            <a:ext cx="10058400" cy="4585389"/>
          </a:xfrm>
        </p:spPr>
        <p:txBody>
          <a:bodyPr>
            <a:noAutofit/>
          </a:bodyPr>
          <a:lstStyle/>
          <a:p>
            <a:pPr algn="l"/>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Σύμφωνα με μελέτες η μαστίχα της Χίου διαθέτει αντιοξειδωτικές, αντιβακτηριακές και αντιφλεγμονώδεις ιδιότητες, έχοντας επίσης την ικανότητα να μειώνει τα λιπίδια και τη γλυκόζη στο αίμα. Δεν θα μπορούσαμε να προσπεράσουμε την ιδιότητα της για την ανακούφιση που προσφέρει σε ενοχλήσεις στο στομάχι και γαστρεντερικό σύστημα. Επιπλέον, χρησιμοποιείται για δερματικά προβλήματα καθώς έχει επουλωτική δράση</a:t>
            </a:r>
          </a:p>
          <a:p>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«Από το 2015, η μαστίχα έχει πάρει την μονογραφία από τον Ευρωπαϊκό Οργανισμό Φαρμάκων ως φυσικό φάρμακο για γαστρεντερολογικές παθήσεις και την επούλωση δερματικών παθήσεων»</a:t>
            </a:r>
          </a:p>
          <a:p>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Ακόμη, η μαστίχα έχει αναφερθεί μέσα από έρευνες ότι αναστέλλει τον πολλαπλασιασμό των κυττάρων και εμποδίζει την εξέλιξη του κυτταρικού κύκλου. Με άλλα λόγια η μαστίχα είναι σημαντική καθώς με αυτή την αναστολή μπορεί να θεωρηθεί ότι διαθέτει αντικαρκινική δραστηριότητα. Παρόλα αυτά, για να έχει αυτό το θετικό αποτέλεσμα, έχει παρατηρηθεί ότι θα πρέπει η μαστίχα να καταναλώνετε σε συγκεντρώσεις μεγαλύτερες από 20 μg/ml. Οι χημικές δομές των συστατικών της μαστίχας που είναι υπεύθυνες για αυτές τις δραστηριότητες δεν είναι σαφείς. Έτσι, απαιτούνται περαιτέρω μελέτες προκειμένου να διασαφηνιστούν συγκεκριμένα τα βιοδραστικά συστατικά της μαστίχας</a:t>
            </a:r>
            <a:r>
              <a:rPr lang="el-GR" b="0" i="0" dirty="0">
                <a:solidFill>
                  <a:srgbClr val="000000"/>
                </a:solidFill>
                <a:effectLst/>
                <a:latin typeface="Cambria" panose="02040503050406030204" pitchFamily="18" charset="0"/>
                <a:ea typeface="Cambria" panose="02040503050406030204" pitchFamily="18" charset="0"/>
              </a:rPr>
              <a:t>.</a:t>
            </a:r>
            <a:r>
              <a:rPr lang="el-GR" b="1" i="0" dirty="0">
                <a:solidFill>
                  <a:srgbClr val="000000"/>
                </a:solidFill>
                <a:effectLst/>
                <a:latin typeface="Cambria" panose="02040503050406030204" pitchFamily="18" charset="0"/>
                <a:ea typeface="Cambria" panose="02040503050406030204" pitchFamily="18" charset="0"/>
              </a:rPr>
              <a:t>  </a:t>
            </a:r>
            <a:endParaRPr lang="el-GR"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33282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1F7FD-4FC4-4121-B18E-B0DCF797DC6D}"/>
              </a:ext>
            </a:extLst>
          </p:cNvPr>
          <p:cNvSpPr>
            <a:spLocks noGrp="1"/>
          </p:cNvSpPr>
          <p:nvPr>
            <p:ph type="title"/>
          </p:nvPr>
        </p:nvSpPr>
        <p:spPr>
          <a:xfrm>
            <a:off x="1729408" y="367750"/>
            <a:ext cx="9395791" cy="626164"/>
          </a:xfrm>
        </p:spPr>
        <p:txBody>
          <a:bodyPr>
            <a:normAutofit fontScale="90000"/>
          </a:bodyPr>
          <a:lstStyle/>
          <a:p>
            <a:r>
              <a:rPr lang="el-GR" dirty="0"/>
              <a:t>ΘΕΡΑΠΕΥΤΙΚΕΣ ΙΔΙΟΤΗΤΕΣ</a:t>
            </a:r>
          </a:p>
        </p:txBody>
      </p:sp>
      <p:sp>
        <p:nvSpPr>
          <p:cNvPr id="3" name="Content Placeholder 2">
            <a:extLst>
              <a:ext uri="{FF2B5EF4-FFF2-40B4-BE49-F238E27FC236}">
                <a16:creationId xmlns:a16="http://schemas.microsoft.com/office/drawing/2014/main" id="{89130B05-124D-4FDE-919D-726DCC562FEC}"/>
              </a:ext>
            </a:extLst>
          </p:cNvPr>
          <p:cNvSpPr>
            <a:spLocks noGrp="1"/>
          </p:cNvSpPr>
          <p:nvPr>
            <p:ph idx="1"/>
          </p:nvPr>
        </p:nvSpPr>
        <p:spPr>
          <a:xfrm>
            <a:off x="357809" y="1123122"/>
            <a:ext cx="11479695" cy="5367129"/>
          </a:xfrm>
        </p:spPr>
        <p:txBody>
          <a:bodyPr>
            <a:normAutofit lnSpcReduction="10000"/>
          </a:bodyPr>
          <a:lstStyle/>
          <a:p>
            <a:pPr algn="l"/>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Η μαστίχα θα μπορούσε κάλλιστα να αποκαλείται «πολυχρηστικό» τρόφιμο. Είναι το φυσικό φάρμακο για παθολογικές καταστάσεις και μη! Οι ιδιότητες της είναι ποικίλες. Έχει γνωστή θεραπευτική δράση στην ιατρική, συμμετοχή στη βιομηχανία αρωμάτων και καλλυντικών,  στην ποτοποιία, στη μαγειρική και ζαχαροπλαστική κλπ.</a:t>
            </a:r>
          </a:p>
          <a:p>
            <a:pPr algn="l"/>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Τα συστατικά της μαστίχας χρησιμοποιούνται:</a:t>
            </a:r>
          </a:p>
          <a:p>
            <a:pPr algn="l"/>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Στην Ιατρική</a:t>
            </a:r>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 μπορεί να χρησιμοποιηθεί για βελτίωση της υψηλής αρτηριακή υπέρτασης, του σακχαρώδη διαβήτη καθώς μπορεί να ρυθμίσει την γλυκόζη στο αίμα μειώνοντας την. Επιπρόσθετα, έχει βρεθεί σε άτομα με καρδιαγγειακά προβλήματα να βελτιώνει την HDL («καλή») χοληστερόλη και την ολική χοληστερόλη ενώ αντίθετα μειώνει την LDL («κακή») χοληστερόλη και τα τριγλυκερίδια. Σημαντική θεραπευτική ιδιότητα για άτομα με ενοχλήσεις σε στομάχι και γαστρεντερικές διαταραχές. Μεταξύ αυτών, η νόσος Crohn, η γαστρίτιδα, το έλκος και η δυσπεψία είναι μερικές παθήσεις οι οποίες δείχνουν σημάδια ανακούφισης μετά από κατανάλωση-χρήση της μαστίχα. Επίσης βοηθά στην εξάλειψη – μείωση ελικοβακτηριδίου. Στην βιομηχανία αρωμάτων και καλλυντικών χρησιμοποιείται ως βάση η μαστίχα. Για παράδειγμα σε σαμπουάν, σαπούνια, κρέμα σώματος, κρέμα προσώπου, αφρόλουτρα κ.α</a:t>
            </a:r>
          </a:p>
          <a:p>
            <a:pPr algn="l"/>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Η μαστίχα μπορεί να απολαμβάνεται ως προσθήκη στα αλκοολούχα ποτά. Επίσης και σε μη αλκοολούχα τύπου αναψυκτικό.</a:t>
            </a:r>
          </a:p>
          <a:p>
            <a:pPr algn="l"/>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Στην ζαχαροπλαστική και στη μαγειρική χρησιμοποιείται η σκόνη μαστίχας ως συστατικό για βελτίωση της γεύσης. Για παράδειγμα σε λουκούμια, τσίχλες, καραμέλες, ζαχαρωτά, παστέλια, τσουρέκια, μπισκότα, παγωτά, ψωμί κ.α</a:t>
            </a:r>
          </a:p>
          <a:p>
            <a:pPr algn="l"/>
            <a:endParaRPr lang="el-GR" b="0" i="0" dirty="0">
              <a:solidFill>
                <a:srgbClr val="000000"/>
              </a:solidFill>
              <a:effectLst/>
              <a:latin typeface="Roboto" panose="02000000000000000000" pitchFamily="2" charset="0"/>
            </a:endParaRPr>
          </a:p>
          <a:p>
            <a:endParaRPr lang="el-GR" dirty="0"/>
          </a:p>
        </p:txBody>
      </p:sp>
    </p:spTree>
    <p:extLst>
      <p:ext uri="{BB962C8B-B14F-4D97-AF65-F5344CB8AC3E}">
        <p14:creationId xmlns:p14="http://schemas.microsoft.com/office/powerpoint/2010/main" val="1933462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FD6AC-2946-4983-BA90-71222F39A016}"/>
              </a:ext>
            </a:extLst>
          </p:cNvPr>
          <p:cNvSpPr>
            <a:spLocks noGrp="1"/>
          </p:cNvSpPr>
          <p:nvPr>
            <p:ph type="title"/>
          </p:nvPr>
        </p:nvSpPr>
        <p:spPr>
          <a:xfrm>
            <a:off x="2246244" y="596348"/>
            <a:ext cx="8928650" cy="616225"/>
          </a:xfrm>
        </p:spPr>
        <p:txBody>
          <a:bodyPr>
            <a:normAutofit fontScale="90000"/>
          </a:bodyPr>
          <a:lstStyle/>
          <a:p>
            <a:r>
              <a:rPr lang="el-GR" dirty="0"/>
              <a:t>ΔΙΑΤΡΟΦΙΚΗ ΑΞΙΑ ΤΗΣ ΜΑΣΤΙΧΑΣ</a:t>
            </a:r>
          </a:p>
        </p:txBody>
      </p:sp>
      <p:graphicFrame>
        <p:nvGraphicFramePr>
          <p:cNvPr id="9" name="Content Placeholder 8">
            <a:extLst>
              <a:ext uri="{FF2B5EF4-FFF2-40B4-BE49-F238E27FC236}">
                <a16:creationId xmlns:a16="http://schemas.microsoft.com/office/drawing/2014/main" id="{CDDCF758-B008-4C62-9972-C708FF375815}"/>
              </a:ext>
            </a:extLst>
          </p:cNvPr>
          <p:cNvGraphicFramePr>
            <a:graphicFrameLocks noGrp="1"/>
          </p:cNvGraphicFramePr>
          <p:nvPr>
            <p:ph idx="1"/>
            <p:extLst>
              <p:ext uri="{D42A27DB-BD31-4B8C-83A1-F6EECF244321}">
                <p14:modId xmlns:p14="http://schemas.microsoft.com/office/powerpoint/2010/main" val="2939584785"/>
              </p:ext>
            </p:extLst>
          </p:nvPr>
        </p:nvGraphicFramePr>
        <p:xfrm>
          <a:off x="4512365" y="1361661"/>
          <a:ext cx="3339548" cy="1162878"/>
        </p:xfrm>
        <a:graphic>
          <a:graphicData uri="http://schemas.openxmlformats.org/drawingml/2006/table">
            <a:tbl>
              <a:tblPr/>
              <a:tblGrid>
                <a:gridCol w="1669774">
                  <a:extLst>
                    <a:ext uri="{9D8B030D-6E8A-4147-A177-3AD203B41FA5}">
                      <a16:colId xmlns:a16="http://schemas.microsoft.com/office/drawing/2014/main" val="2639855936"/>
                    </a:ext>
                  </a:extLst>
                </a:gridCol>
                <a:gridCol w="1669774">
                  <a:extLst>
                    <a:ext uri="{9D8B030D-6E8A-4147-A177-3AD203B41FA5}">
                      <a16:colId xmlns:a16="http://schemas.microsoft.com/office/drawing/2014/main" val="1811191225"/>
                    </a:ext>
                  </a:extLst>
                </a:gridCol>
              </a:tblGrid>
              <a:tr h="581439">
                <a:tc>
                  <a:txBody>
                    <a:bodyPr/>
                    <a:lstStyle/>
                    <a:p>
                      <a:r>
                        <a:rPr lang="el-GR" b="0" dirty="0">
                          <a:solidFill>
                            <a:schemeClr val="accent1">
                              <a:lumMod val="75000"/>
                            </a:schemeClr>
                          </a:solidFill>
                          <a:effectLst/>
                        </a:rPr>
                        <a:t>Ενέργεια</a:t>
                      </a:r>
                    </a:p>
                  </a:txBody>
                  <a:tcPr marL="63500" marR="63500" marT="31750" marB="3175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a:noFill/>
                    </a:lnT>
                    <a:lnB w="12700" cap="flat" cmpd="sng" algn="ctr">
                      <a:solidFill>
                        <a:srgbClr val="D3D3D3"/>
                      </a:solidFill>
                      <a:prstDash val="solid"/>
                      <a:round/>
                      <a:headEnd type="none" w="med" len="med"/>
                      <a:tailEnd type="none" w="med" len="med"/>
                    </a:lnB>
                    <a:solidFill>
                      <a:srgbClr val="FFFFFF"/>
                    </a:solidFill>
                  </a:tcPr>
                </a:tc>
                <a:tc>
                  <a:txBody>
                    <a:bodyPr/>
                    <a:lstStyle/>
                    <a:p>
                      <a:pPr algn="ctr"/>
                      <a:r>
                        <a:rPr lang="en-US" b="0" dirty="0">
                          <a:solidFill>
                            <a:schemeClr val="accent1">
                              <a:lumMod val="75000"/>
                            </a:schemeClr>
                          </a:solidFill>
                          <a:effectLst/>
                        </a:rPr>
                        <a:t>1365kcal</a:t>
                      </a:r>
                    </a:p>
                  </a:txBody>
                  <a:tcPr marL="63500" marR="63500" marT="31750" marB="3175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a:noFill/>
                    </a:lnT>
                    <a:lnB w="12700" cap="flat" cmpd="sng" algn="ctr">
                      <a:solidFill>
                        <a:srgbClr val="D3D3D3"/>
                      </a:solidFill>
                      <a:prstDash val="solid"/>
                      <a:round/>
                      <a:headEnd type="none" w="med" len="med"/>
                      <a:tailEnd type="none" w="med" len="med"/>
                    </a:lnB>
                    <a:solidFill>
                      <a:srgbClr val="FFFFFF"/>
                    </a:solidFill>
                  </a:tcPr>
                </a:tc>
                <a:extLst>
                  <a:ext uri="{0D108BD9-81ED-4DB2-BD59-A6C34878D82A}">
                    <a16:rowId xmlns:a16="http://schemas.microsoft.com/office/drawing/2014/main" val="1951396102"/>
                  </a:ext>
                </a:extLst>
              </a:tr>
              <a:tr h="581439">
                <a:tc>
                  <a:txBody>
                    <a:bodyPr/>
                    <a:lstStyle/>
                    <a:p>
                      <a:r>
                        <a:rPr lang="el-GR" b="0" dirty="0">
                          <a:solidFill>
                            <a:schemeClr val="accent1">
                              <a:lumMod val="75000"/>
                            </a:schemeClr>
                          </a:solidFill>
                          <a:effectLst/>
                        </a:rPr>
                        <a:t>Λιπαρά</a:t>
                      </a:r>
                    </a:p>
                  </a:txBody>
                  <a:tcPr marL="63500" marR="63500" marT="31750" marB="3175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F1F2F2"/>
                    </a:solidFill>
                  </a:tcPr>
                </a:tc>
                <a:tc>
                  <a:txBody>
                    <a:bodyPr/>
                    <a:lstStyle/>
                    <a:p>
                      <a:pPr algn="ctr"/>
                      <a:r>
                        <a:rPr lang="en-US" b="0" dirty="0">
                          <a:solidFill>
                            <a:schemeClr val="accent1">
                              <a:lumMod val="75000"/>
                            </a:schemeClr>
                          </a:solidFill>
                          <a:effectLst/>
                        </a:rPr>
                        <a:t>0gr</a:t>
                      </a:r>
                    </a:p>
                  </a:txBody>
                  <a:tcPr marL="63500" marR="63500" marT="31750" marB="31750"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F1F2F2"/>
                    </a:solidFill>
                  </a:tcPr>
                </a:tc>
                <a:extLst>
                  <a:ext uri="{0D108BD9-81ED-4DB2-BD59-A6C34878D82A}">
                    <a16:rowId xmlns:a16="http://schemas.microsoft.com/office/drawing/2014/main" val="649912610"/>
                  </a:ext>
                </a:extLst>
              </a:tr>
            </a:tbl>
          </a:graphicData>
        </a:graphic>
      </p:graphicFrame>
      <p:graphicFrame>
        <p:nvGraphicFramePr>
          <p:cNvPr id="10" name="Table 9">
            <a:extLst>
              <a:ext uri="{FF2B5EF4-FFF2-40B4-BE49-F238E27FC236}">
                <a16:creationId xmlns:a16="http://schemas.microsoft.com/office/drawing/2014/main" id="{00695906-AC28-409F-AEA4-61ED277863F9}"/>
              </a:ext>
            </a:extLst>
          </p:cNvPr>
          <p:cNvGraphicFramePr>
            <a:graphicFrameLocks noGrp="1"/>
          </p:cNvGraphicFramePr>
          <p:nvPr>
            <p:extLst>
              <p:ext uri="{D42A27DB-BD31-4B8C-83A1-F6EECF244321}">
                <p14:modId xmlns:p14="http://schemas.microsoft.com/office/powerpoint/2010/main" val="2360864667"/>
              </p:ext>
            </p:extLst>
          </p:nvPr>
        </p:nvGraphicFramePr>
        <p:xfrm>
          <a:off x="4512362" y="2524539"/>
          <a:ext cx="3339548" cy="2216425"/>
        </p:xfrm>
        <a:graphic>
          <a:graphicData uri="http://schemas.openxmlformats.org/drawingml/2006/table">
            <a:tbl>
              <a:tblPr/>
              <a:tblGrid>
                <a:gridCol w="1669774">
                  <a:extLst>
                    <a:ext uri="{9D8B030D-6E8A-4147-A177-3AD203B41FA5}">
                      <a16:colId xmlns:a16="http://schemas.microsoft.com/office/drawing/2014/main" val="3103571809"/>
                    </a:ext>
                  </a:extLst>
                </a:gridCol>
                <a:gridCol w="1669774">
                  <a:extLst>
                    <a:ext uri="{9D8B030D-6E8A-4147-A177-3AD203B41FA5}">
                      <a16:colId xmlns:a16="http://schemas.microsoft.com/office/drawing/2014/main" val="725792861"/>
                    </a:ext>
                  </a:extLst>
                </a:gridCol>
              </a:tblGrid>
              <a:tr h="443285">
                <a:tc>
                  <a:txBody>
                    <a:bodyPr/>
                    <a:lstStyle/>
                    <a:p>
                      <a:r>
                        <a:rPr lang="el-GR" sz="1300" b="0" dirty="0">
                          <a:effectLst/>
                        </a:rPr>
                        <a:t>Υδατάνθρακας</a:t>
                      </a:r>
                    </a:p>
                  </a:txBody>
                  <a:tcPr marL="44182" marR="44182" marT="22091" marB="22091"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a:noFill/>
                    </a:lnT>
                    <a:lnB w="12700" cap="flat" cmpd="sng" algn="ctr">
                      <a:solidFill>
                        <a:srgbClr val="D3D3D3"/>
                      </a:solidFill>
                      <a:prstDash val="solid"/>
                      <a:round/>
                      <a:headEnd type="none" w="med" len="med"/>
                      <a:tailEnd type="none" w="med" len="med"/>
                    </a:lnB>
                    <a:solidFill>
                      <a:srgbClr val="FFFFFF"/>
                    </a:solidFill>
                  </a:tcPr>
                </a:tc>
                <a:tc>
                  <a:txBody>
                    <a:bodyPr/>
                    <a:lstStyle/>
                    <a:p>
                      <a:pPr algn="ctr"/>
                      <a:r>
                        <a:rPr lang="en-US" sz="1300" b="0" dirty="0">
                          <a:effectLst/>
                        </a:rPr>
                        <a:t>83gr </a:t>
                      </a:r>
                    </a:p>
                  </a:txBody>
                  <a:tcPr marL="44182" marR="44182" marT="22091" marB="22091"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a:noFill/>
                    </a:lnT>
                    <a:lnB w="12700" cap="flat" cmpd="sng" algn="ctr">
                      <a:solidFill>
                        <a:srgbClr val="D3D3D3"/>
                      </a:solidFill>
                      <a:prstDash val="solid"/>
                      <a:round/>
                      <a:headEnd type="none" w="med" len="med"/>
                      <a:tailEnd type="none" w="med" len="med"/>
                    </a:lnB>
                    <a:solidFill>
                      <a:srgbClr val="FFFFFF"/>
                    </a:solidFill>
                  </a:tcPr>
                </a:tc>
                <a:extLst>
                  <a:ext uri="{0D108BD9-81ED-4DB2-BD59-A6C34878D82A}">
                    <a16:rowId xmlns:a16="http://schemas.microsoft.com/office/drawing/2014/main" val="1437409378"/>
                  </a:ext>
                </a:extLst>
              </a:tr>
              <a:tr h="443285">
                <a:tc>
                  <a:txBody>
                    <a:bodyPr/>
                    <a:lstStyle/>
                    <a:p>
                      <a:r>
                        <a:rPr lang="el-GR" sz="1300" b="0" dirty="0">
                          <a:solidFill>
                            <a:schemeClr val="accent1">
                              <a:lumMod val="75000"/>
                            </a:schemeClr>
                          </a:solidFill>
                          <a:effectLst/>
                        </a:rPr>
                        <a:t>   Σάκχαρα</a:t>
                      </a:r>
                    </a:p>
                  </a:txBody>
                  <a:tcPr marL="44182" marR="44182" marT="22091" marB="22091"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F1F2F2"/>
                    </a:solidFill>
                  </a:tcPr>
                </a:tc>
                <a:tc>
                  <a:txBody>
                    <a:bodyPr/>
                    <a:lstStyle/>
                    <a:p>
                      <a:pPr algn="ctr"/>
                      <a:r>
                        <a:rPr lang="en-US" sz="1300" b="0" dirty="0">
                          <a:solidFill>
                            <a:schemeClr val="accent1">
                              <a:lumMod val="75000"/>
                            </a:schemeClr>
                          </a:solidFill>
                          <a:effectLst/>
                        </a:rPr>
                        <a:t>1gr</a:t>
                      </a:r>
                    </a:p>
                  </a:txBody>
                  <a:tcPr marL="44182" marR="44182" marT="22091" marB="22091"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F1F2F2"/>
                    </a:solidFill>
                  </a:tcPr>
                </a:tc>
                <a:extLst>
                  <a:ext uri="{0D108BD9-81ED-4DB2-BD59-A6C34878D82A}">
                    <a16:rowId xmlns:a16="http://schemas.microsoft.com/office/drawing/2014/main" val="3082707633"/>
                  </a:ext>
                </a:extLst>
              </a:tr>
              <a:tr h="443285">
                <a:tc>
                  <a:txBody>
                    <a:bodyPr/>
                    <a:lstStyle/>
                    <a:p>
                      <a:r>
                        <a:rPr lang="el-GR" sz="1300" b="0">
                          <a:solidFill>
                            <a:schemeClr val="accent1">
                              <a:lumMod val="75000"/>
                            </a:schemeClr>
                          </a:solidFill>
                          <a:effectLst/>
                        </a:rPr>
                        <a:t> Φυτικές ίνες</a:t>
                      </a:r>
                    </a:p>
                  </a:txBody>
                  <a:tcPr marL="44182" marR="44182" marT="22091" marB="22091"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FFFFFF"/>
                    </a:solidFill>
                  </a:tcPr>
                </a:tc>
                <a:tc>
                  <a:txBody>
                    <a:bodyPr/>
                    <a:lstStyle/>
                    <a:p>
                      <a:pPr algn="ctr"/>
                      <a:r>
                        <a:rPr lang="en-US" sz="1300" b="0" dirty="0">
                          <a:solidFill>
                            <a:schemeClr val="accent1">
                              <a:lumMod val="75000"/>
                            </a:schemeClr>
                          </a:solidFill>
                          <a:effectLst/>
                        </a:rPr>
                        <a:t>18gr</a:t>
                      </a:r>
                    </a:p>
                  </a:txBody>
                  <a:tcPr marL="44182" marR="44182" marT="22091" marB="22091"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FFFFFF"/>
                    </a:solidFill>
                  </a:tcPr>
                </a:tc>
                <a:extLst>
                  <a:ext uri="{0D108BD9-81ED-4DB2-BD59-A6C34878D82A}">
                    <a16:rowId xmlns:a16="http://schemas.microsoft.com/office/drawing/2014/main" val="4056367847"/>
                  </a:ext>
                </a:extLst>
              </a:tr>
              <a:tr h="443285">
                <a:tc>
                  <a:txBody>
                    <a:bodyPr/>
                    <a:lstStyle/>
                    <a:p>
                      <a:r>
                        <a:rPr lang="el-GR" sz="1300" b="0" dirty="0">
                          <a:solidFill>
                            <a:schemeClr val="accent1">
                              <a:lumMod val="75000"/>
                            </a:schemeClr>
                          </a:solidFill>
                          <a:effectLst/>
                        </a:rPr>
                        <a:t>Πρωτεΐνη</a:t>
                      </a:r>
                    </a:p>
                  </a:txBody>
                  <a:tcPr marL="44182" marR="44182" marT="22091" marB="22091"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F1F2F2"/>
                    </a:solidFill>
                  </a:tcPr>
                </a:tc>
                <a:tc>
                  <a:txBody>
                    <a:bodyPr/>
                    <a:lstStyle/>
                    <a:p>
                      <a:pPr algn="ctr"/>
                      <a:r>
                        <a:rPr lang="en-US" sz="1300" b="0" dirty="0">
                          <a:solidFill>
                            <a:schemeClr val="accent1">
                              <a:lumMod val="75000"/>
                            </a:schemeClr>
                          </a:solidFill>
                          <a:effectLst/>
                        </a:rPr>
                        <a:t>0.15gr</a:t>
                      </a:r>
                    </a:p>
                  </a:txBody>
                  <a:tcPr marL="44182" marR="44182" marT="22091" marB="22091"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F1F2F2"/>
                    </a:solidFill>
                  </a:tcPr>
                </a:tc>
                <a:extLst>
                  <a:ext uri="{0D108BD9-81ED-4DB2-BD59-A6C34878D82A}">
                    <a16:rowId xmlns:a16="http://schemas.microsoft.com/office/drawing/2014/main" val="2913814137"/>
                  </a:ext>
                </a:extLst>
              </a:tr>
              <a:tr h="443285">
                <a:tc>
                  <a:txBody>
                    <a:bodyPr/>
                    <a:lstStyle/>
                    <a:p>
                      <a:r>
                        <a:rPr lang="el-GR" sz="1300" b="0">
                          <a:solidFill>
                            <a:schemeClr val="accent1">
                              <a:lumMod val="75000"/>
                            </a:schemeClr>
                          </a:solidFill>
                          <a:effectLst/>
                        </a:rPr>
                        <a:t>Αλάτι</a:t>
                      </a:r>
                    </a:p>
                  </a:txBody>
                  <a:tcPr marL="44182" marR="44182" marT="22091" marB="22091"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FFFFFF"/>
                    </a:solidFill>
                  </a:tcPr>
                </a:tc>
                <a:tc>
                  <a:txBody>
                    <a:bodyPr/>
                    <a:lstStyle/>
                    <a:p>
                      <a:pPr algn="ctr"/>
                      <a:r>
                        <a:rPr lang="en-US" sz="1300" b="0" dirty="0">
                          <a:solidFill>
                            <a:schemeClr val="accent1">
                              <a:lumMod val="75000"/>
                            </a:schemeClr>
                          </a:solidFill>
                          <a:effectLst/>
                        </a:rPr>
                        <a:t>0gr</a:t>
                      </a:r>
                    </a:p>
                  </a:txBody>
                  <a:tcPr marL="44182" marR="44182" marT="22091" marB="22091" anchor="ctr">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FFFFFF"/>
                    </a:solidFill>
                  </a:tcPr>
                </a:tc>
                <a:extLst>
                  <a:ext uri="{0D108BD9-81ED-4DB2-BD59-A6C34878D82A}">
                    <a16:rowId xmlns:a16="http://schemas.microsoft.com/office/drawing/2014/main" val="2492744130"/>
                  </a:ext>
                </a:extLst>
              </a:tr>
            </a:tbl>
          </a:graphicData>
        </a:graphic>
      </p:graphicFrame>
      <p:sp>
        <p:nvSpPr>
          <p:cNvPr id="12" name="TextBox 11">
            <a:extLst>
              <a:ext uri="{FF2B5EF4-FFF2-40B4-BE49-F238E27FC236}">
                <a16:creationId xmlns:a16="http://schemas.microsoft.com/office/drawing/2014/main" id="{2AE5E4E7-075E-42DB-BFD4-C5F373326044}"/>
              </a:ext>
            </a:extLst>
          </p:cNvPr>
          <p:cNvSpPr txBox="1"/>
          <p:nvPr/>
        </p:nvSpPr>
        <p:spPr>
          <a:xfrm>
            <a:off x="387626" y="2690336"/>
            <a:ext cx="3935896" cy="2031325"/>
          </a:xfrm>
          <a:prstGeom prst="rect">
            <a:avLst/>
          </a:prstGeom>
          <a:noFill/>
        </p:spPr>
        <p:txBody>
          <a:bodyPr wrap="square">
            <a:spAutoFit/>
          </a:bodyPr>
          <a:lstStyle/>
          <a:p>
            <a:r>
              <a:rPr lang="el-GR" b="0" i="0" dirty="0">
                <a:solidFill>
                  <a:schemeClr val="accent2">
                    <a:lumMod val="60000"/>
                    <a:lumOff val="40000"/>
                  </a:schemeClr>
                </a:solidFill>
                <a:effectLst/>
                <a:latin typeface="Roboto" panose="02000000000000000000" pitchFamily="2" charset="0"/>
              </a:rPr>
              <a:t>Η μαστίχα όπως φαίνεται είναι μια πυκνοθερμιδική τροφή. Όμως, δεν περιέχει καθόλου λιπαρά και αλάτι, ενώ είναι φτωχή η περιεκτικότητα της σε σάκχαρα. Αντίθετα, είναι πλούσια σε φυτικές ίνες και υδατάνθρακα!</a:t>
            </a:r>
            <a:endParaRPr lang="el-GR" dirty="0">
              <a:solidFill>
                <a:schemeClr val="accent2">
                  <a:lumMod val="60000"/>
                  <a:lumOff val="40000"/>
                </a:schemeClr>
              </a:solidFill>
            </a:endParaRPr>
          </a:p>
        </p:txBody>
      </p:sp>
      <p:sp>
        <p:nvSpPr>
          <p:cNvPr id="14" name="TextBox 13">
            <a:extLst>
              <a:ext uri="{FF2B5EF4-FFF2-40B4-BE49-F238E27FC236}">
                <a16:creationId xmlns:a16="http://schemas.microsoft.com/office/drawing/2014/main" id="{3A172585-F241-40A2-BA44-5124DE69E5A6}"/>
              </a:ext>
            </a:extLst>
          </p:cNvPr>
          <p:cNvSpPr txBox="1"/>
          <p:nvPr/>
        </p:nvSpPr>
        <p:spPr>
          <a:xfrm>
            <a:off x="8229600" y="1560443"/>
            <a:ext cx="2945294" cy="2585323"/>
          </a:xfrm>
          <a:prstGeom prst="rect">
            <a:avLst/>
          </a:prstGeom>
          <a:noFill/>
        </p:spPr>
        <p:txBody>
          <a:bodyPr wrap="square">
            <a:spAutoFit/>
          </a:bodyPr>
          <a:lstStyle/>
          <a:p>
            <a:pPr algn="l"/>
            <a:r>
              <a:rPr lang="el-GR" b="1" i="0" dirty="0">
                <a:solidFill>
                  <a:schemeClr val="accent2">
                    <a:lumMod val="60000"/>
                    <a:lumOff val="40000"/>
                  </a:schemeClr>
                </a:solidFill>
                <a:effectLst/>
                <a:latin typeface="Roboto" panose="02000000000000000000" pitchFamily="2" charset="0"/>
              </a:rPr>
              <a:t>Σε ποιες μορφές τη βρίσκουμε;</a:t>
            </a:r>
          </a:p>
          <a:p>
            <a:pPr algn="l">
              <a:buFont typeface="Arial" panose="020B0604020202020204" pitchFamily="34" charset="0"/>
              <a:buChar char="•"/>
            </a:pPr>
            <a:r>
              <a:rPr lang="el-GR" b="0" i="0" dirty="0">
                <a:solidFill>
                  <a:schemeClr val="accent2">
                    <a:lumMod val="60000"/>
                    <a:lumOff val="40000"/>
                  </a:schemeClr>
                </a:solidFill>
                <a:effectLst/>
                <a:latin typeface="Roboto" panose="02000000000000000000" pitchFamily="2" charset="0"/>
              </a:rPr>
              <a:t>Σε χονδρή μορφή μεγάλα κομμάτια</a:t>
            </a:r>
          </a:p>
          <a:p>
            <a:pPr algn="l">
              <a:buFont typeface="Arial" panose="020B0604020202020204" pitchFamily="34" charset="0"/>
              <a:buChar char="•"/>
            </a:pPr>
            <a:r>
              <a:rPr lang="el-GR" b="0" i="0" dirty="0">
                <a:solidFill>
                  <a:schemeClr val="accent2">
                    <a:lumMod val="60000"/>
                    <a:lumOff val="40000"/>
                  </a:schemeClr>
                </a:solidFill>
                <a:effectLst/>
                <a:latin typeface="Roboto" panose="02000000000000000000" pitchFamily="2" charset="0"/>
              </a:rPr>
              <a:t>Σε ψιλή μορφή μικρά κομμάτια</a:t>
            </a:r>
          </a:p>
          <a:p>
            <a:pPr algn="l">
              <a:buFont typeface="Arial" panose="020B0604020202020204" pitchFamily="34" charset="0"/>
              <a:buChar char="•"/>
            </a:pPr>
            <a:r>
              <a:rPr lang="el-GR" b="0" i="0" dirty="0">
                <a:solidFill>
                  <a:schemeClr val="accent2">
                    <a:lumMod val="60000"/>
                    <a:lumOff val="40000"/>
                  </a:schemeClr>
                </a:solidFill>
                <a:effectLst/>
                <a:latin typeface="Roboto" panose="02000000000000000000" pitchFamily="2" charset="0"/>
              </a:rPr>
              <a:t>Σε μορφή σκόνης και</a:t>
            </a:r>
          </a:p>
          <a:p>
            <a:pPr algn="l">
              <a:buFont typeface="Arial" panose="020B0604020202020204" pitchFamily="34" charset="0"/>
              <a:buChar char="•"/>
            </a:pPr>
            <a:r>
              <a:rPr lang="el-GR" b="0" i="0" dirty="0">
                <a:solidFill>
                  <a:schemeClr val="accent2">
                    <a:lumMod val="60000"/>
                    <a:lumOff val="40000"/>
                  </a:schemeClr>
                </a:solidFill>
                <a:effectLst/>
                <a:latin typeface="Roboto" panose="02000000000000000000" pitchFamily="2" charset="0"/>
              </a:rPr>
              <a:t>Σε μορφή ελαίου δηλαδή μαστιχέλαιο</a:t>
            </a:r>
            <a:r>
              <a:rPr lang="el-GR" b="1" i="0" dirty="0">
                <a:solidFill>
                  <a:schemeClr val="accent2">
                    <a:lumMod val="60000"/>
                    <a:lumOff val="40000"/>
                  </a:schemeClr>
                </a:solidFill>
                <a:effectLst/>
                <a:latin typeface="Roboto" panose="02000000000000000000" pitchFamily="2" charset="0"/>
              </a:rPr>
              <a:t> </a:t>
            </a:r>
            <a:endParaRPr lang="el-GR" b="0" i="0" dirty="0">
              <a:solidFill>
                <a:schemeClr val="accent2">
                  <a:lumMod val="60000"/>
                  <a:lumOff val="40000"/>
                </a:schemeClr>
              </a:solidFill>
              <a:effectLst/>
              <a:latin typeface="Roboto" panose="02000000000000000000" pitchFamily="2" charset="0"/>
            </a:endParaRPr>
          </a:p>
        </p:txBody>
      </p:sp>
    </p:spTree>
    <p:extLst>
      <p:ext uri="{BB962C8B-B14F-4D97-AF65-F5344CB8AC3E}">
        <p14:creationId xmlns:p14="http://schemas.microsoft.com/office/powerpoint/2010/main" val="760412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7D0C-4B22-49C9-98D2-D6FEFDCE25E2}"/>
              </a:ext>
            </a:extLst>
          </p:cNvPr>
          <p:cNvSpPr>
            <a:spLocks noGrp="1"/>
          </p:cNvSpPr>
          <p:nvPr>
            <p:ph type="title"/>
          </p:nvPr>
        </p:nvSpPr>
        <p:spPr>
          <a:xfrm>
            <a:off x="1759226" y="642594"/>
            <a:ext cx="9365974" cy="738945"/>
          </a:xfrm>
        </p:spPr>
        <p:txBody>
          <a:bodyPr>
            <a:normAutofit fontScale="90000"/>
          </a:bodyPr>
          <a:lstStyle/>
          <a:p>
            <a:r>
              <a:rPr lang="el-GR" dirty="0"/>
              <a:t>ΠΩΣ ΤΡΩΓΕΤΑΙ ΚΑΙ ΠΩΣ ΠΙΝΕΤΕ;</a:t>
            </a:r>
          </a:p>
        </p:txBody>
      </p:sp>
      <p:sp>
        <p:nvSpPr>
          <p:cNvPr id="3" name="Content Placeholder 2">
            <a:extLst>
              <a:ext uri="{FF2B5EF4-FFF2-40B4-BE49-F238E27FC236}">
                <a16:creationId xmlns:a16="http://schemas.microsoft.com/office/drawing/2014/main" id="{D6FD642C-99DA-4D95-A0A2-E55D1BB047A0}"/>
              </a:ext>
            </a:extLst>
          </p:cNvPr>
          <p:cNvSpPr>
            <a:spLocks noGrp="1"/>
          </p:cNvSpPr>
          <p:nvPr>
            <p:ph idx="1"/>
          </p:nvPr>
        </p:nvSpPr>
        <p:spPr>
          <a:xfrm>
            <a:off x="526774" y="1381539"/>
            <a:ext cx="10598426" cy="5049078"/>
          </a:xfrm>
        </p:spPr>
        <p:txBody>
          <a:bodyPr>
            <a:normAutofit/>
          </a:bodyPr>
          <a:lstStyle/>
          <a:p>
            <a:pPr algn="l"/>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Η μαστίχα μπορεί να καταναλωθεί και ως ρόφημα. Η πιο διαδεδομένη της μορφή είναι ως λικέρ. Το γνωστό λικέρ μαστίχας το οποίο συνήθως προσφέρεται στο τέλος ενός γεύματος με την ιδιότητα ενός χωνευτικού ροφήματος. Άλλα είδη ποτών στα οποία μπορείτε να βρείτε την μαστίχα να περιλαμβάνεται είναι σε ρακόμελο, σε ούζο κ.α . Επίσης, σε κάποιες περιπτώσεις μπορεί να καταναλωθεί και το μαστιχέλαιο.</a:t>
            </a:r>
          </a:p>
          <a:p>
            <a:pPr algn="l"/>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Η πιο δημοφιλή μορφή της μαστίχας βεβαίως και είναι η τσίχλα! Με το μάσημα της μαστίχας ως τσίχλας η υγιεινή των δοντιών, των ουλών και γενικά του στόματος θα είναι αισθητή. Βελτιώνεται γενικά η στοματική υγιεινή όπως ουλίτιδα και πλάκα, λόγω της αντιμικροβιακής δράσης και ενισχύει γενικά τον ανθρώπινο οργανισμό λόγω των αντιοξειδωτικών συστατικών της. Παρόλα αυτά η μαστίχα μπορείτε να απολαμβάνεται και σε άλλες μορφές όπως του παγωτού.</a:t>
            </a:r>
          </a:p>
          <a:p>
            <a:pPr algn="l"/>
            <a:endParaRPr lang="el-GR" b="0" i="0" dirty="0">
              <a:solidFill>
                <a:schemeClr val="accent2">
                  <a:lumMod val="60000"/>
                  <a:lumOff val="40000"/>
                </a:schemeClr>
              </a:solidFill>
              <a:effectLst/>
              <a:latin typeface="Roboto" panose="02000000000000000000" pitchFamily="2" charset="0"/>
            </a:endParaRPr>
          </a:p>
          <a:p>
            <a:endParaRPr lang="el-GR" dirty="0"/>
          </a:p>
        </p:txBody>
      </p:sp>
      <p:pic>
        <p:nvPicPr>
          <p:cNvPr id="5" name="Picture 4">
            <a:extLst>
              <a:ext uri="{FF2B5EF4-FFF2-40B4-BE49-F238E27FC236}">
                <a16:creationId xmlns:a16="http://schemas.microsoft.com/office/drawing/2014/main" id="{176EFD63-8121-422F-B296-E9A944CF9C63}"/>
              </a:ext>
            </a:extLst>
          </p:cNvPr>
          <p:cNvPicPr>
            <a:picLocks noChangeAspect="1"/>
          </p:cNvPicPr>
          <p:nvPr/>
        </p:nvPicPr>
        <p:blipFill>
          <a:blip r:embed="rId2"/>
          <a:stretch>
            <a:fillRect/>
          </a:stretch>
        </p:blipFill>
        <p:spPr>
          <a:xfrm>
            <a:off x="8786190" y="4422914"/>
            <a:ext cx="2879035" cy="1792492"/>
          </a:xfrm>
          <a:prstGeom prst="rect">
            <a:avLst/>
          </a:prstGeom>
        </p:spPr>
      </p:pic>
      <p:pic>
        <p:nvPicPr>
          <p:cNvPr id="7" name="Picture 6">
            <a:extLst>
              <a:ext uri="{FF2B5EF4-FFF2-40B4-BE49-F238E27FC236}">
                <a16:creationId xmlns:a16="http://schemas.microsoft.com/office/drawing/2014/main" id="{7E366ED2-7F3B-4F14-B44C-5CCFFC803C4A}"/>
              </a:ext>
            </a:extLst>
          </p:cNvPr>
          <p:cNvPicPr>
            <a:picLocks noChangeAspect="1"/>
          </p:cNvPicPr>
          <p:nvPr/>
        </p:nvPicPr>
        <p:blipFill>
          <a:blip r:embed="rId3"/>
          <a:stretch>
            <a:fillRect/>
          </a:stretch>
        </p:blipFill>
        <p:spPr>
          <a:xfrm>
            <a:off x="6549887" y="4562061"/>
            <a:ext cx="2097156" cy="1550504"/>
          </a:xfrm>
          <a:prstGeom prst="rect">
            <a:avLst/>
          </a:prstGeom>
        </p:spPr>
      </p:pic>
      <p:pic>
        <p:nvPicPr>
          <p:cNvPr id="9" name="Picture 8">
            <a:extLst>
              <a:ext uri="{FF2B5EF4-FFF2-40B4-BE49-F238E27FC236}">
                <a16:creationId xmlns:a16="http://schemas.microsoft.com/office/drawing/2014/main" id="{0C104810-E947-4FFA-8E7E-A4A8C0C6AF3F}"/>
              </a:ext>
            </a:extLst>
          </p:cNvPr>
          <p:cNvPicPr>
            <a:picLocks noChangeAspect="1"/>
          </p:cNvPicPr>
          <p:nvPr/>
        </p:nvPicPr>
        <p:blipFill>
          <a:blip r:embed="rId4"/>
          <a:stretch>
            <a:fillRect/>
          </a:stretch>
        </p:blipFill>
        <p:spPr>
          <a:xfrm>
            <a:off x="4194313" y="4562060"/>
            <a:ext cx="2097156" cy="1550504"/>
          </a:xfrm>
          <a:prstGeom prst="rect">
            <a:avLst/>
          </a:prstGeom>
        </p:spPr>
      </p:pic>
    </p:spTree>
    <p:extLst>
      <p:ext uri="{BB962C8B-B14F-4D97-AF65-F5344CB8AC3E}">
        <p14:creationId xmlns:p14="http://schemas.microsoft.com/office/powerpoint/2010/main" val="3953300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B4BA1-D1DA-468F-8D21-16374A5F381B}"/>
              </a:ext>
            </a:extLst>
          </p:cNvPr>
          <p:cNvSpPr>
            <a:spLocks noGrp="1"/>
          </p:cNvSpPr>
          <p:nvPr>
            <p:ph type="title"/>
          </p:nvPr>
        </p:nvSpPr>
        <p:spPr/>
        <p:txBody>
          <a:bodyPr/>
          <a:lstStyle/>
          <a:p>
            <a:r>
              <a:rPr lang="el-GR" dirty="0"/>
              <a:t>ΣΥΜΠΕΡΑΣΜΑ</a:t>
            </a:r>
          </a:p>
        </p:txBody>
      </p:sp>
      <p:sp>
        <p:nvSpPr>
          <p:cNvPr id="3" name="Content Placeholder 2">
            <a:extLst>
              <a:ext uri="{FF2B5EF4-FFF2-40B4-BE49-F238E27FC236}">
                <a16:creationId xmlns:a16="http://schemas.microsoft.com/office/drawing/2014/main" id="{367BC44B-4B3E-4B77-9837-9E6680A6D4EF}"/>
              </a:ext>
            </a:extLst>
          </p:cNvPr>
          <p:cNvSpPr>
            <a:spLocks noGrp="1"/>
          </p:cNvSpPr>
          <p:nvPr>
            <p:ph idx="1"/>
          </p:nvPr>
        </p:nvSpPr>
        <p:spPr>
          <a:xfrm>
            <a:off x="457200" y="1610139"/>
            <a:ext cx="10668000" cy="4424901"/>
          </a:xfrm>
        </p:spPr>
        <p:txBody>
          <a:bodyPr/>
          <a:lstStyle/>
          <a:p>
            <a:pPr algn="l"/>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Η μαστίχα διαθέτει αντιοξειδωτικές, αντιβακτηριακές και αντιφλεγμονώδεις ιδιότητες. Επίσης, υπάρχουν δεδομένα για την αντικαρκινική δράση της. Έχει γενικά θετική επίδραση, βελτιώνοντας τη υγεία. Χρησιμοποιείται με επιτυχία στην ζαχαροπλαστική και μαγειρική, στην βιομηχανία αρωμάτων και καλλυντικών και στη ποτοποϊα. Έχει τον τίτλο της «θαυματουργή» τροφή και όχι άδικα. Έτσι μετά από όλα αυτά τα οφέλη, η ανάγκη για πάγια παραγωγή της είναι δεδομένη! Τέλος, η μαστίχα έχει αναγνωριστεί ως φυσικό φάρμακο από την Ευρωπαϊκή Ένωση.</a:t>
            </a:r>
          </a:p>
          <a:p>
            <a:pPr algn="l"/>
            <a:r>
              <a:rPr lang="el-GR" b="0" i="0" dirty="0">
                <a:solidFill>
                  <a:schemeClr val="accent2">
                    <a:lumMod val="60000"/>
                    <a:lumOff val="40000"/>
                  </a:schemeClr>
                </a:solidFill>
                <a:effectLst/>
                <a:latin typeface="Cambria" panose="02040503050406030204" pitchFamily="18" charset="0"/>
                <a:ea typeface="Cambria" panose="02040503050406030204" pitchFamily="18" charset="0"/>
              </a:rPr>
              <a:t>Ένταξε από σήμερα κιόλας την μαστίχα στη διατροφή σου και ξεκίνησε να απολαμβάνεις τα οφέλη της!</a:t>
            </a:r>
          </a:p>
          <a:p>
            <a:endParaRPr lang="el-GR" dirty="0"/>
          </a:p>
        </p:txBody>
      </p:sp>
      <p:pic>
        <p:nvPicPr>
          <p:cNvPr id="5" name="Picture 4">
            <a:extLst>
              <a:ext uri="{FF2B5EF4-FFF2-40B4-BE49-F238E27FC236}">
                <a16:creationId xmlns:a16="http://schemas.microsoft.com/office/drawing/2014/main" id="{C9F98229-7D36-4103-8859-3CF0AF58421B}"/>
              </a:ext>
            </a:extLst>
          </p:cNvPr>
          <p:cNvPicPr>
            <a:picLocks noChangeAspect="1"/>
          </p:cNvPicPr>
          <p:nvPr/>
        </p:nvPicPr>
        <p:blipFill>
          <a:blip r:embed="rId2"/>
          <a:stretch>
            <a:fillRect/>
          </a:stretch>
        </p:blipFill>
        <p:spPr>
          <a:xfrm>
            <a:off x="4786312" y="3906077"/>
            <a:ext cx="4804949" cy="2309329"/>
          </a:xfrm>
          <a:prstGeom prst="rect">
            <a:avLst/>
          </a:prstGeom>
        </p:spPr>
      </p:pic>
    </p:spTree>
    <p:extLst>
      <p:ext uri="{BB962C8B-B14F-4D97-AF65-F5344CB8AC3E}">
        <p14:creationId xmlns:p14="http://schemas.microsoft.com/office/powerpoint/2010/main" val="789113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84DCA-0431-4CF9-AEE1-FCBB16136762}"/>
              </a:ext>
            </a:extLst>
          </p:cNvPr>
          <p:cNvSpPr>
            <a:spLocks noGrp="1"/>
          </p:cNvSpPr>
          <p:nvPr>
            <p:ph type="title"/>
          </p:nvPr>
        </p:nvSpPr>
        <p:spPr>
          <a:xfrm>
            <a:off x="1431235" y="417443"/>
            <a:ext cx="9693965" cy="1202635"/>
          </a:xfrm>
        </p:spPr>
        <p:txBody>
          <a:bodyPr>
            <a:normAutofit fontScale="90000"/>
          </a:bodyPr>
          <a:lstStyle/>
          <a:p>
            <a:r>
              <a:rPr lang="el-GR" dirty="0"/>
              <a:t>ΥΛΙΚΑ ΓΙΑ ΤΗ ΣΥΝΤΑΓΗ ΚΟΥΡΑΜΠΙΕΔΕΣ ΤΗΣ ΓΙΑΓΙΑΣ</a:t>
            </a:r>
          </a:p>
        </p:txBody>
      </p:sp>
      <p:sp>
        <p:nvSpPr>
          <p:cNvPr id="3" name="Content Placeholder 2">
            <a:extLst>
              <a:ext uri="{FF2B5EF4-FFF2-40B4-BE49-F238E27FC236}">
                <a16:creationId xmlns:a16="http://schemas.microsoft.com/office/drawing/2014/main" id="{1FE5008A-D471-4553-9418-DB9A6DA51890}"/>
              </a:ext>
            </a:extLst>
          </p:cNvPr>
          <p:cNvSpPr>
            <a:spLocks noGrp="1"/>
          </p:cNvSpPr>
          <p:nvPr>
            <p:ph idx="1"/>
          </p:nvPr>
        </p:nvSpPr>
        <p:spPr>
          <a:xfrm>
            <a:off x="616226" y="1620078"/>
            <a:ext cx="10508974" cy="4595328"/>
          </a:xfrm>
        </p:spPr>
        <p:txBody>
          <a:bodyPr/>
          <a:lstStyle/>
          <a:p>
            <a:pPr algn="l"/>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Υλικά </a:t>
            </a:r>
          </a:p>
          <a:p>
            <a:pPr algn="l">
              <a:buFont typeface="Arial" panose="020B0604020202020204" pitchFamily="34" charset="0"/>
              <a:buChar char="•"/>
            </a:pPr>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700 γραμ. αλεύρι γ.ο.χ</a:t>
            </a:r>
          </a:p>
          <a:p>
            <a:pPr algn="l">
              <a:buFont typeface="Arial" panose="020B0604020202020204" pitchFamily="34" charset="0"/>
              <a:buChar char="•"/>
            </a:pPr>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400 γραμ. βούτυρο σε θερμοκρασία δωματίου</a:t>
            </a:r>
          </a:p>
          <a:p>
            <a:pPr algn="l">
              <a:buFont typeface="Arial" panose="020B0604020202020204" pitchFamily="34" charset="0"/>
              <a:buChar char="•"/>
            </a:pPr>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1½ κούπα αμύγδαλα χοντροκομμένα και καβουρδισμένα</a:t>
            </a:r>
          </a:p>
          <a:p>
            <a:pPr algn="l">
              <a:buFont typeface="Arial" panose="020B0604020202020204" pitchFamily="34" charset="0"/>
              <a:buChar char="•"/>
            </a:pPr>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2 κρόκοι αυγών</a:t>
            </a:r>
          </a:p>
          <a:p>
            <a:pPr algn="l">
              <a:buFont typeface="Arial" panose="020B0604020202020204" pitchFamily="34" charset="0"/>
              <a:buChar char="•"/>
            </a:pPr>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1/2 κούπα ζάχαρη άχνη</a:t>
            </a:r>
          </a:p>
          <a:p>
            <a:pPr algn="l">
              <a:buFont typeface="Arial" panose="020B0604020202020204" pitchFamily="34" charset="0"/>
              <a:buChar char="•"/>
            </a:pPr>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1 κ.γλ. μπέικιν πάουντερ</a:t>
            </a:r>
          </a:p>
          <a:p>
            <a:pPr algn="l">
              <a:buFont typeface="Arial" panose="020B0604020202020204" pitchFamily="34" charset="0"/>
              <a:buChar char="•"/>
            </a:pPr>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1 κ.γλ. λικέρ μαστίχα</a:t>
            </a:r>
          </a:p>
          <a:p>
            <a:pPr algn="l">
              <a:buFont typeface="Arial" panose="020B0604020202020204" pitchFamily="34" charset="0"/>
              <a:buChar char="•"/>
            </a:pPr>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1 κ.γλ. τριμμένη μαστίχα</a:t>
            </a:r>
          </a:p>
          <a:p>
            <a:pPr algn="l">
              <a:buFont typeface="Arial" panose="020B0604020202020204" pitchFamily="34" charset="0"/>
              <a:buChar char="•"/>
            </a:pPr>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ζάχαρη άχνη για πασπάλισμα</a:t>
            </a:r>
          </a:p>
          <a:p>
            <a:pPr algn="l">
              <a:buFont typeface="Arial" panose="020B0604020202020204" pitchFamily="34" charset="0"/>
              <a:buChar char="•"/>
            </a:pPr>
            <a:r>
              <a:rPr lang="el-GR" b="0" i="1" dirty="0">
                <a:solidFill>
                  <a:schemeClr val="accent2">
                    <a:lumMod val="60000"/>
                    <a:lumOff val="40000"/>
                  </a:schemeClr>
                </a:solidFill>
                <a:effectLst/>
                <a:latin typeface="Cambria" panose="02040503050406030204" pitchFamily="18" charset="0"/>
                <a:ea typeface="Cambria" panose="02040503050406030204" pitchFamily="18" charset="0"/>
              </a:rPr>
              <a:t>ανθόνερο για ράντισμα</a:t>
            </a:r>
          </a:p>
          <a:p>
            <a:endParaRPr lang="el-GR" dirty="0"/>
          </a:p>
        </p:txBody>
      </p:sp>
    </p:spTree>
    <p:extLst>
      <p:ext uri="{BB962C8B-B14F-4D97-AF65-F5344CB8AC3E}">
        <p14:creationId xmlns:p14="http://schemas.microsoft.com/office/powerpoint/2010/main" val="27574397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TM03457510[[fn=Savon]]</Template>
  <TotalTime>46</TotalTime>
  <Words>1449</Words>
  <Application>Microsoft Office PowerPoint</Application>
  <PresentationFormat>Widescreen</PresentationFormat>
  <Paragraphs>73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Cambria</vt:lpstr>
      <vt:lpstr>Century Gothic</vt:lpstr>
      <vt:lpstr>Roboto</vt:lpstr>
      <vt:lpstr>Savon</vt:lpstr>
      <vt:lpstr>Η ΜΑΣΤΙΧΑ ΧΙΟΥ</vt:lpstr>
      <vt:lpstr>           Η ΜΑΣΤΙΧΑ ΧΙΟΥ</vt:lpstr>
      <vt:lpstr>       Η ΜΑΣΤΙΧΑ ΧΙΟΥ</vt:lpstr>
      <vt:lpstr>ΟΙ ΙΔΙΟΤΗΤΕΣ ΤΗΣ ΜΑΣΤΙΧΑΣ</vt:lpstr>
      <vt:lpstr>ΘΕΡΑΠΕΥΤΙΚΕΣ ΙΔΙΟΤΗΤΕΣ</vt:lpstr>
      <vt:lpstr>ΔΙΑΤΡΟΦΙΚΗ ΑΞΙΑ ΤΗΣ ΜΑΣΤΙΧΑΣ</vt:lpstr>
      <vt:lpstr>ΠΩΣ ΤΡΩΓΕΤΑΙ ΚΑΙ ΠΩΣ ΠΙΝΕΤΕ;</vt:lpstr>
      <vt:lpstr>ΣΥΜΠΕΡΑΣΜΑ</vt:lpstr>
      <vt:lpstr>ΥΛΙΚΑ ΓΙΑ ΤΗ ΣΥΝΤΑΓΗ ΚΟΥΡΑΜΠΙΕΔΕΣ ΤΗΣ ΓΙΑΓΙΑΣ</vt:lpstr>
      <vt:lpstr>ΣΥΝΕΧΕΙΑ ΤΗΣ ΣΥΝΤΑΓΗΣ</vt:lpstr>
      <vt:lpstr>ΧΙΟΣ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ΜΑΣΤΙΧΑ ΧΙΟΥ</dc:title>
  <dc:creator>ΠΑΣΧΑΛΙΝΑ ΔΑΦΝΟΥ</dc:creator>
  <cp:lastModifiedBy>ΠΑΣΧΑΛΙΝΑ ΔΑΦΝΟΥ</cp:lastModifiedBy>
  <cp:revision>1</cp:revision>
  <dcterms:created xsi:type="dcterms:W3CDTF">2022-05-01T19:18:29Z</dcterms:created>
  <dcterms:modified xsi:type="dcterms:W3CDTF">2022-05-01T20:05:18Z</dcterms:modified>
</cp:coreProperties>
</file>