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2853615-BFDE-46DE-814C-47EC6EF6D371}" type="datetimeFigureOut">
              <a:rPr lang="el-GR" smtClean="0"/>
              <a:t>8/5/2022</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DF53439-851E-44AD-84B1-B6BFC3D0C743}"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8/5/2022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8/5/2022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2853615-BFDE-46DE-814C-47EC6EF6D371}" type="datetimeFigureOut">
              <a:rPr lang="el-GR" smtClean="0"/>
              <a:t>8/5/2022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F2853615-BFDE-46DE-814C-47EC6EF6D371}" type="datetimeFigureOut">
              <a:rPr lang="el-GR" smtClean="0"/>
              <a:t>8/5/2022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F2853615-BFDE-46DE-814C-47EC6EF6D371}" type="datetimeFigureOut">
              <a:rPr lang="el-GR" smtClean="0"/>
              <a:t>8/5/2022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F2853615-BFDE-46DE-814C-47EC6EF6D371}" type="datetimeFigureOut">
              <a:rPr lang="el-GR" smtClean="0"/>
              <a:t>8/5/2022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F2853615-BFDE-46DE-814C-47EC6EF6D371}" type="datetimeFigureOut">
              <a:rPr lang="el-GR" smtClean="0"/>
              <a:t>8/5/2022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53615-BFDE-46DE-814C-47EC6EF6D371}" type="datetimeFigureOut">
              <a:rPr lang="el-GR" smtClean="0"/>
              <a:t>8/5/2022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2853615-BFDE-46DE-814C-47EC6EF6D371}" type="datetimeFigureOut">
              <a:rPr lang="el-GR" smtClean="0"/>
              <a:t>8/5/2022</a:t>
            </a:fld>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t>8/5/2022</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2853615-BFDE-46DE-814C-47EC6EF6D371}" type="datetimeFigureOut">
              <a:rPr lang="el-GR" smtClean="0"/>
              <a:t>8/5/2022</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frontiersin.org/articles/10.3389/fphar.2021.590201/full" TargetMode="External"/><Relationship Id="rId2" Type="http://schemas.openxmlformats.org/officeDocument/2006/relationships/hyperlink" Target="https://www.sciencedirect.com/topics/medicine-and-dentistry/caryophyllene" TargetMode="External"/><Relationship Id="rId1" Type="http://schemas.openxmlformats.org/officeDocument/2006/relationships/slideLayout" Target="../slideLayouts/slideLayout2.xml"/><Relationship Id="rId6" Type="http://schemas.openxmlformats.org/officeDocument/2006/relationships/hyperlink" Target="https://www.gummastic.gr/el/mastixa-chiou/idiotites-kai-ofeli" TargetMode="External"/><Relationship Id="rId5" Type="http://schemas.openxmlformats.org/officeDocument/2006/relationships/hyperlink" Target="https://www.mednutrition.gr/portal/efarmoges/leksiko-diatrofis/16466-mastixa-xiou" TargetMode="External"/><Relationship Id="rId4" Type="http://schemas.openxmlformats.org/officeDocument/2006/relationships/hyperlink" Target="https://www.ofarmakopoiosmou.gr/blog/mastiha-hioy-ofeli-sto-peptiko-systima-sti-stomatiki-ygiein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44007" y="2564904"/>
            <a:ext cx="3402713" cy="1845732"/>
          </a:xfrm>
        </p:spPr>
        <p:txBody>
          <a:bodyPr/>
          <a:lstStyle/>
          <a:p>
            <a:r>
              <a:rPr lang="el-GR" dirty="0" smtClean="0"/>
              <a:t> Μαστίχα</a:t>
            </a:r>
            <a:r>
              <a:rPr lang="en-US" dirty="0" smtClean="0"/>
              <a:t>: </a:t>
            </a:r>
            <a:r>
              <a:rPr lang="el-GR" sz="3200" dirty="0" smtClean="0"/>
              <a:t>μία διαφορετική ματιά </a:t>
            </a:r>
            <a:r>
              <a:rPr lang="en-US" sz="3200" dirty="0" smtClean="0"/>
              <a:t> </a:t>
            </a:r>
            <a:endParaRPr lang="el-GR" sz="3200" dirty="0"/>
          </a:p>
        </p:txBody>
      </p:sp>
      <p:sp>
        <p:nvSpPr>
          <p:cNvPr id="3" name="Υπότιτλος 2"/>
          <p:cNvSpPr>
            <a:spLocks noGrp="1"/>
          </p:cNvSpPr>
          <p:nvPr>
            <p:ph type="subTitle" idx="1"/>
          </p:nvPr>
        </p:nvSpPr>
        <p:spPr/>
        <p:txBody>
          <a:bodyPr>
            <a:normAutofit fontScale="92500"/>
          </a:bodyPr>
          <a:lstStyle/>
          <a:p>
            <a:r>
              <a:rPr lang="el-GR" dirty="0" smtClean="0"/>
              <a:t>Εργασία </a:t>
            </a:r>
            <a:r>
              <a:rPr lang="el-GR" dirty="0" smtClean="0"/>
              <a:t>των </a:t>
            </a:r>
            <a:r>
              <a:rPr lang="el-GR" dirty="0" smtClean="0"/>
              <a:t>μαθητών </a:t>
            </a:r>
            <a:r>
              <a:rPr lang="el-GR" dirty="0" smtClean="0">
                <a:solidFill>
                  <a:schemeClr val="bg2">
                    <a:lumMod val="50000"/>
                  </a:schemeClr>
                </a:solidFill>
              </a:rPr>
              <a:t>Παναγιώτη Κούρτη, Γιώργου Πανίδη, Νίκου </a:t>
            </a:r>
            <a:r>
              <a:rPr lang="el-GR" dirty="0" err="1" smtClean="0">
                <a:solidFill>
                  <a:schemeClr val="bg2">
                    <a:lumMod val="50000"/>
                  </a:schemeClr>
                </a:solidFill>
              </a:rPr>
              <a:t>Ροπόδη</a:t>
            </a:r>
            <a:r>
              <a:rPr lang="el-GR" dirty="0" smtClean="0">
                <a:solidFill>
                  <a:schemeClr val="bg2">
                    <a:lumMod val="50000"/>
                  </a:schemeClr>
                </a:solidFill>
              </a:rPr>
              <a:t>, Γιάννη Σίμου, </a:t>
            </a:r>
            <a:r>
              <a:rPr lang="el-GR" dirty="0" err="1" smtClean="0">
                <a:solidFill>
                  <a:schemeClr val="bg2">
                    <a:lumMod val="50000"/>
                  </a:schemeClr>
                </a:solidFill>
              </a:rPr>
              <a:t>Πέννυ</a:t>
            </a:r>
            <a:r>
              <a:rPr lang="el-GR" dirty="0" smtClean="0">
                <a:solidFill>
                  <a:schemeClr val="bg2">
                    <a:lumMod val="50000"/>
                  </a:schemeClr>
                </a:solidFill>
              </a:rPr>
              <a:t> Χριστοδουλάκη </a:t>
            </a:r>
            <a:endParaRPr lang="el-GR" dirty="0">
              <a:solidFill>
                <a:schemeClr val="bg2">
                  <a:lumMod val="50000"/>
                </a:schemeClr>
              </a:solidFill>
            </a:endParaRPr>
          </a:p>
        </p:txBody>
      </p:sp>
    </p:spTree>
    <p:extLst>
      <p:ext uri="{BB962C8B-B14F-4D97-AF65-F5344CB8AC3E}">
        <p14:creationId xmlns:p14="http://schemas.microsoft.com/office/powerpoint/2010/main" val="29226126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solidFill>
                  <a:srgbClr val="94C600"/>
                </a:solidFill>
              </a:rPr>
              <a:t>Μία… χημική προσέγγιση στα συστατικά της μαστίχας </a:t>
            </a:r>
            <a:endParaRPr lang="el-GR" sz="3600" dirty="0"/>
          </a:p>
        </p:txBody>
      </p:sp>
      <p:sp>
        <p:nvSpPr>
          <p:cNvPr id="3" name="Θέση περιεχομένου 2"/>
          <p:cNvSpPr>
            <a:spLocks noGrp="1"/>
          </p:cNvSpPr>
          <p:nvPr>
            <p:ph idx="1"/>
          </p:nvPr>
        </p:nvSpPr>
        <p:spPr>
          <a:xfrm>
            <a:off x="827584" y="2323652"/>
            <a:ext cx="6993225" cy="3939983"/>
          </a:xfrm>
        </p:spPr>
        <p:txBody>
          <a:bodyPr/>
          <a:lstStyle/>
          <a:p>
            <a:r>
              <a:rPr lang="el-GR" b="1" i="1" dirty="0" err="1" smtClean="0"/>
              <a:t>Λεμονένιο</a:t>
            </a:r>
            <a:endParaRPr lang="el-GR" dirty="0" smtClean="0"/>
          </a:p>
          <a:p>
            <a:endParaRPr lang="el-GR" sz="1800" dirty="0"/>
          </a:p>
          <a:p>
            <a:pPr marL="68580" indent="0">
              <a:buNone/>
            </a:pPr>
            <a:r>
              <a:rPr lang="el-GR" sz="1800" dirty="0" smtClean="0"/>
              <a:t>Το </a:t>
            </a:r>
            <a:r>
              <a:rPr lang="el-GR" sz="1800" dirty="0" err="1"/>
              <a:t>λεμονένιο</a:t>
            </a:r>
            <a:r>
              <a:rPr lang="el-GR" sz="1800" dirty="0"/>
              <a:t> </a:t>
            </a:r>
            <a:r>
              <a:rPr lang="el-GR" sz="1800" dirty="0" smtClean="0"/>
              <a:t>(κατά την </a:t>
            </a:r>
            <a:r>
              <a:rPr lang="en-US" sz="1800" dirty="0" smtClean="0"/>
              <a:t>IUPAC:</a:t>
            </a:r>
            <a:r>
              <a:rPr lang="el-GR" sz="1800" b="1" dirty="0" smtClean="0"/>
              <a:t>1-Μεθυλ-4-προπενυλο-κυκλοεξένιο</a:t>
            </a:r>
            <a:r>
              <a:rPr lang="el-GR" sz="1800" dirty="0" smtClean="0"/>
              <a:t>)  </a:t>
            </a:r>
            <a:r>
              <a:rPr lang="el-GR" sz="1800" dirty="0"/>
              <a:t>είναι υγρή οργανική χημική ένωση, ένας υδρογονάνθρακας που ανήκει στα κυκλικά </a:t>
            </a:r>
            <a:r>
              <a:rPr lang="el-GR" sz="1800" dirty="0" err="1"/>
              <a:t>μονοτερπένια</a:t>
            </a:r>
            <a:r>
              <a:rPr lang="el-GR" sz="1800" dirty="0"/>
              <a:t> και αποτελεί το κυριότερο συστατικό στο αιθέριο έλαιο που περιέχει ο φλοιός των περισσότερων καρπών </a:t>
            </a:r>
            <a:r>
              <a:rPr lang="el-GR" sz="1800" dirty="0" smtClean="0"/>
              <a:t>των εσπεριδοειδών.(</a:t>
            </a:r>
            <a:r>
              <a:rPr lang="en-US" sz="1800" dirty="0" smtClean="0"/>
              <a:t> </a:t>
            </a:r>
            <a:r>
              <a:rPr lang="el-GR" sz="1800" dirty="0" smtClean="0"/>
              <a:t>Χημικός τύπος</a:t>
            </a:r>
            <a:r>
              <a:rPr lang="en-US" sz="1800" dirty="0" smtClean="0"/>
              <a:t>: C</a:t>
            </a:r>
            <a:r>
              <a:rPr lang="en-US" sz="1200" dirty="0" smtClean="0"/>
              <a:t>10</a:t>
            </a:r>
            <a:r>
              <a:rPr lang="en-US" sz="1800" dirty="0" smtClean="0"/>
              <a:t>H</a:t>
            </a:r>
            <a:r>
              <a:rPr lang="en-US" sz="1200" dirty="0" smtClean="0"/>
              <a:t>16 </a:t>
            </a:r>
            <a:r>
              <a:rPr lang="en-US" sz="1800" dirty="0" smtClean="0"/>
              <a:t>)</a:t>
            </a:r>
            <a:endParaRPr lang="el-GR" sz="18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4725144"/>
            <a:ext cx="721257" cy="1466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7179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solidFill>
                  <a:srgbClr val="94C600"/>
                </a:solidFill>
              </a:rPr>
              <a:t>Μία… χημική προσέγγιση στα συστατικά της μαστίχας </a:t>
            </a:r>
            <a:endParaRPr lang="el-GR" sz="3600" dirty="0"/>
          </a:p>
        </p:txBody>
      </p:sp>
      <p:sp>
        <p:nvSpPr>
          <p:cNvPr id="3" name="Θέση περιεχομένου 2"/>
          <p:cNvSpPr>
            <a:spLocks noGrp="1"/>
          </p:cNvSpPr>
          <p:nvPr>
            <p:ph idx="1"/>
          </p:nvPr>
        </p:nvSpPr>
        <p:spPr>
          <a:xfrm>
            <a:off x="1187624" y="2348880"/>
            <a:ext cx="6777317" cy="3508977"/>
          </a:xfrm>
        </p:spPr>
        <p:txBody>
          <a:bodyPr>
            <a:normAutofit/>
          </a:bodyPr>
          <a:lstStyle/>
          <a:p>
            <a:r>
              <a:rPr lang="el-GR" b="1" i="1" dirty="0" err="1" smtClean="0"/>
              <a:t>Καρυοφυλλένιο</a:t>
            </a:r>
            <a:endParaRPr lang="el-GR" b="1" i="1" dirty="0" smtClean="0"/>
          </a:p>
          <a:p>
            <a:endParaRPr lang="el-GR" sz="1800" dirty="0"/>
          </a:p>
          <a:p>
            <a:r>
              <a:rPr lang="en-US" sz="1800" dirty="0" smtClean="0"/>
              <a:t>To </a:t>
            </a:r>
            <a:r>
              <a:rPr lang="el-GR" sz="1800" dirty="0" err="1" smtClean="0"/>
              <a:t>καρυοφυλλένιο</a:t>
            </a:r>
            <a:r>
              <a:rPr lang="el-GR" sz="1800" dirty="0" smtClean="0"/>
              <a:t> είναι </a:t>
            </a:r>
            <a:r>
              <a:rPr lang="el-GR" sz="1800" dirty="0"/>
              <a:t>ένα φυσικό </a:t>
            </a:r>
            <a:r>
              <a:rPr lang="el-GR" sz="1800" dirty="0" err="1" smtClean="0"/>
              <a:t>δικυκλικό</a:t>
            </a:r>
            <a:r>
              <a:rPr lang="el-GR" sz="1800" dirty="0" smtClean="0"/>
              <a:t> </a:t>
            </a:r>
            <a:r>
              <a:rPr lang="el-GR" sz="1800" dirty="0" err="1" smtClean="0"/>
              <a:t>σεσκιτερπενιο</a:t>
            </a:r>
            <a:r>
              <a:rPr lang="el-GR" sz="1800" dirty="0" smtClean="0"/>
              <a:t> που </a:t>
            </a:r>
            <a:r>
              <a:rPr lang="el-GR" sz="1800" dirty="0"/>
              <a:t>αποτελεί συστατικό πολλών </a:t>
            </a:r>
            <a:r>
              <a:rPr lang="el-GR" sz="1800" dirty="0" smtClean="0"/>
              <a:t>αιθέριων </a:t>
            </a:r>
            <a:r>
              <a:rPr lang="el-GR" sz="1800" dirty="0" err="1" smtClean="0"/>
              <a:t>έλαιων</a:t>
            </a:r>
            <a:r>
              <a:rPr lang="el-GR" sz="1800" dirty="0" smtClean="0"/>
              <a:t> . </a:t>
            </a:r>
            <a:r>
              <a:rPr lang="el-GR" sz="1800" dirty="0"/>
              <a:t>Βρίσκεται συνήθως ως μείγμα με </a:t>
            </a:r>
            <a:r>
              <a:rPr lang="el-GR" sz="1800" dirty="0" err="1" smtClean="0"/>
              <a:t>ισοκαρυοφυλλένιο</a:t>
            </a:r>
            <a:r>
              <a:rPr lang="el-GR" sz="1800" dirty="0" smtClean="0"/>
              <a:t> και α-</a:t>
            </a:r>
            <a:r>
              <a:rPr lang="el-GR" sz="1800" dirty="0" err="1" smtClean="0"/>
              <a:t>χουμουλένιο</a:t>
            </a:r>
            <a:r>
              <a:rPr lang="el-GR" sz="1800" dirty="0" smtClean="0"/>
              <a:t>, </a:t>
            </a:r>
            <a:r>
              <a:rPr lang="el-GR" sz="1800" dirty="0"/>
              <a:t>ένα ισομερές με ανοιχτό δακτύλιο</a:t>
            </a:r>
            <a:r>
              <a:rPr lang="el-GR" sz="1800" dirty="0" smtClean="0"/>
              <a:t>.</a:t>
            </a:r>
            <a:r>
              <a:rPr lang="en-US" sz="1800" dirty="0" smtClean="0"/>
              <a:t> </a:t>
            </a:r>
            <a:r>
              <a:rPr lang="el-GR" sz="1800" dirty="0" smtClean="0"/>
              <a:t>(Χημικός τύπος</a:t>
            </a:r>
            <a:r>
              <a:rPr lang="en-US" sz="1800" dirty="0" smtClean="0"/>
              <a:t>: C</a:t>
            </a:r>
            <a:r>
              <a:rPr lang="en-US" sz="1100" dirty="0" smtClean="0"/>
              <a:t>15</a:t>
            </a:r>
            <a:r>
              <a:rPr lang="en-US" sz="1800" dirty="0" smtClean="0"/>
              <a:t>H</a:t>
            </a:r>
            <a:r>
              <a:rPr lang="en-US" sz="1100" dirty="0" smtClean="0"/>
              <a:t>24</a:t>
            </a:r>
            <a:r>
              <a:rPr lang="en-US" sz="1800" dirty="0" smtClean="0"/>
              <a:t>)</a:t>
            </a:r>
            <a:r>
              <a:rPr lang="el-GR" sz="1800" dirty="0" smtClean="0"/>
              <a:t> </a:t>
            </a:r>
          </a:p>
          <a:p>
            <a:pPr marL="68580" indent="0">
              <a:buNone/>
            </a:pPr>
            <a:endParaRPr lang="el-GR" b="1" i="1" dirty="0" smtClean="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4518023"/>
            <a:ext cx="1296144" cy="121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8026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u="sng" dirty="0" smtClean="0"/>
              <a:t>Δεύτερο μέρος</a:t>
            </a:r>
            <a:r>
              <a:rPr lang="en-US" dirty="0" smtClean="0"/>
              <a:t>:</a:t>
            </a:r>
            <a:r>
              <a:rPr lang="el-GR" dirty="0" smtClean="0"/>
              <a:t> Αξιοποιώντας την μαστίχα… στο ραβανί </a:t>
            </a:r>
            <a:endParaRPr lang="el-GR" dirty="0"/>
          </a:p>
        </p:txBody>
      </p:sp>
      <p:sp>
        <p:nvSpPr>
          <p:cNvPr id="3" name="Θέση περιεχομένου 2"/>
          <p:cNvSpPr>
            <a:spLocks noGrp="1"/>
          </p:cNvSpPr>
          <p:nvPr>
            <p:ph idx="1"/>
          </p:nvPr>
        </p:nvSpPr>
        <p:spPr/>
        <p:txBody>
          <a:bodyPr numCol="2"/>
          <a:lstStyle/>
          <a:p>
            <a:r>
              <a:rPr lang="el-GR" b="1" dirty="0" smtClean="0"/>
              <a:t>Υλικά</a:t>
            </a:r>
            <a:r>
              <a:rPr lang="en-US" b="1" dirty="0" smtClean="0"/>
              <a:t>:</a:t>
            </a:r>
            <a:endParaRPr lang="el-GR" b="1" dirty="0" smtClean="0"/>
          </a:p>
          <a:p>
            <a:pPr marL="68580" indent="0">
              <a:buNone/>
            </a:pPr>
            <a:r>
              <a:rPr lang="el-GR" sz="1800" i="1" u="sng" dirty="0" smtClean="0"/>
              <a:t>Για το κέικ</a:t>
            </a:r>
            <a:r>
              <a:rPr lang="en-US" sz="1800" i="1" u="sng" dirty="0" smtClean="0"/>
              <a:t>:</a:t>
            </a:r>
            <a:endParaRPr lang="el-GR" sz="1800" i="1" u="sng" dirty="0" smtClean="0"/>
          </a:p>
          <a:p>
            <a:pPr>
              <a:buFont typeface="Wingdings" panose="05000000000000000000" pitchFamily="2" charset="2"/>
              <a:buChar char="§"/>
            </a:pPr>
            <a:r>
              <a:rPr lang="el-GR" sz="1800" i="1" dirty="0" smtClean="0"/>
              <a:t>600</a:t>
            </a:r>
            <a:r>
              <a:rPr lang="en-US" sz="1800" i="1" dirty="0" smtClean="0"/>
              <a:t>g </a:t>
            </a:r>
            <a:r>
              <a:rPr lang="el-GR" sz="1800" i="1" dirty="0" smtClean="0"/>
              <a:t>γιαούρτι</a:t>
            </a:r>
          </a:p>
          <a:p>
            <a:pPr>
              <a:buFont typeface="Wingdings" panose="05000000000000000000" pitchFamily="2" charset="2"/>
              <a:buChar char="§"/>
            </a:pPr>
            <a:r>
              <a:rPr lang="el-GR" sz="1800" i="1" dirty="0" smtClean="0"/>
              <a:t>1</a:t>
            </a:r>
            <a:r>
              <a:rPr lang="el-GR" sz="1050" i="1" dirty="0" smtClean="0"/>
              <a:t>1/2</a:t>
            </a:r>
            <a:r>
              <a:rPr lang="el-GR" sz="1800" dirty="0" smtClean="0"/>
              <a:t> φλ. Ζάχαρη </a:t>
            </a:r>
          </a:p>
          <a:p>
            <a:pPr>
              <a:buFont typeface="Wingdings" panose="05000000000000000000" pitchFamily="2" charset="2"/>
              <a:buChar char="§"/>
            </a:pPr>
            <a:r>
              <a:rPr lang="el-GR" sz="1800" i="1" dirty="0" smtClean="0"/>
              <a:t>2κ.γ. κοφτά σόδα μαγειρική</a:t>
            </a:r>
          </a:p>
          <a:p>
            <a:pPr>
              <a:buFont typeface="Wingdings" panose="05000000000000000000" pitchFamily="2" charset="2"/>
              <a:buChar char="§"/>
            </a:pPr>
            <a:r>
              <a:rPr lang="el-GR" sz="1800" i="1" dirty="0" smtClean="0"/>
              <a:t>1φλ νερό</a:t>
            </a:r>
          </a:p>
          <a:p>
            <a:pPr>
              <a:buFont typeface="Wingdings" panose="05000000000000000000" pitchFamily="2" charset="2"/>
              <a:buChar char="§"/>
            </a:pPr>
            <a:r>
              <a:rPr lang="el-GR" sz="1800" i="1" dirty="0" smtClean="0"/>
              <a:t>1κ.γ. κοφτό μαστίχα </a:t>
            </a:r>
          </a:p>
          <a:p>
            <a:pPr>
              <a:buFont typeface="Wingdings" panose="05000000000000000000" pitchFamily="2" charset="2"/>
              <a:buChar char="§"/>
            </a:pPr>
            <a:r>
              <a:rPr lang="el-GR" sz="1800" i="1" dirty="0" smtClean="0"/>
              <a:t>500</a:t>
            </a:r>
            <a:r>
              <a:rPr lang="en-US" sz="1800" i="1" dirty="0" smtClean="0"/>
              <a:t>g</a:t>
            </a:r>
            <a:r>
              <a:rPr lang="el-GR" sz="1800" i="1" dirty="0" smtClean="0"/>
              <a:t> σιμιγδάλι χοντρό </a:t>
            </a:r>
          </a:p>
          <a:p>
            <a:pPr>
              <a:buFont typeface="Wingdings" panose="05000000000000000000" pitchFamily="2" charset="2"/>
              <a:buChar char="§"/>
            </a:pPr>
            <a:r>
              <a:rPr lang="el-GR" sz="1800" i="1" dirty="0" smtClean="0"/>
              <a:t>Ξύσμα από 1 λεμόνι</a:t>
            </a:r>
          </a:p>
          <a:p>
            <a:pPr>
              <a:buFont typeface="Wingdings" panose="05000000000000000000" pitchFamily="2" charset="2"/>
              <a:buChar char="§"/>
            </a:pPr>
            <a:r>
              <a:rPr lang="el-GR" sz="1800" i="1" dirty="0" smtClean="0"/>
              <a:t>1κ.σ. βούτυρο</a:t>
            </a:r>
            <a:endParaRPr lang="el-GR" sz="1800" i="1" dirty="0"/>
          </a:p>
          <a:p>
            <a:pPr marL="68580" indent="0">
              <a:buNone/>
            </a:pPr>
            <a:r>
              <a:rPr lang="el-GR" sz="1800" i="1" u="sng" dirty="0" smtClean="0"/>
              <a:t> Για το σιρόπι</a:t>
            </a:r>
            <a:r>
              <a:rPr lang="en-US" sz="1800" i="1" u="sng" dirty="0" smtClean="0"/>
              <a:t>:</a:t>
            </a:r>
          </a:p>
          <a:p>
            <a:pPr>
              <a:buFont typeface="Wingdings" panose="05000000000000000000" pitchFamily="2" charset="2"/>
              <a:buChar char="§"/>
            </a:pPr>
            <a:r>
              <a:rPr lang="en-US" sz="1800" dirty="0" smtClean="0"/>
              <a:t>4</a:t>
            </a:r>
            <a:r>
              <a:rPr lang="el-GR" sz="1800" dirty="0" smtClean="0"/>
              <a:t>φλ ζάχαρη</a:t>
            </a:r>
          </a:p>
          <a:p>
            <a:pPr>
              <a:buFont typeface="Wingdings" panose="05000000000000000000" pitchFamily="2" charset="2"/>
              <a:buChar char="§"/>
            </a:pPr>
            <a:r>
              <a:rPr lang="el-GR" sz="1800" dirty="0" smtClean="0"/>
              <a:t>3φλ νερό</a:t>
            </a:r>
          </a:p>
          <a:p>
            <a:pPr>
              <a:buFont typeface="Wingdings" panose="05000000000000000000" pitchFamily="2" charset="2"/>
              <a:buChar char="§"/>
            </a:pPr>
            <a:r>
              <a:rPr lang="el-GR" sz="1800" dirty="0" smtClean="0"/>
              <a:t>Φλούδα από λεμόνι</a:t>
            </a:r>
          </a:p>
          <a:p>
            <a:pPr>
              <a:buFont typeface="Wingdings" panose="05000000000000000000" pitchFamily="2" charset="2"/>
              <a:buChar char="§"/>
            </a:pPr>
            <a:r>
              <a:rPr lang="el-GR" sz="1800" dirty="0" smtClean="0"/>
              <a:t>3κ.γ. χυμό λεμόνι</a:t>
            </a:r>
          </a:p>
          <a:p>
            <a:pPr>
              <a:buFont typeface="Wingdings" panose="05000000000000000000" pitchFamily="2" charset="2"/>
              <a:buChar char="§"/>
            </a:pPr>
            <a:r>
              <a:rPr lang="el-GR" sz="1800" dirty="0" smtClean="0"/>
              <a:t>1 ξύλο κανέλας </a:t>
            </a:r>
            <a:endParaRPr lang="el-GR" sz="1050" dirty="0"/>
          </a:p>
        </p:txBody>
      </p:sp>
    </p:spTree>
    <p:extLst>
      <p:ext uri="{BB962C8B-B14F-4D97-AF65-F5344CB8AC3E}">
        <p14:creationId xmlns:p14="http://schemas.microsoft.com/office/powerpoint/2010/main" val="4269510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Αξιοποιώντας την μαστίχα… στο ραβανί </a:t>
            </a:r>
          </a:p>
        </p:txBody>
      </p:sp>
      <p:sp>
        <p:nvSpPr>
          <p:cNvPr id="3" name="Θέση περιεχομένου 2"/>
          <p:cNvSpPr>
            <a:spLocks noGrp="1"/>
          </p:cNvSpPr>
          <p:nvPr>
            <p:ph idx="1"/>
          </p:nvPr>
        </p:nvSpPr>
        <p:spPr/>
        <p:txBody>
          <a:bodyPr>
            <a:normAutofit lnSpcReduction="10000"/>
          </a:bodyPr>
          <a:lstStyle/>
          <a:p>
            <a:r>
              <a:rPr lang="el-GR" b="1" i="1" dirty="0" smtClean="0"/>
              <a:t>Εκτέλεση </a:t>
            </a:r>
          </a:p>
          <a:p>
            <a:pPr marL="68580" indent="0">
              <a:buNone/>
            </a:pPr>
            <a:r>
              <a:rPr lang="el-GR" sz="1800" u="sng" dirty="0" smtClean="0"/>
              <a:t>Για το κέικ</a:t>
            </a:r>
            <a:r>
              <a:rPr lang="en-US" sz="1800" u="sng" dirty="0" smtClean="0"/>
              <a:t>:</a:t>
            </a:r>
          </a:p>
          <a:p>
            <a:pPr marL="68580" indent="0">
              <a:buNone/>
            </a:pPr>
            <a:r>
              <a:rPr lang="el-GR" sz="1800" dirty="0" smtClean="0"/>
              <a:t>Χτυπάμε σε ένα γουδί ή σε ένα μίξερ την μαστίχα με λίγη ζάχαρη ώσπου η μαστίχα να γίνει σκόνη . Ανακατεύουμε σε ένα μεγάλο μπολ το γιαούρτι και την </a:t>
            </a:r>
            <a:r>
              <a:rPr lang="el-GR" sz="1800" dirty="0" err="1" smtClean="0"/>
              <a:t>ζαχαρη.Αραιώνουμε</a:t>
            </a:r>
            <a:r>
              <a:rPr lang="el-GR" sz="1800" dirty="0" smtClean="0"/>
              <a:t> την σόδα στο νερό και το προσθέτουμε στο μίγμα γιαούρτι. Έπειτα </a:t>
            </a:r>
            <a:r>
              <a:rPr lang="el-GR" sz="1800" dirty="0" smtClean="0"/>
              <a:t>προσθέτου</a:t>
            </a:r>
            <a:r>
              <a:rPr lang="el-GR" sz="1800" dirty="0"/>
              <a:t>μ</a:t>
            </a:r>
            <a:r>
              <a:rPr lang="el-GR" sz="1800" dirty="0" smtClean="0"/>
              <a:t>ε </a:t>
            </a:r>
            <a:r>
              <a:rPr lang="el-GR" sz="1800" dirty="0" smtClean="0"/>
              <a:t>την μαστίχα , το ξύσμα λεμονιού και το σιμιγδάλι και ανακατεύουμε καλά μέχρι να ομογενοποιηθούν τα υλικά και να διαλυθεί το σιμιγδάλι χωρίς να κάνει κόμπους</a:t>
            </a:r>
            <a:r>
              <a:rPr lang="el-GR" sz="1800" dirty="0" smtClean="0"/>
              <a:t>. Αφήνουμε </a:t>
            </a:r>
            <a:r>
              <a:rPr lang="el-GR" sz="1800" dirty="0" smtClean="0"/>
              <a:t>το μίγμα για 30 λεπτά ώστε να φουσκώσει το σιμιγδάλι</a:t>
            </a:r>
            <a:r>
              <a:rPr lang="el-GR" sz="1800" dirty="0" smtClean="0"/>
              <a:t>. Προθερμαίνουμε </a:t>
            </a:r>
            <a:r>
              <a:rPr lang="el-GR" sz="1800" dirty="0" smtClean="0"/>
              <a:t>το φούρνο στους 180 </a:t>
            </a:r>
            <a:r>
              <a:rPr lang="el-GR" sz="1800" dirty="0" smtClean="0"/>
              <a:t>βαθμούς </a:t>
            </a:r>
            <a:r>
              <a:rPr lang="el-GR" sz="1800" dirty="0" smtClean="0"/>
              <a:t>κελσίου. Βουτυρώνουμε καλά ένα ταψί 24επί 30</a:t>
            </a:r>
            <a:r>
              <a:rPr lang="en-US" sz="1800" dirty="0" smtClean="0"/>
              <a:t>cm</a:t>
            </a:r>
            <a:r>
              <a:rPr lang="el-GR" sz="1800" dirty="0" smtClean="0"/>
              <a:t>.</a:t>
            </a:r>
            <a:endParaRPr lang="el-GR" sz="1800" dirty="0"/>
          </a:p>
        </p:txBody>
      </p:sp>
    </p:spTree>
    <p:extLst>
      <p:ext uri="{BB962C8B-B14F-4D97-AF65-F5344CB8AC3E}">
        <p14:creationId xmlns:p14="http://schemas.microsoft.com/office/powerpoint/2010/main" val="3965653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Αξιοποιώντας την μαστίχα… στο ραβανί </a:t>
            </a:r>
          </a:p>
        </p:txBody>
      </p:sp>
      <p:sp>
        <p:nvSpPr>
          <p:cNvPr id="3" name="Θέση περιεχομένου 2"/>
          <p:cNvSpPr>
            <a:spLocks noGrp="1"/>
          </p:cNvSpPr>
          <p:nvPr>
            <p:ph idx="1"/>
          </p:nvPr>
        </p:nvSpPr>
        <p:spPr/>
        <p:txBody>
          <a:bodyPr/>
          <a:lstStyle/>
          <a:p>
            <a:r>
              <a:rPr lang="el-GR" b="1" i="1" dirty="0" smtClean="0"/>
              <a:t>Εκτέλεση </a:t>
            </a:r>
          </a:p>
          <a:p>
            <a:pPr marL="68580" indent="0">
              <a:buNone/>
            </a:pPr>
            <a:r>
              <a:rPr lang="el-GR" sz="1800" u="sng" dirty="0" smtClean="0"/>
              <a:t>Για το σιρόπι</a:t>
            </a:r>
            <a:r>
              <a:rPr lang="en-US" sz="1800" u="sng" dirty="0" smtClean="0"/>
              <a:t>:</a:t>
            </a:r>
            <a:endParaRPr lang="el-GR" sz="1800" u="sng" dirty="0" smtClean="0"/>
          </a:p>
          <a:p>
            <a:pPr marL="68580" indent="0">
              <a:buNone/>
            </a:pPr>
            <a:r>
              <a:rPr lang="el-GR" sz="1800" dirty="0" smtClean="0"/>
              <a:t>Σε μια μεγάλη κατσαρόλα βάζουμε την ζάχαρη, το νερό, τη φλούδα, τον χυμό και την κανέλα. Βράζουμε το σιρόπι στην άκρη και όταν βγει το κέικ από τον φούρνο το χαράζουμε σε κομμάτια και αμέσως περιχύνουμε το πλέον κρύο σιρόπι. Αφήνουμε το </a:t>
            </a:r>
            <a:r>
              <a:rPr lang="el-GR" sz="1800" dirty="0" err="1" smtClean="0"/>
              <a:t>σαμάλι</a:t>
            </a:r>
            <a:r>
              <a:rPr lang="el-GR" sz="1800" dirty="0" smtClean="0"/>
              <a:t> να απορροφήσει το σιρόπι για τουλάχιστον 2 ώρες. Σερβίρουμε με τριμμένα φιστίκια </a:t>
            </a:r>
            <a:r>
              <a:rPr lang="el-GR" sz="1800" dirty="0" err="1" smtClean="0"/>
              <a:t>Αιγίνης</a:t>
            </a:r>
            <a:r>
              <a:rPr lang="el-GR" sz="1800" dirty="0" smtClean="0"/>
              <a:t> ή με μία μπάλα παγωτό καϊμάκι. </a:t>
            </a:r>
            <a:endParaRPr lang="el-GR" sz="1800" dirty="0"/>
          </a:p>
        </p:txBody>
      </p:sp>
    </p:spTree>
    <p:extLst>
      <p:ext uri="{BB962C8B-B14F-4D97-AF65-F5344CB8AC3E}">
        <p14:creationId xmlns:p14="http://schemas.microsoft.com/office/powerpoint/2010/main" val="3795085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Πηγές</a:t>
            </a:r>
            <a:endParaRPr lang="el-GR" dirty="0"/>
          </a:p>
        </p:txBody>
      </p:sp>
      <p:sp>
        <p:nvSpPr>
          <p:cNvPr id="3" name="Θέση περιεχομένου 2"/>
          <p:cNvSpPr>
            <a:spLocks noGrp="1"/>
          </p:cNvSpPr>
          <p:nvPr>
            <p:ph idx="1"/>
          </p:nvPr>
        </p:nvSpPr>
        <p:spPr/>
        <p:txBody>
          <a:bodyPr>
            <a:normAutofit/>
          </a:bodyPr>
          <a:lstStyle/>
          <a:p>
            <a:r>
              <a:rPr lang="en-US" sz="1800" dirty="0">
                <a:hlinkClick r:id="rId2"/>
              </a:rPr>
              <a:t>https://</a:t>
            </a:r>
            <a:r>
              <a:rPr lang="en-US" sz="1800" dirty="0" smtClean="0">
                <a:hlinkClick r:id="rId2"/>
              </a:rPr>
              <a:t>www.sciencedirect.com/topics/medicine-and-dentistry/caryophyllene</a:t>
            </a:r>
            <a:endParaRPr lang="el-GR" sz="1800" dirty="0" smtClean="0"/>
          </a:p>
          <a:p>
            <a:r>
              <a:rPr lang="en-US" sz="1800" dirty="0">
                <a:hlinkClick r:id="rId3"/>
              </a:rPr>
              <a:t>https://</a:t>
            </a:r>
            <a:r>
              <a:rPr lang="en-US" sz="1800" dirty="0" smtClean="0">
                <a:hlinkClick r:id="rId3"/>
              </a:rPr>
              <a:t>www.frontiersin.org/articles/10.3389/fphar.2021.590201/full</a:t>
            </a:r>
            <a:endParaRPr lang="el-GR" sz="1800" dirty="0" smtClean="0"/>
          </a:p>
          <a:p>
            <a:r>
              <a:rPr lang="en-US" sz="1800" dirty="0">
                <a:hlinkClick r:id="rId4"/>
              </a:rPr>
              <a:t>https://</a:t>
            </a:r>
            <a:r>
              <a:rPr lang="en-US" sz="1800" dirty="0" smtClean="0">
                <a:hlinkClick r:id="rId4"/>
              </a:rPr>
              <a:t>www.ofarmakopoiosmou.gr/blog/mastiha-hioy-ofeli-sto-peptiko-systima-sti-stomatiki-ygieini</a:t>
            </a:r>
            <a:endParaRPr lang="el-GR" sz="1800" dirty="0" smtClean="0"/>
          </a:p>
          <a:p>
            <a:r>
              <a:rPr lang="en-US" sz="1800" dirty="0">
                <a:hlinkClick r:id="rId5"/>
              </a:rPr>
              <a:t>https://</a:t>
            </a:r>
            <a:r>
              <a:rPr lang="en-US" sz="1800" dirty="0" smtClean="0">
                <a:hlinkClick r:id="rId5"/>
              </a:rPr>
              <a:t>www.mednutrition.gr/portal/efarmoges/leksiko-diatrofis/16466-mastixa-xiou</a:t>
            </a:r>
            <a:endParaRPr lang="el-GR" sz="1800" dirty="0" smtClean="0"/>
          </a:p>
          <a:p>
            <a:r>
              <a:rPr lang="en-US" sz="1800" dirty="0">
                <a:hlinkClick r:id="rId6"/>
              </a:rPr>
              <a:t>https://</a:t>
            </a:r>
            <a:r>
              <a:rPr lang="en-US" sz="1800" dirty="0" smtClean="0">
                <a:hlinkClick r:id="rId6"/>
              </a:rPr>
              <a:t>www.gummastic.gr/el/mastixa-chiou/idiotites-kai-ofeli</a:t>
            </a:r>
            <a:endParaRPr lang="el-GR" sz="1800" dirty="0" smtClean="0"/>
          </a:p>
          <a:p>
            <a:endParaRPr lang="el-GR" sz="1800" dirty="0" smtClean="0"/>
          </a:p>
          <a:p>
            <a:endParaRPr lang="el-GR" dirty="0"/>
          </a:p>
        </p:txBody>
      </p:sp>
    </p:spTree>
    <p:extLst>
      <p:ext uri="{BB962C8B-B14F-4D97-AF65-F5344CB8AC3E}">
        <p14:creationId xmlns:p14="http://schemas.microsoft.com/office/powerpoint/2010/main" val="994699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Περιεχόμενα</a:t>
            </a:r>
            <a:endParaRPr lang="el-GR" dirty="0"/>
          </a:p>
        </p:txBody>
      </p:sp>
      <p:sp>
        <p:nvSpPr>
          <p:cNvPr id="3" name="Θέση περιεχομένου 2"/>
          <p:cNvSpPr>
            <a:spLocks noGrp="1"/>
          </p:cNvSpPr>
          <p:nvPr>
            <p:ph idx="1"/>
          </p:nvPr>
        </p:nvSpPr>
        <p:spPr/>
        <p:txBody>
          <a:bodyPr>
            <a:normAutofit/>
          </a:bodyPr>
          <a:lstStyle/>
          <a:p>
            <a:pPr marL="68580" indent="0">
              <a:buNone/>
            </a:pPr>
            <a:r>
              <a:rPr lang="el-GR" sz="1800" u="sng" dirty="0" smtClean="0"/>
              <a:t>Πρώτο μέρος</a:t>
            </a:r>
            <a:r>
              <a:rPr lang="en-US" sz="1800" u="sng" dirty="0" smtClean="0"/>
              <a:t>:</a:t>
            </a:r>
            <a:r>
              <a:rPr lang="el-GR" sz="1800" u="sng" dirty="0" smtClean="0"/>
              <a:t> </a:t>
            </a:r>
          </a:p>
          <a:p>
            <a:pPr>
              <a:buFont typeface="Wingdings" panose="05000000000000000000" pitchFamily="2" charset="2"/>
              <a:buChar char="§"/>
            </a:pPr>
            <a:r>
              <a:rPr lang="el-GR" sz="1800" dirty="0" smtClean="0"/>
              <a:t>Τα οφέλη της μαστίχας</a:t>
            </a:r>
          </a:p>
          <a:p>
            <a:pPr>
              <a:buFont typeface="Wingdings" panose="05000000000000000000" pitchFamily="2" charset="2"/>
              <a:buChar char="§"/>
            </a:pPr>
            <a:r>
              <a:rPr lang="el-GR" sz="1800" dirty="0" smtClean="0"/>
              <a:t>Τα συστατικά της μαστίχας και οι χημικές ιδιότητές τους</a:t>
            </a:r>
          </a:p>
          <a:p>
            <a:pPr>
              <a:buFont typeface="Wingdings" panose="05000000000000000000" pitchFamily="2" charset="2"/>
              <a:buChar char="§"/>
            </a:pPr>
            <a:r>
              <a:rPr lang="el-GR" sz="1800" dirty="0" smtClean="0"/>
              <a:t>Μία… χημική προσέγγιση στα συστατικά της μαστίχας </a:t>
            </a:r>
          </a:p>
          <a:p>
            <a:pPr marL="68580" indent="0">
              <a:buNone/>
            </a:pPr>
            <a:r>
              <a:rPr lang="el-GR" sz="1800" u="sng" dirty="0" smtClean="0"/>
              <a:t>Δεύτερο μέρος</a:t>
            </a:r>
            <a:r>
              <a:rPr lang="en-US" sz="1800" u="sng" dirty="0" smtClean="0"/>
              <a:t>:</a:t>
            </a:r>
            <a:endParaRPr lang="el-GR" sz="1800" u="sng" dirty="0" smtClean="0"/>
          </a:p>
          <a:p>
            <a:pPr>
              <a:buFont typeface="Wingdings" panose="05000000000000000000" pitchFamily="2" charset="2"/>
              <a:buChar char="q"/>
            </a:pPr>
            <a:r>
              <a:rPr lang="el-GR" sz="1800" dirty="0" smtClean="0"/>
              <a:t>Αξιοποιώντας την μαστίχα… στο ραβανί</a:t>
            </a:r>
          </a:p>
          <a:p>
            <a:pPr>
              <a:buFont typeface="Wingdings" panose="05000000000000000000" pitchFamily="2" charset="2"/>
              <a:buChar char="q"/>
            </a:pPr>
            <a:endParaRPr lang="el-GR" sz="1800" dirty="0"/>
          </a:p>
          <a:p>
            <a:pPr>
              <a:buFont typeface="Wingdings" panose="05000000000000000000" pitchFamily="2" charset="2"/>
              <a:buChar char="ü"/>
            </a:pPr>
            <a:r>
              <a:rPr lang="el-GR" sz="1800" dirty="0" smtClean="0"/>
              <a:t>Πηγές</a:t>
            </a:r>
            <a:endParaRPr lang="el-GR" sz="1800" dirty="0"/>
          </a:p>
        </p:txBody>
      </p:sp>
    </p:spTree>
    <p:extLst>
      <p:ext uri="{BB962C8B-B14F-4D97-AF65-F5344CB8AC3E}">
        <p14:creationId xmlns:p14="http://schemas.microsoft.com/office/powerpoint/2010/main" val="843889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u="sng" dirty="0" smtClean="0"/>
              <a:t>Πρώτο μέρος</a:t>
            </a:r>
            <a:r>
              <a:rPr lang="en-US" u="sng" dirty="0" smtClean="0"/>
              <a:t>:</a:t>
            </a:r>
            <a:r>
              <a:rPr lang="el-GR" dirty="0" smtClean="0"/>
              <a:t>Οφέλη της μαστίχας</a:t>
            </a:r>
            <a:endParaRPr lang="el-GR" dirty="0"/>
          </a:p>
        </p:txBody>
      </p:sp>
      <p:sp>
        <p:nvSpPr>
          <p:cNvPr id="3" name="Θέση περιεχομένου 2"/>
          <p:cNvSpPr>
            <a:spLocks noGrp="1"/>
          </p:cNvSpPr>
          <p:nvPr>
            <p:ph idx="1"/>
          </p:nvPr>
        </p:nvSpPr>
        <p:spPr/>
        <p:txBody>
          <a:bodyPr>
            <a:normAutofit/>
          </a:bodyPr>
          <a:lstStyle/>
          <a:p>
            <a:pPr marL="68580" indent="0">
              <a:buNone/>
            </a:pPr>
            <a:endParaRPr lang="en-US" sz="1700" dirty="0" smtClean="0"/>
          </a:p>
          <a:p>
            <a:r>
              <a:rPr lang="el-GR" sz="1800" dirty="0" smtClean="0"/>
              <a:t>Βοηθά στην αντιμετώπιση της δυσπεψίας και σε συνδυασμό με </a:t>
            </a:r>
            <a:r>
              <a:rPr lang="el-GR" sz="1800" dirty="0"/>
              <a:t>το </a:t>
            </a:r>
            <a:r>
              <a:rPr lang="el-GR" sz="1800" dirty="0" smtClean="0"/>
              <a:t>φθόριο(</a:t>
            </a:r>
            <a:r>
              <a:rPr lang="en-US" sz="1800" baseline="30000" dirty="0" smtClean="0">
                <a:solidFill>
                  <a:srgbClr val="202122"/>
                </a:solidFill>
                <a:latin typeface="Arial"/>
              </a:rPr>
              <a:t>9</a:t>
            </a:r>
            <a:r>
              <a:rPr lang="en-US" sz="1800" dirty="0" smtClean="0">
                <a:solidFill>
                  <a:srgbClr val="202122"/>
                </a:solidFill>
                <a:latin typeface="Arial"/>
              </a:rPr>
              <a:t>F</a:t>
            </a:r>
            <a:r>
              <a:rPr lang="el-GR" sz="1800" dirty="0" smtClean="0">
                <a:solidFill>
                  <a:srgbClr val="202122"/>
                </a:solidFill>
                <a:latin typeface="Arial"/>
              </a:rPr>
              <a:t>)</a:t>
            </a:r>
            <a:r>
              <a:rPr lang="el-GR" sz="1800" dirty="0" smtClean="0"/>
              <a:t> </a:t>
            </a:r>
            <a:r>
              <a:rPr lang="el-GR" sz="1800" dirty="0"/>
              <a:t>συμβάλλει στην καλύτερη στοματική </a:t>
            </a:r>
            <a:r>
              <a:rPr lang="el-GR" sz="1800" dirty="0" smtClean="0"/>
              <a:t>υγιεινή.</a:t>
            </a:r>
            <a:endParaRPr lang="el-GR" sz="1800" dirty="0"/>
          </a:p>
          <a:p>
            <a:r>
              <a:rPr lang="el-GR" sz="1800" dirty="0"/>
              <a:t>Σύμφωνα με έρευνες, ένα γραμμάριο μαστίχας την ημέρα για δεκαπέντε μέρες μπορεί να καταπολεμήσει το </a:t>
            </a:r>
            <a:r>
              <a:rPr lang="el-GR" sz="1800" dirty="0" err="1"/>
              <a:t>ελικοβακτηρίδιο</a:t>
            </a:r>
            <a:r>
              <a:rPr lang="el-GR" sz="1800" dirty="0"/>
              <a:t> του πυλωρού υπεύθυνο για το γαστρικό </a:t>
            </a:r>
            <a:r>
              <a:rPr lang="el-GR" sz="1800" dirty="0" smtClean="0"/>
              <a:t>έλκος.</a:t>
            </a:r>
            <a:endParaRPr lang="el-GR" sz="1800" dirty="0"/>
          </a:p>
          <a:p>
            <a:pPr marL="68580" indent="0">
              <a:buNone/>
            </a:pPr>
            <a:endParaRPr lang="el-GR" dirty="0"/>
          </a:p>
        </p:txBody>
      </p:sp>
    </p:spTree>
    <p:extLst>
      <p:ext uri="{BB962C8B-B14F-4D97-AF65-F5344CB8AC3E}">
        <p14:creationId xmlns:p14="http://schemas.microsoft.com/office/powerpoint/2010/main" val="522402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 Οφέλη της μαστίχας </a:t>
            </a:r>
            <a:endParaRPr lang="el-GR" dirty="0"/>
          </a:p>
        </p:txBody>
      </p:sp>
      <p:sp>
        <p:nvSpPr>
          <p:cNvPr id="3" name="Θέση περιεχομένου 2"/>
          <p:cNvSpPr>
            <a:spLocks noGrp="1"/>
          </p:cNvSpPr>
          <p:nvPr>
            <p:ph idx="1"/>
          </p:nvPr>
        </p:nvSpPr>
        <p:spPr/>
        <p:txBody>
          <a:bodyPr>
            <a:normAutofit/>
          </a:bodyPr>
          <a:lstStyle/>
          <a:p>
            <a:pPr lvl="0">
              <a:buClr>
                <a:srgbClr val="94C600"/>
              </a:buClr>
            </a:pPr>
            <a:endParaRPr lang="el-GR" sz="1800" dirty="0" smtClean="0">
              <a:solidFill>
                <a:srgbClr val="3E3D2D"/>
              </a:solidFill>
            </a:endParaRPr>
          </a:p>
          <a:p>
            <a:pPr lvl="0">
              <a:buClr>
                <a:srgbClr val="94C600"/>
              </a:buClr>
            </a:pPr>
            <a:r>
              <a:rPr lang="el-GR" sz="1800" dirty="0" smtClean="0">
                <a:solidFill>
                  <a:srgbClr val="3E3D2D"/>
                </a:solidFill>
              </a:rPr>
              <a:t>Διεγείρει </a:t>
            </a:r>
            <a:r>
              <a:rPr lang="el-GR" sz="1800" dirty="0">
                <a:solidFill>
                  <a:srgbClr val="3E3D2D"/>
                </a:solidFill>
              </a:rPr>
              <a:t>τη λειτουργία των σιελογόνων αδένων, αυξάνει την έκκριση σάλιου, συνεπώς συμβάλλει στον </a:t>
            </a:r>
            <a:r>
              <a:rPr lang="el-GR" sz="1800" dirty="0" err="1">
                <a:solidFill>
                  <a:srgbClr val="3E3D2D"/>
                </a:solidFill>
              </a:rPr>
              <a:t>αυτοκαθαρισμό</a:t>
            </a:r>
            <a:r>
              <a:rPr lang="el-GR" sz="1800" dirty="0">
                <a:solidFill>
                  <a:srgbClr val="3E3D2D"/>
                </a:solidFill>
              </a:rPr>
              <a:t> του στόματος.</a:t>
            </a:r>
          </a:p>
          <a:p>
            <a:pPr lvl="0">
              <a:buClr>
                <a:srgbClr val="94C600"/>
              </a:buClr>
            </a:pPr>
            <a:r>
              <a:rPr lang="el-GR" sz="1800" dirty="0">
                <a:solidFill>
                  <a:srgbClr val="3E3D2D"/>
                </a:solidFill>
              </a:rPr>
              <a:t>Έχει αποδειχτεί ότι η μαστίχα καταπολεμά διαφόρων ειδών παθογόνων βακτηρίων όπως είναι τα</a:t>
            </a:r>
            <a:r>
              <a:rPr lang="en-US" sz="1800" dirty="0">
                <a:solidFill>
                  <a:srgbClr val="3E3D2D"/>
                </a:solidFill>
              </a:rPr>
              <a:t>:</a:t>
            </a:r>
            <a:r>
              <a:rPr lang="el-GR" sz="1800" dirty="0">
                <a:solidFill>
                  <a:srgbClr val="3E3D2D"/>
                </a:solidFill>
              </a:rPr>
              <a:t> </a:t>
            </a:r>
            <a:r>
              <a:rPr lang="en-US" sz="1800" dirty="0">
                <a:solidFill>
                  <a:srgbClr val="3E3D2D"/>
                </a:solidFill>
              </a:rPr>
              <a:t>Escherichia coli(</a:t>
            </a:r>
            <a:r>
              <a:rPr lang="el-GR" sz="1800" dirty="0">
                <a:solidFill>
                  <a:srgbClr val="3E3D2D"/>
                </a:solidFill>
              </a:rPr>
              <a:t>δυνητικά παθογόνο), </a:t>
            </a:r>
            <a:r>
              <a:rPr lang="en-US" sz="1800" dirty="0">
                <a:solidFill>
                  <a:srgbClr val="3E3D2D"/>
                </a:solidFill>
              </a:rPr>
              <a:t>Bacillus subtilis, Staphylococcus aureus, </a:t>
            </a:r>
            <a:r>
              <a:rPr lang="el-GR" sz="1800" dirty="0">
                <a:solidFill>
                  <a:srgbClr val="3E3D2D"/>
                </a:solidFill>
              </a:rPr>
              <a:t>αλλά και στελέχη του μύκητα </a:t>
            </a:r>
            <a:r>
              <a:rPr lang="en-US" sz="1800" dirty="0">
                <a:solidFill>
                  <a:srgbClr val="3E3D2D"/>
                </a:solidFill>
              </a:rPr>
              <a:t>Candida</a:t>
            </a:r>
            <a:endParaRPr lang="el-GR" sz="1800" dirty="0"/>
          </a:p>
        </p:txBody>
      </p:sp>
    </p:spTree>
    <p:extLst>
      <p:ext uri="{BB962C8B-B14F-4D97-AF65-F5344CB8AC3E}">
        <p14:creationId xmlns:p14="http://schemas.microsoft.com/office/powerpoint/2010/main" val="3025876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Τα συστατικά της Μαστίχας και οι χημικές ιδιότητές τους </a:t>
            </a:r>
            <a:endParaRPr lang="el-GR" dirty="0"/>
          </a:p>
        </p:txBody>
      </p:sp>
      <p:sp>
        <p:nvSpPr>
          <p:cNvPr id="3" name="Θέση περιεχομένου 2"/>
          <p:cNvSpPr>
            <a:spLocks noGrp="1"/>
          </p:cNvSpPr>
          <p:nvPr>
            <p:ph idx="1"/>
          </p:nvPr>
        </p:nvSpPr>
        <p:spPr/>
        <p:txBody>
          <a:bodyPr/>
          <a:lstStyle/>
          <a:p>
            <a:r>
              <a:rPr lang="el-GR" b="1" i="1" dirty="0" smtClean="0"/>
              <a:t>Α-</a:t>
            </a:r>
            <a:r>
              <a:rPr lang="el-GR" b="1" i="1" dirty="0" err="1" smtClean="0"/>
              <a:t>Πινένιο</a:t>
            </a:r>
            <a:r>
              <a:rPr lang="el-GR" b="1" i="1" dirty="0" smtClean="0"/>
              <a:t> </a:t>
            </a:r>
          </a:p>
          <a:p>
            <a:pPr marL="68580" indent="0">
              <a:buNone/>
            </a:pPr>
            <a:endParaRPr lang="el-GR" b="1" i="1" dirty="0"/>
          </a:p>
          <a:p>
            <a:pPr>
              <a:buFont typeface="Wingdings" panose="05000000000000000000" pitchFamily="2" charset="2"/>
              <a:buChar char="Ø"/>
            </a:pPr>
            <a:r>
              <a:rPr lang="el-GR" sz="1800" dirty="0" smtClean="0"/>
              <a:t>Συστατικό που κατατάσσεται την οικογένεια των τερπενίων με αντιφλεγμονώδεις ιδιότητες.</a:t>
            </a:r>
          </a:p>
          <a:p>
            <a:pPr>
              <a:buFont typeface="Wingdings" panose="05000000000000000000" pitchFamily="2" charset="2"/>
              <a:buChar char="Ø"/>
            </a:pPr>
            <a:r>
              <a:rPr lang="el-GR" sz="1800" dirty="0" smtClean="0"/>
              <a:t>Ιδιαίτερα βοηθητικό στην μνήμη και πιστεύεται ότι μειώνει τα ελλείμματα μνήμης </a:t>
            </a:r>
          </a:p>
          <a:p>
            <a:pPr>
              <a:buFont typeface="Wingdings" panose="05000000000000000000" pitchFamily="2" charset="2"/>
              <a:buChar char="Ø"/>
            </a:pPr>
            <a:r>
              <a:rPr lang="el-GR" sz="1800" dirty="0" smtClean="0"/>
              <a:t>Έχει </a:t>
            </a:r>
            <a:r>
              <a:rPr lang="el-GR" sz="1800" dirty="0" err="1" smtClean="0"/>
              <a:t>αντιμικροβιακή</a:t>
            </a:r>
            <a:r>
              <a:rPr lang="el-GR" sz="1800" dirty="0" smtClean="0"/>
              <a:t> δράση </a:t>
            </a:r>
          </a:p>
          <a:p>
            <a:pPr marL="68580" indent="0">
              <a:buNone/>
            </a:pPr>
            <a:endParaRPr lang="el-GR" sz="1800" dirty="0"/>
          </a:p>
        </p:txBody>
      </p:sp>
    </p:spTree>
    <p:extLst>
      <p:ext uri="{BB962C8B-B14F-4D97-AF65-F5344CB8AC3E}">
        <p14:creationId xmlns:p14="http://schemas.microsoft.com/office/powerpoint/2010/main" val="1631040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συστατικά της Μαστίχας και οι χημικές ιδιότητές τους </a:t>
            </a:r>
          </a:p>
        </p:txBody>
      </p:sp>
      <p:sp>
        <p:nvSpPr>
          <p:cNvPr id="3" name="Θέση περιεχομένου 2"/>
          <p:cNvSpPr>
            <a:spLocks noGrp="1"/>
          </p:cNvSpPr>
          <p:nvPr>
            <p:ph idx="1"/>
          </p:nvPr>
        </p:nvSpPr>
        <p:spPr/>
        <p:txBody>
          <a:bodyPr/>
          <a:lstStyle/>
          <a:p>
            <a:r>
              <a:rPr lang="el-GR" b="1" i="1" dirty="0" err="1" smtClean="0"/>
              <a:t>Λεμονένιο</a:t>
            </a:r>
            <a:r>
              <a:rPr lang="el-GR" b="1" i="1" dirty="0" smtClean="0"/>
              <a:t> </a:t>
            </a:r>
          </a:p>
          <a:p>
            <a:pPr>
              <a:buFont typeface="Wingdings" panose="05000000000000000000" pitchFamily="2" charset="2"/>
              <a:buChar char="Ø"/>
            </a:pPr>
            <a:endParaRPr lang="el-GR" sz="1800" dirty="0" smtClean="0"/>
          </a:p>
          <a:p>
            <a:pPr>
              <a:buFont typeface="Wingdings" panose="05000000000000000000" pitchFamily="2" charset="2"/>
              <a:buChar char="Ø"/>
            </a:pPr>
            <a:r>
              <a:rPr lang="el-GR" sz="1800" dirty="0" smtClean="0"/>
              <a:t>Κατατάσσεται επίσης στην οικογένεια των τερπενίων</a:t>
            </a:r>
          </a:p>
          <a:p>
            <a:pPr>
              <a:buFont typeface="Wingdings" panose="05000000000000000000" pitchFamily="2" charset="2"/>
              <a:buChar char="Ø"/>
            </a:pPr>
            <a:r>
              <a:rPr lang="el-GR" sz="1800" dirty="0" smtClean="0"/>
              <a:t>Χρησιμοποιείται ως συμπλήρωμα διατροφής </a:t>
            </a:r>
          </a:p>
          <a:p>
            <a:pPr>
              <a:buFont typeface="Wingdings" panose="05000000000000000000" pitchFamily="2" charset="2"/>
              <a:buChar char="Ø"/>
            </a:pPr>
            <a:r>
              <a:rPr lang="el-GR" sz="1800" dirty="0" smtClean="0"/>
              <a:t>Αξιοποιείται ως αρωματικό συστατικό (περιέχεται στην φλούδα του πορτοκαλιού προσδίδοντας σε αυτό ευχάριστη οσμή)</a:t>
            </a:r>
          </a:p>
          <a:p>
            <a:pPr>
              <a:buFont typeface="Wingdings" panose="05000000000000000000" pitchFamily="2" charset="2"/>
              <a:buChar char="Ø"/>
            </a:pPr>
            <a:r>
              <a:rPr lang="el-GR" sz="1800" dirty="0" smtClean="0"/>
              <a:t>Λειτουργεί και ως εντομοκτόνο ή και ως διαλύτης για απολυμαντικούς σκοπούς </a:t>
            </a:r>
            <a:endParaRPr lang="el-GR" sz="1800" dirty="0"/>
          </a:p>
          <a:p>
            <a:pPr>
              <a:buFont typeface="Wingdings" panose="05000000000000000000" pitchFamily="2" charset="2"/>
              <a:buChar char="Ø"/>
            </a:pPr>
            <a:endParaRPr lang="el-GR" sz="1800" dirty="0"/>
          </a:p>
        </p:txBody>
      </p:sp>
    </p:spTree>
    <p:extLst>
      <p:ext uri="{BB962C8B-B14F-4D97-AF65-F5344CB8AC3E}">
        <p14:creationId xmlns:p14="http://schemas.microsoft.com/office/powerpoint/2010/main" val="1988960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συστατικά της Μαστίχας και οι χημικές ιδιότητές τους </a:t>
            </a:r>
          </a:p>
        </p:txBody>
      </p:sp>
      <p:sp>
        <p:nvSpPr>
          <p:cNvPr id="3" name="Θέση περιεχομένου 2"/>
          <p:cNvSpPr>
            <a:spLocks noGrp="1"/>
          </p:cNvSpPr>
          <p:nvPr>
            <p:ph idx="1"/>
          </p:nvPr>
        </p:nvSpPr>
        <p:spPr/>
        <p:txBody>
          <a:bodyPr/>
          <a:lstStyle/>
          <a:p>
            <a:r>
              <a:rPr lang="el-GR" b="1" i="1" dirty="0" smtClean="0"/>
              <a:t>Β-</a:t>
            </a:r>
            <a:r>
              <a:rPr lang="el-GR" b="1" i="1" dirty="0" err="1" smtClean="0"/>
              <a:t>Μυρσένιο</a:t>
            </a:r>
            <a:endParaRPr lang="el-GR" b="1" i="1" dirty="0" smtClean="0"/>
          </a:p>
          <a:p>
            <a:endParaRPr lang="el-GR" b="1" i="1" dirty="0"/>
          </a:p>
          <a:p>
            <a:pPr>
              <a:buFont typeface="Wingdings" panose="05000000000000000000" pitchFamily="2" charset="2"/>
              <a:buChar char="Ø"/>
            </a:pPr>
            <a:r>
              <a:rPr lang="el-GR" sz="1800" dirty="0" smtClean="0"/>
              <a:t>Αντιοξειδωτικό, αντιφλεγμονώδες, </a:t>
            </a:r>
            <a:r>
              <a:rPr lang="el-GR" sz="1800" dirty="0" err="1" smtClean="0"/>
              <a:t>αντιγηραντικο</a:t>
            </a:r>
            <a:r>
              <a:rPr lang="el-GR" sz="1800" dirty="0" smtClean="0"/>
              <a:t>, αναλγητικό, αγχολυτικό συστατικό</a:t>
            </a:r>
          </a:p>
          <a:p>
            <a:pPr>
              <a:buFont typeface="Wingdings" panose="05000000000000000000" pitchFamily="2" charset="2"/>
              <a:buChar char="Ø"/>
            </a:pPr>
            <a:r>
              <a:rPr lang="el-GR" sz="1800" dirty="0" smtClean="0"/>
              <a:t>Χρησιμοποιείται ως αρωματικό στη ζυθοποιεία </a:t>
            </a:r>
          </a:p>
          <a:p>
            <a:pPr>
              <a:buFont typeface="Wingdings" panose="05000000000000000000" pitchFamily="2" charset="2"/>
              <a:buChar char="Ø"/>
            </a:pPr>
            <a:r>
              <a:rPr lang="el-GR" sz="1800" dirty="0" smtClean="0"/>
              <a:t>Γενικά ευεργετικό σε μικρές ποσότητες  </a:t>
            </a:r>
            <a:endParaRPr lang="el-GR" sz="1800" dirty="0"/>
          </a:p>
        </p:txBody>
      </p:sp>
    </p:spTree>
    <p:extLst>
      <p:ext uri="{BB962C8B-B14F-4D97-AF65-F5344CB8AC3E}">
        <p14:creationId xmlns:p14="http://schemas.microsoft.com/office/powerpoint/2010/main" val="3262561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συστατικά της Μαστίχας και οι χημικές ιδιότητές τους </a:t>
            </a:r>
          </a:p>
        </p:txBody>
      </p:sp>
      <p:sp>
        <p:nvSpPr>
          <p:cNvPr id="3" name="Θέση περιεχομένου 2"/>
          <p:cNvSpPr>
            <a:spLocks noGrp="1"/>
          </p:cNvSpPr>
          <p:nvPr>
            <p:ph idx="1"/>
          </p:nvPr>
        </p:nvSpPr>
        <p:spPr/>
        <p:txBody>
          <a:bodyPr/>
          <a:lstStyle/>
          <a:p>
            <a:r>
              <a:rPr lang="en-US" b="1" i="1" dirty="0" smtClean="0"/>
              <a:t>K</a:t>
            </a:r>
            <a:r>
              <a:rPr lang="el-GR" b="1" i="1" dirty="0" err="1" smtClean="0"/>
              <a:t>αρυοφυλλένιο</a:t>
            </a:r>
            <a:endParaRPr lang="el-GR" b="1" i="1" dirty="0" smtClean="0"/>
          </a:p>
          <a:p>
            <a:endParaRPr lang="el-GR" b="1" i="1" dirty="0"/>
          </a:p>
          <a:p>
            <a:pPr>
              <a:buFont typeface="Wingdings" panose="05000000000000000000" pitchFamily="2" charset="2"/>
              <a:buChar char="Ø"/>
            </a:pPr>
            <a:r>
              <a:rPr lang="el-GR" sz="1800" dirty="0" smtClean="0"/>
              <a:t>Συστατικό που καθιστά το πιπέρι καυτερό στη γεύση</a:t>
            </a:r>
          </a:p>
          <a:p>
            <a:pPr>
              <a:buFont typeface="Wingdings" panose="05000000000000000000" pitchFamily="2" charset="2"/>
              <a:buChar char="Ø"/>
            </a:pPr>
            <a:r>
              <a:rPr lang="el-GR" sz="1800" dirty="0" smtClean="0"/>
              <a:t>Έχει αντιφλεγμονώδη και αναλγητική δράση </a:t>
            </a:r>
          </a:p>
          <a:p>
            <a:pPr>
              <a:buFont typeface="Wingdings" panose="05000000000000000000" pitchFamily="2" charset="2"/>
              <a:buChar char="Ø"/>
            </a:pPr>
            <a:r>
              <a:rPr lang="el-GR" sz="1800" dirty="0" smtClean="0"/>
              <a:t>Χρησιμοποιείται ως ενισχυτικό στην ουσία </a:t>
            </a:r>
            <a:r>
              <a:rPr lang="en-US" sz="1800" dirty="0" smtClean="0"/>
              <a:t>Paclitaxel</a:t>
            </a:r>
            <a:r>
              <a:rPr lang="el-GR" sz="1800" dirty="0" smtClean="0"/>
              <a:t> στην χημειοθεραπεία κατά του καρκίνου </a:t>
            </a:r>
            <a:endParaRPr lang="el-GR" sz="1800" dirty="0"/>
          </a:p>
        </p:txBody>
      </p:sp>
    </p:spTree>
    <p:extLst>
      <p:ext uri="{BB962C8B-B14F-4D97-AF65-F5344CB8AC3E}">
        <p14:creationId xmlns:p14="http://schemas.microsoft.com/office/powerpoint/2010/main" val="55522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Μία… χημική προσέγγιση στα συστατικά της μαστίχας </a:t>
            </a:r>
            <a:endParaRPr lang="el-GR" dirty="0"/>
          </a:p>
        </p:txBody>
      </p:sp>
      <p:sp>
        <p:nvSpPr>
          <p:cNvPr id="3" name="Θέση περιεχομένου 2"/>
          <p:cNvSpPr>
            <a:spLocks noGrp="1"/>
          </p:cNvSpPr>
          <p:nvPr>
            <p:ph idx="1"/>
          </p:nvPr>
        </p:nvSpPr>
        <p:spPr>
          <a:xfrm>
            <a:off x="1043492" y="2323652"/>
            <a:ext cx="7272924" cy="4059074"/>
          </a:xfrm>
        </p:spPr>
        <p:txBody>
          <a:bodyPr/>
          <a:lstStyle/>
          <a:p>
            <a:r>
              <a:rPr lang="el-GR" b="1" i="1" dirty="0" smtClean="0"/>
              <a:t>Α-</a:t>
            </a:r>
            <a:r>
              <a:rPr lang="el-GR" b="1" i="1" dirty="0" err="1" smtClean="0"/>
              <a:t>Πινένιο</a:t>
            </a:r>
            <a:r>
              <a:rPr lang="el-GR" b="1" i="1" dirty="0" smtClean="0"/>
              <a:t> </a:t>
            </a:r>
          </a:p>
          <a:p>
            <a:endParaRPr lang="el-GR" sz="1800" dirty="0" smtClean="0"/>
          </a:p>
          <a:p>
            <a:pPr marL="68580" indent="0">
              <a:buNone/>
            </a:pPr>
            <a:r>
              <a:rPr lang="el-GR" sz="1800" dirty="0"/>
              <a:t>Το </a:t>
            </a:r>
            <a:r>
              <a:rPr lang="el-GR" sz="1800" dirty="0" smtClean="0"/>
              <a:t>Α-</a:t>
            </a:r>
            <a:r>
              <a:rPr lang="el-GR" sz="1800" dirty="0" err="1"/>
              <a:t>Π</a:t>
            </a:r>
            <a:r>
              <a:rPr lang="el-GR" sz="1800" dirty="0" err="1" smtClean="0"/>
              <a:t>ινένιο</a:t>
            </a:r>
            <a:r>
              <a:rPr lang="el-GR" sz="1800" dirty="0" smtClean="0"/>
              <a:t>  </a:t>
            </a:r>
            <a:r>
              <a:rPr lang="el-GR" sz="1800" dirty="0"/>
              <a:t>είναι φυσική οργανική ένωση της κατηγορίας των τερπενίων. Σε κανονικές συνθήκες είναι </a:t>
            </a:r>
            <a:r>
              <a:rPr lang="el-GR" sz="1800" dirty="0" smtClean="0"/>
              <a:t>αέριο </a:t>
            </a:r>
            <a:r>
              <a:rPr lang="el-GR" sz="1800" dirty="0"/>
              <a:t>που ανήκει στα </a:t>
            </a:r>
            <a:r>
              <a:rPr lang="el-GR" sz="1800" dirty="0" err="1"/>
              <a:t>μονοτερπένια</a:t>
            </a:r>
            <a:r>
              <a:rPr lang="el-GR" sz="1800" dirty="0"/>
              <a:t> </a:t>
            </a:r>
            <a:r>
              <a:rPr lang="el-GR" sz="1800" dirty="0" smtClean="0"/>
              <a:t>. Υπάρχει </a:t>
            </a:r>
            <a:r>
              <a:rPr lang="el-GR" sz="1800" dirty="0"/>
              <a:t>στη φύση σε δύο </a:t>
            </a:r>
            <a:r>
              <a:rPr lang="el-GR" sz="1800" dirty="0" smtClean="0"/>
              <a:t>ισομερή </a:t>
            </a:r>
            <a:r>
              <a:rPr lang="el-GR" sz="1800" dirty="0"/>
              <a:t>και αποτελεί το βασικό χημικό συστατικό του φυσικού τερεβινθέλαιου.</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4611" y="4293096"/>
            <a:ext cx="5294972" cy="1873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21044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161</TotalTime>
  <Words>721</Words>
  <Application>Microsoft Office PowerPoint</Application>
  <PresentationFormat>Προβολή στην οθόνη (4:3)</PresentationFormat>
  <Paragraphs>87</Paragraphs>
  <Slides>15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Arial</vt:lpstr>
      <vt:lpstr>Century Gothic</vt:lpstr>
      <vt:lpstr>Wingdings</vt:lpstr>
      <vt:lpstr>Wingdings 2</vt:lpstr>
      <vt:lpstr>Austin</vt:lpstr>
      <vt:lpstr> Μαστίχα: μία διαφορετική ματιά  </vt:lpstr>
      <vt:lpstr>Περιεχόμενα</vt:lpstr>
      <vt:lpstr>Πρώτο μέρος:Οφέλη της μαστίχας</vt:lpstr>
      <vt:lpstr> Οφέλη της μαστίχας </vt:lpstr>
      <vt:lpstr>Τα συστατικά της Μαστίχας και οι χημικές ιδιότητές τους </vt:lpstr>
      <vt:lpstr>Τα συστατικά της Μαστίχας και οι χημικές ιδιότητές τους </vt:lpstr>
      <vt:lpstr>Τα συστατικά της Μαστίχας και οι χημικές ιδιότητές τους </vt:lpstr>
      <vt:lpstr>Τα συστατικά της Μαστίχας και οι χημικές ιδιότητές τους </vt:lpstr>
      <vt:lpstr>Μία… χημική προσέγγιση στα συστατικά της μαστίχας </vt:lpstr>
      <vt:lpstr>Μία… χημική προσέγγιση στα συστατικά της μαστίχας </vt:lpstr>
      <vt:lpstr>Μία… χημική προσέγγιση στα συστατικά της μαστίχας </vt:lpstr>
      <vt:lpstr>Δεύτερο μέρος: Αξιοποιώντας την μαστίχα… στο ραβανί </vt:lpstr>
      <vt:lpstr>Αξιοποιώντας την μαστίχα… στο ραβανί </vt:lpstr>
      <vt:lpstr>Αξιοποιώντας την μαστίχα… στο ραβανί </vt:lpstr>
      <vt:lpstr>Πηγές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Μαστίχα: </dc:title>
  <dc:creator>Ιωάννα Γκουρτζιούμη</dc:creator>
  <cp:lastModifiedBy>user</cp:lastModifiedBy>
  <cp:revision>19</cp:revision>
  <dcterms:created xsi:type="dcterms:W3CDTF">2022-04-29T07:07:42Z</dcterms:created>
  <dcterms:modified xsi:type="dcterms:W3CDTF">2022-05-08T18:20:53Z</dcterms:modified>
</cp:coreProperties>
</file>