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56" r:id="rId5"/>
    <p:sldId id="261" r:id="rId6"/>
    <p:sldId id="257" r:id="rId7"/>
    <p:sldId id="263" r:id="rId8"/>
    <p:sldId id="262" r:id="rId9"/>
    <p:sldId id="270" r:id="rId10"/>
    <p:sldId id="269" r:id="rId11"/>
    <p:sldId id="271" r:id="rId12"/>
    <p:sldId id="272" r:id="rId13"/>
    <p:sldId id="273" r:id="rId14"/>
    <p:sldId id="274" r:id="rId15"/>
    <p:sldId id="268" r:id="rId16"/>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592" autoAdjust="0"/>
    <p:restoredTop sz="94660"/>
  </p:normalViewPr>
  <p:slideViewPr>
    <p:cSldViewPr snapToGrid="0" showGuides="1">
      <p:cViewPr varScale="1">
        <p:scale>
          <a:sx n="82" d="100"/>
          <a:sy n="82" d="100"/>
        </p:scale>
        <p:origin x="509"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a:latin typeface="Arial" panose="020B0604020202020204" pitchFamily="34" charset="0"/>
            </a:endParaRPr>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412E30F-5349-4902-8BC2-69D58F8EF02B}" type="datetime1">
              <a:rPr lang="el-GR" smtClean="0">
                <a:latin typeface="Arial" panose="020B0604020202020204" pitchFamily="34" charset="0"/>
              </a:rPr>
              <a:t>2/5/2022</a:t>
            </a:fld>
            <a:endParaRPr lang="el-GR">
              <a:latin typeface="Arial" panose="020B0604020202020204" pitchFamily="34" charset="0"/>
            </a:endParaRPr>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a:latin typeface="Arial" panose="020B0604020202020204" pitchFamily="34" charset="0"/>
            </a:endParaRPr>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l-GR">
                <a:latin typeface="Arial" panose="020B0604020202020204" pitchFamily="34" charset="0"/>
              </a:rPr>
              <a:t>‹#›</a:t>
            </a:fld>
            <a:endParaRPr lang="el-GR">
              <a:latin typeface="Arial" panose="020B0604020202020204" pitchFamily="34" charset="0"/>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l-GR" noProof="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F91AB57-D5D0-40C8-A484-CE588D7256AC}" type="datetime1">
              <a:rPr lang="el-GR" noProof="0" smtClean="0"/>
              <a:t>2/5/2022</a:t>
            </a:fld>
            <a:endParaRPr lang="el-GR" noProof="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l-GR" noProof="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3C37BE-C303-496D-B5CD-85F2937540FC}" type="slidenum">
              <a:rPr lang="el-GR" noProof="0" smtClean="0"/>
              <a:pPr/>
              <a:t>‹#›</a:t>
            </a:fld>
            <a:endParaRPr lang="el-GR" noProof="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b="1" i="1">
                <a:latin typeface="Arial" pitchFamily="34" charset="0"/>
                <a:cs typeface="Arial" pitchFamily="34" charset="0"/>
              </a:rPr>
              <a:t>ΣΗΜΕΙΩΣΗ:</a:t>
            </a:r>
          </a:p>
          <a:p>
            <a:pPr rtl="0"/>
            <a:r>
              <a:rPr lang="el-GR" i="1">
                <a:latin typeface="Arial" pitchFamily="34" charset="0"/>
                <a:cs typeface="Arial" pitchFamily="34" charset="0"/>
              </a:rPr>
              <a:t>Για να αλλάξετε την εικόνα σε αυτή τη διαφάνεια, επιλέξτε την εικόνα και διαγράψτε τη. Στη συνέχεια, κάντε κλικ στο εικονίδιο "Εικόνες" στο σύμβολο κράτησης θέσης για να εισαγάγετε τη δική σας εικόνα.</a:t>
            </a: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t>1</a:t>
            </a:fld>
            <a:endParaRPr lang="el-GR"/>
          </a:p>
        </p:txBody>
      </p:sp>
    </p:spTree>
    <p:extLst>
      <p:ext uri="{BB962C8B-B14F-4D97-AF65-F5344CB8AC3E}">
        <p14:creationId xmlns:p14="http://schemas.microsoft.com/office/powerpoint/2010/main" val="240615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2</a:t>
            </a:fld>
            <a:endParaRPr lang="el-GR"/>
          </a:p>
        </p:txBody>
      </p:sp>
    </p:spTree>
    <p:extLst>
      <p:ext uri="{BB962C8B-B14F-4D97-AF65-F5344CB8AC3E}">
        <p14:creationId xmlns:p14="http://schemas.microsoft.com/office/powerpoint/2010/main" val="354761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3</a:t>
            </a:fld>
            <a:endParaRPr lang="el-GR"/>
          </a:p>
        </p:txBody>
      </p:sp>
    </p:spTree>
    <p:extLst>
      <p:ext uri="{BB962C8B-B14F-4D97-AF65-F5344CB8AC3E}">
        <p14:creationId xmlns:p14="http://schemas.microsoft.com/office/powerpoint/2010/main" val="144323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4</a:t>
            </a:fld>
            <a:endParaRPr lang="el-GR"/>
          </a:p>
        </p:txBody>
      </p:sp>
    </p:spTree>
    <p:extLst>
      <p:ext uri="{BB962C8B-B14F-4D97-AF65-F5344CB8AC3E}">
        <p14:creationId xmlns:p14="http://schemas.microsoft.com/office/powerpoint/2010/main" val="2507115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5</a:t>
            </a:fld>
            <a:endParaRPr lang="el-GR"/>
          </a:p>
        </p:txBody>
      </p:sp>
    </p:spTree>
    <p:extLst>
      <p:ext uri="{BB962C8B-B14F-4D97-AF65-F5344CB8AC3E}">
        <p14:creationId xmlns:p14="http://schemas.microsoft.com/office/powerpoint/2010/main" val="101658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a:p>
        </p:txBody>
      </p:sp>
      <p:sp>
        <p:nvSpPr>
          <p:cNvPr id="4" name="Θέση αριθμού διαφάνειας 3"/>
          <p:cNvSpPr>
            <a:spLocks noGrp="1"/>
          </p:cNvSpPr>
          <p:nvPr>
            <p:ph type="sldNum" sz="quarter" idx="5"/>
          </p:nvPr>
        </p:nvSpPr>
        <p:spPr/>
        <p:txBody>
          <a:bodyPr rtlCol="0"/>
          <a:lstStyle/>
          <a:p>
            <a:pPr rtl="0"/>
            <a:fld id="{0A3C37BE-C303-496D-B5CD-85F2937540FC}" type="slidenum">
              <a:rPr lang="el-GR" smtClean="0"/>
              <a:t>12</a:t>
            </a:fld>
            <a:endParaRPr lang="el-GR"/>
          </a:p>
        </p:txBody>
      </p:sp>
    </p:spTree>
    <p:extLst>
      <p:ext uri="{BB962C8B-B14F-4D97-AF65-F5344CB8AC3E}">
        <p14:creationId xmlns:p14="http://schemas.microsoft.com/office/powerpoint/2010/main" val="12520104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Τίτλος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sp>
        <p:nvSpPr>
          <p:cNvPr id="4" name="Θέση ημερομηνίας 3"/>
          <p:cNvSpPr>
            <a:spLocks noGrp="1"/>
          </p:cNvSpPr>
          <p:nvPr>
            <p:ph type="dt" sz="half" idx="10"/>
          </p:nvPr>
        </p:nvSpPr>
        <p:spPr/>
        <p:txBody>
          <a:bodyPr rtlCol="0"/>
          <a:lstStyle>
            <a:lvl1pPr>
              <a:defRPr baseline="0">
                <a:solidFill>
                  <a:schemeClr val="tx1">
                    <a:lumMod val="20000"/>
                    <a:lumOff val="80000"/>
                  </a:schemeClr>
                </a:solidFill>
              </a:defRPr>
            </a:lvl1pPr>
          </a:lstStyle>
          <a:p>
            <a:pPr rtl="0"/>
            <a:fld id="{41DB3F92-FA95-436F-9C6D-18B43F12215F}" type="datetime1">
              <a:rPr lang="el-GR" noProof="0" smtClean="0"/>
              <a:t>2/5/2022</a:t>
            </a:fld>
            <a:endParaRPr lang="el-GR" noProof="0"/>
          </a:p>
        </p:txBody>
      </p:sp>
      <p:sp>
        <p:nvSpPr>
          <p:cNvPr id="5" name="Θέση υποσέλιδου 4"/>
          <p:cNvSpPr>
            <a:spLocks noGrp="1"/>
          </p:cNvSpPr>
          <p:nvPr>
            <p:ph type="ftr" sz="quarter" idx="11"/>
          </p:nvPr>
        </p:nvSpPr>
        <p:spPr/>
        <p:txBody>
          <a:bodyPr rtlCol="0"/>
          <a:lstStyle>
            <a:lvl1pPr>
              <a:defRPr baseline="0">
                <a:solidFill>
                  <a:schemeClr val="tx1">
                    <a:lumMod val="20000"/>
                    <a:lumOff val="80000"/>
                  </a:schemeClr>
                </a:solidFill>
              </a:defRPr>
            </a:lvl1pPr>
          </a:lstStyle>
          <a:p>
            <a:pPr rtl="0"/>
            <a:endParaRPr lang="el-GR" noProof="0"/>
          </a:p>
        </p:txBody>
      </p:sp>
      <p:sp>
        <p:nvSpPr>
          <p:cNvPr id="6" name="Θέση αριθμού διαφάνειας 5"/>
          <p:cNvSpPr>
            <a:spLocks noGrp="1"/>
          </p:cNvSpPr>
          <p:nvPr>
            <p:ph type="sldNum" sz="quarter" idx="12"/>
          </p:nvPr>
        </p:nvSpPr>
        <p:spPr/>
        <p:txBody>
          <a:bodyPr rtlCol="0"/>
          <a:lstStyle>
            <a:lvl1pPr>
              <a:defRPr baseline="0">
                <a:solidFill>
                  <a:schemeClr val="tx1">
                    <a:lumMod val="20000"/>
                    <a:lumOff val="80000"/>
                  </a:schemeClr>
                </a:solidFill>
              </a:defRPr>
            </a:lvl1pPr>
          </a:lstStyle>
          <a:p>
            <a:pPr rtl="0"/>
            <a:fld id="{0FF54DE5-C571-48E8-A5BC-B369434E2F44}" type="slidenum">
              <a:rPr lang="el-GR" noProof="0" smtClean="0"/>
              <a:pPr/>
              <a:t>‹#›</a:t>
            </a:fld>
            <a:endParaRPr lang="el-GR" noProof="0"/>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noProof="0"/>
              <a:t>Κάντε κλικ στο εικονίδιο για να προσθέσετε εικόνα</a:t>
            </a:r>
          </a:p>
        </p:txBody>
      </p:sp>
      <p:sp>
        <p:nvSpPr>
          <p:cNvPr id="5" name="Θέση ημερομηνίας 4"/>
          <p:cNvSpPr>
            <a:spLocks noGrp="1"/>
          </p:cNvSpPr>
          <p:nvPr>
            <p:ph type="dt" sz="half" idx="10"/>
          </p:nvPr>
        </p:nvSpPr>
        <p:spPr/>
        <p:txBody>
          <a:bodyPr rtlCol="0"/>
          <a:lstStyle/>
          <a:p>
            <a:pPr rtl="0"/>
            <a:fld id="{677E190C-BB8B-4DE6-B690-65D3458A2B62}" type="datetime1">
              <a:rPr lang="el-GR" noProof="0" smtClean="0"/>
              <a:t>2/5/2022</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8479C18E-071D-4807-B2B4-E362316FC28E}" type="datetime1">
              <a:rPr lang="el-GR" noProof="0" smtClean="0"/>
              <a:t>2/5/2022</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hasCustomPrompt="1"/>
          </p:nvPr>
        </p:nvSpPr>
        <p:spPr>
          <a:xfrm>
            <a:off x="9372600" y="365125"/>
            <a:ext cx="1714500" cy="5811838"/>
          </a:xfrm>
        </p:spPr>
        <p:txBody>
          <a:bodyPr vert="eaVert" rtlCol="0"/>
          <a:lstStyle/>
          <a:p>
            <a:pPr rtl="0"/>
            <a:r>
              <a:rPr lang="el-GR" noProof="0"/>
              <a:t>Κάντε κλικ για να επεξεργαστείτε το Στυλ κύριου τίτλου</a:t>
            </a:r>
          </a:p>
        </p:txBody>
      </p:sp>
      <p:sp>
        <p:nvSpPr>
          <p:cNvPr id="3" name="Σύμβολο κράτησης θέσης κατακόρυφου κειμένου 2"/>
          <p:cNvSpPr>
            <a:spLocks noGrp="1"/>
          </p:cNvSpPr>
          <p:nvPr>
            <p:ph type="body" orient="vert" idx="1" hasCustomPrompt="1"/>
          </p:nvPr>
        </p:nvSpPr>
        <p:spPr>
          <a:xfrm>
            <a:off x="1104900" y="365125"/>
            <a:ext cx="8098896" cy="5811838"/>
          </a:xfrm>
        </p:spPr>
        <p:txBody>
          <a:bodyPr vert="eaVert"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D509A71E-FA7E-4F93-90A4-5432615CE3CE}" type="datetime1">
              <a:rPr lang="el-GR" noProof="0" smtClean="0"/>
              <a:t>2/5/2022</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idx="1" hasCustomPrompt="1"/>
          </p:nvPr>
        </p:nvSpPr>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ημερομηνίας 3"/>
          <p:cNvSpPr>
            <a:spLocks noGrp="1"/>
          </p:cNvSpPr>
          <p:nvPr>
            <p:ph type="dt" sz="half" idx="10"/>
          </p:nvPr>
        </p:nvSpPr>
        <p:spPr/>
        <p:txBody>
          <a:bodyPr rtlCol="0"/>
          <a:lstStyle/>
          <a:p>
            <a:pPr rtl="0"/>
            <a:fld id="{7182AE79-D691-4E59-B463-EA9BB658BF3F}" type="datetime1">
              <a:rPr lang="el-GR" noProof="0" smtClean="0"/>
              <a:t>2/5/2022</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sp>
        <p:nvSpPr>
          <p:cNvPr id="2" name="Τίτλος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el-GR" noProof="0"/>
              <a:t>Κάντε κλικ για να επεξεργαστείτε το Στυλ κύριου τίτλου</a:t>
            </a:r>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l-GR" noProof="0"/>
              <a:t>Κάντε κλικ για να επεξεργαστείτε τον υπότιτλο του υποδείγματος</a:t>
            </a:r>
          </a:p>
        </p:txBody>
      </p:sp>
      <p:sp>
        <p:nvSpPr>
          <p:cNvPr id="11" name="Θέση εικόνας 10"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l-GR" noProof="0"/>
              <a:t>Κάντε κλικ στο εικονίδιο για να προσθέσετε εικόνα</a:t>
            </a:r>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noProof="0">
                <a:latin typeface="Arial" panose="020B0604020202020204" pitchFamily="34" charset="0"/>
              </a:endParaRPr>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Εικόνα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Τίτλος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l-GR" noProof="0"/>
              <a:t>Στυλ υποδείγματος κειμένου</a:t>
            </a:r>
          </a:p>
        </p:txBody>
      </p:sp>
      <p:sp>
        <p:nvSpPr>
          <p:cNvPr id="4" name="Θέση ημερομηνίας 3"/>
          <p:cNvSpPr>
            <a:spLocks noGrp="1"/>
          </p:cNvSpPr>
          <p:nvPr>
            <p:ph type="dt" sz="half" idx="10"/>
          </p:nvPr>
        </p:nvSpPr>
        <p:spPr/>
        <p:txBody>
          <a:bodyPr rtlCol="0"/>
          <a:lstStyle/>
          <a:p>
            <a:pPr rtl="0"/>
            <a:fld id="{E5A0AAB7-B827-4C97-A003-69E38F2B5EEE}" type="datetime1">
              <a:rPr lang="el-GR" noProof="0" smtClean="0"/>
              <a:t>2/5/2022</a:t>
            </a:fld>
            <a:endParaRPr lang="el-GR" noProof="0"/>
          </a:p>
        </p:txBody>
      </p:sp>
      <p:sp>
        <p:nvSpPr>
          <p:cNvPr id="5" name="Θέση υποσέλιδου 4"/>
          <p:cNvSpPr>
            <a:spLocks noGrp="1"/>
          </p:cNvSpPr>
          <p:nvPr>
            <p:ph type="ftr" sz="quarter" idx="11"/>
          </p:nvPr>
        </p:nvSpPr>
        <p:spPr/>
        <p:txBody>
          <a:bodyPr rtlCol="0"/>
          <a:lstStyle/>
          <a:p>
            <a:pPr rtl="0"/>
            <a:endParaRPr lang="el-GR" noProof="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περιεχομένου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4" name="Θέση περιεχομένου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F58CEBDB-20E5-4EFA-A3C9-8B81DAF32C04}" type="datetime1">
              <a:rPr lang="el-GR" noProof="0" smtClean="0"/>
              <a:t>2/5/2022</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4" name="Θέση περιεχομένου 3"/>
          <p:cNvSpPr>
            <a:spLocks noGrp="1"/>
          </p:cNvSpPr>
          <p:nvPr>
            <p:ph sz="half" idx="2" hasCustomPrompt="1"/>
          </p:nvPr>
        </p:nvSpPr>
        <p:spPr>
          <a:xfrm>
            <a:off x="110490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κειμένου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noProof="0"/>
              <a:t>Στυλ υποδείγματος κειμένου</a:t>
            </a:r>
          </a:p>
        </p:txBody>
      </p:sp>
      <p:sp>
        <p:nvSpPr>
          <p:cNvPr id="6" name="Θέση περιεχομένου 5"/>
          <p:cNvSpPr>
            <a:spLocks noGrp="1"/>
          </p:cNvSpPr>
          <p:nvPr>
            <p:ph sz="quarter" idx="4" hasCustomPrompt="1"/>
          </p:nvPr>
        </p:nvSpPr>
        <p:spPr>
          <a:xfrm>
            <a:off x="6166110" y="2424112"/>
            <a:ext cx="4919472" cy="3748088"/>
          </a:xfrm>
        </p:spPr>
        <p:txBody>
          <a:bodyPr rtlCol="0"/>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7" name="Θέση ημερομηνίας 6"/>
          <p:cNvSpPr>
            <a:spLocks noGrp="1"/>
          </p:cNvSpPr>
          <p:nvPr>
            <p:ph type="dt" sz="half" idx="10"/>
          </p:nvPr>
        </p:nvSpPr>
        <p:spPr/>
        <p:txBody>
          <a:bodyPr rtlCol="0"/>
          <a:lstStyle/>
          <a:p>
            <a:pPr rtl="0"/>
            <a:fld id="{21C1ADCD-EE64-40BC-8E67-DA1AFCC01D00}" type="datetime1">
              <a:rPr lang="el-GR" noProof="0" smtClean="0"/>
              <a:t>2/5/2022</a:t>
            </a:fld>
            <a:endParaRPr lang="el-GR" noProof="0"/>
          </a:p>
        </p:txBody>
      </p:sp>
      <p:sp>
        <p:nvSpPr>
          <p:cNvPr id="8" name="Θέση υποσέλιδου 7"/>
          <p:cNvSpPr>
            <a:spLocks noGrp="1"/>
          </p:cNvSpPr>
          <p:nvPr>
            <p:ph type="ftr" sz="quarter" idx="11"/>
          </p:nvPr>
        </p:nvSpPr>
        <p:spPr/>
        <p:txBody>
          <a:bodyPr rtlCol="0"/>
          <a:lstStyle/>
          <a:p>
            <a:pPr rtl="0"/>
            <a:endParaRPr lang="el-GR" noProof="0"/>
          </a:p>
        </p:txBody>
      </p:sp>
      <p:sp>
        <p:nvSpPr>
          <p:cNvPr id="9" name="Θέση αριθμού διαφάνειας 8"/>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lstStyle/>
          <a:p>
            <a:pPr rtl="0"/>
            <a:r>
              <a:rPr lang="el-GR" noProof="0"/>
              <a:t>Κάντε κλικ για να επεξεργαστείτε το Στυλ κύριου τίτλου</a:t>
            </a:r>
          </a:p>
        </p:txBody>
      </p:sp>
      <p:sp>
        <p:nvSpPr>
          <p:cNvPr id="3" name="Θέση ημερομηνίας 2"/>
          <p:cNvSpPr>
            <a:spLocks noGrp="1"/>
          </p:cNvSpPr>
          <p:nvPr>
            <p:ph type="dt" sz="half" idx="10"/>
          </p:nvPr>
        </p:nvSpPr>
        <p:spPr/>
        <p:txBody>
          <a:bodyPr rtlCol="0"/>
          <a:lstStyle/>
          <a:p>
            <a:pPr rtl="0"/>
            <a:fld id="{7BCCDE3C-5F14-466A-8000-46CF1EC1725B}" type="datetime1">
              <a:rPr lang="el-GR" noProof="0" smtClean="0"/>
              <a:t>2/5/2022</a:t>
            </a:fld>
            <a:endParaRPr lang="el-GR" noProof="0"/>
          </a:p>
        </p:txBody>
      </p:sp>
      <p:sp>
        <p:nvSpPr>
          <p:cNvPr id="4" name="Θέση υποσέλιδου 3"/>
          <p:cNvSpPr>
            <a:spLocks noGrp="1"/>
          </p:cNvSpPr>
          <p:nvPr>
            <p:ph type="ftr" sz="quarter" idx="11"/>
          </p:nvPr>
        </p:nvSpPr>
        <p:spPr/>
        <p:txBody>
          <a:bodyPr rtlCol="0"/>
          <a:lstStyle/>
          <a:p>
            <a:pPr rtl="0"/>
            <a:endParaRPr lang="el-GR" noProof="0"/>
          </a:p>
        </p:txBody>
      </p:sp>
      <p:sp>
        <p:nvSpPr>
          <p:cNvPr id="5" name="Θέση αριθμού διαφάνειας 4"/>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C321633C-D973-4C50-8695-EB74D10D33B8}" type="datetime1">
              <a:rPr lang="el-GR" noProof="0" smtClean="0"/>
              <a:t>2/5/2022</a:t>
            </a:fld>
            <a:endParaRPr lang="el-GR" noProof="0"/>
          </a:p>
        </p:txBody>
      </p:sp>
      <p:sp>
        <p:nvSpPr>
          <p:cNvPr id="3" name="Θέση υποσέλιδου 2"/>
          <p:cNvSpPr>
            <a:spLocks noGrp="1"/>
          </p:cNvSpPr>
          <p:nvPr>
            <p:ph type="ftr" sz="quarter" idx="11"/>
          </p:nvPr>
        </p:nvSpPr>
        <p:spPr/>
        <p:txBody>
          <a:bodyPr rtlCol="0"/>
          <a:lstStyle/>
          <a:p>
            <a:pPr rtl="0"/>
            <a:endParaRPr lang="el-GR" noProof="0"/>
          </a:p>
        </p:txBody>
      </p:sp>
      <p:sp>
        <p:nvSpPr>
          <p:cNvPr id="4" name="Θέση αριθμού διαφάνειας 3"/>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hasCustomPrompt="1"/>
          </p:nvPr>
        </p:nvSpPr>
        <p:spPr/>
        <p:txBody>
          <a:bodyPr rtlCol="0" anchor="b"/>
          <a:lstStyle>
            <a:lvl1pPr>
              <a:defRPr sz="3200"/>
            </a:lvl1pPr>
          </a:lstStyle>
          <a:p>
            <a:pPr rtl="0"/>
            <a:r>
              <a:rPr lang="el-GR" noProof="0"/>
              <a:t>Κάντε κλικ για να επεξεργαστείτε το Στυλ κύριου τίτλου</a:t>
            </a:r>
          </a:p>
        </p:txBody>
      </p:sp>
      <p:sp>
        <p:nvSpPr>
          <p:cNvPr id="4" name="Θέση κειμένου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l-GR" noProof="0"/>
              <a:t>Στυλ υποδείγματος κειμένου</a:t>
            </a:r>
          </a:p>
        </p:txBody>
      </p:sp>
      <p:sp>
        <p:nvSpPr>
          <p:cNvPr id="3" name="Θέση περιεχομένου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l-GR" noProof="0"/>
              <a:t>Στυλ υποδείγματος κειμένου</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p:txBody>
      </p:sp>
      <p:sp>
        <p:nvSpPr>
          <p:cNvPr id="5" name="Θέση ημερομηνίας 4"/>
          <p:cNvSpPr>
            <a:spLocks noGrp="1"/>
          </p:cNvSpPr>
          <p:nvPr>
            <p:ph type="dt" sz="half" idx="10"/>
          </p:nvPr>
        </p:nvSpPr>
        <p:spPr/>
        <p:txBody>
          <a:bodyPr rtlCol="0"/>
          <a:lstStyle/>
          <a:p>
            <a:pPr rtl="0"/>
            <a:fld id="{8BBF2226-2A65-442C-BAE4-87DB80553FEB}" type="datetime1">
              <a:rPr lang="el-GR" noProof="0" smtClean="0"/>
              <a:t>2/5/2022</a:t>
            </a:fld>
            <a:endParaRPr lang="el-GR" noProof="0"/>
          </a:p>
        </p:txBody>
      </p:sp>
      <p:sp>
        <p:nvSpPr>
          <p:cNvPr id="6" name="Θέση υποσέλιδου 5"/>
          <p:cNvSpPr>
            <a:spLocks noGrp="1"/>
          </p:cNvSpPr>
          <p:nvPr>
            <p:ph type="ftr" sz="quarter" idx="11"/>
          </p:nvPr>
        </p:nvSpPr>
        <p:spPr/>
        <p:txBody>
          <a:bodyPr rtlCol="0"/>
          <a:lstStyle/>
          <a:p>
            <a:pPr rtl="0"/>
            <a:endParaRPr lang="el-GR" noProof="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noProof="0"/>
              <a:t>‹#›</a:t>
            </a:fld>
            <a:endParaRPr lang="el-GR" noProof="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noProof="0"/>
              <a:t>Κάντε κλικ για να επεξεργαστείτε το Στυλ κύριου τίτλου</a:t>
            </a:r>
          </a:p>
        </p:txBody>
      </p:sp>
      <p:sp>
        <p:nvSpPr>
          <p:cNvPr id="3" name="Θέση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el-GR" noProof="0"/>
              <a:t>Κάντε κλικ για επεξεργασία των στυλ κειμένου του υποδείγματος</a:t>
            </a:r>
          </a:p>
          <a:p>
            <a:pPr lvl="1" rtl="0"/>
            <a:r>
              <a:rPr lang="el-GR" noProof="0"/>
              <a:t>Δεύτερου επιπέδου</a:t>
            </a:r>
          </a:p>
          <a:p>
            <a:pPr lvl="2" rtl="0"/>
            <a:r>
              <a:rPr lang="el-GR" noProof="0"/>
              <a:t>Τρίτου επιπέδου</a:t>
            </a:r>
          </a:p>
          <a:p>
            <a:pPr lvl="3" rtl="0"/>
            <a:r>
              <a:rPr lang="el-GR" noProof="0"/>
              <a:t>Τέταρτου επιπέδου</a:t>
            </a:r>
          </a:p>
          <a:p>
            <a:pPr lvl="4" rtl="0"/>
            <a:r>
              <a:rPr lang="el-GR" noProof="0"/>
              <a:t>Πέμπτου επιπέδου</a:t>
            </a:r>
          </a:p>
          <a:p>
            <a:pPr lvl="5" rtl="0"/>
            <a:r>
              <a:rPr lang="el-GR" noProof="0"/>
              <a:t>Έκτου επιπέδου</a:t>
            </a:r>
          </a:p>
          <a:p>
            <a:pPr lvl="6" rtl="0"/>
            <a:r>
              <a:rPr lang="el-GR" noProof="0"/>
              <a:t>Έβδομου επιπέδου</a:t>
            </a:r>
          </a:p>
          <a:p>
            <a:pPr lvl="7" rtl="0"/>
            <a:r>
              <a:rPr lang="el-GR" noProof="0"/>
              <a:t>Όγδοου επιπέδου</a:t>
            </a:r>
          </a:p>
          <a:p>
            <a:pPr lvl="8" rtl="0"/>
            <a:r>
              <a:rPr lang="el-GR" noProof="0"/>
              <a:t>Ένατου επιπέδου</a:t>
            </a:r>
          </a:p>
        </p:txBody>
      </p:sp>
      <p:sp>
        <p:nvSpPr>
          <p:cNvPr id="4" name="Θέση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defRPr>
            </a:lvl1pPr>
          </a:lstStyle>
          <a:p>
            <a:fld id="{ABFDAE49-20C6-453F-A134-0E58B87FC731}" type="datetime1">
              <a:rPr lang="el-GR" noProof="0" smtClean="0"/>
              <a:t>2/5/2022</a:t>
            </a:fld>
            <a:endParaRPr lang="el-GR" noProof="0"/>
          </a:p>
        </p:txBody>
      </p:sp>
      <p:sp>
        <p:nvSpPr>
          <p:cNvPr id="5" name="Θέση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defRPr>
            </a:lvl1pPr>
          </a:lstStyle>
          <a:p>
            <a:endParaRPr lang="el-GR" noProof="0"/>
          </a:p>
        </p:txBody>
      </p:sp>
      <p:sp>
        <p:nvSpPr>
          <p:cNvPr id="6" name="Θέση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defRPr>
            </a:lvl1pPr>
          </a:lstStyle>
          <a:p>
            <a:fld id="{0FF54DE5-C571-48E8-A5BC-B369434E2F44}" type="slidenum">
              <a:rPr lang="el-GR" noProof="0" smtClean="0"/>
              <a:pPr/>
              <a:t>‹#›</a:t>
            </a:fld>
            <a:endParaRPr lang="el-GR" noProof="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mastic.gr/el/mageiriki-syntages-fagita-masticha-chioy/fileto-kotopoyloy-sote-masticha/" TargetMode="External"/><Relationship Id="rId3" Type="http://schemas.openxmlformats.org/officeDocument/2006/relationships/hyperlink" Target="https://www.mednutrition.gr/portal/efarmoges/leksiko-diatrofis/16466-mastixa-xiou" TargetMode="External"/><Relationship Id="rId7" Type="http://schemas.openxmlformats.org/officeDocument/2006/relationships/hyperlink" Target="https://www.vita4you.gr/blog-vita4you/el/item/masticha-chioy-gnoriste-ta-ofeli-ti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mastic.gr/el/masticha-info/mastic-uses-and-properties/" TargetMode="External"/><Relationship Id="rId5" Type="http://schemas.openxmlformats.org/officeDocument/2006/relationships/hyperlink" Target="https://mastic.gr/el/odigies-chrisis-fysikis-mastichas/" TargetMode="External"/><Relationship Id="rId4" Type="http://schemas.openxmlformats.org/officeDocument/2006/relationships/hyperlink" Target="https://www.iatronet.gr/diatrofi/trofima-rofimata/article/6879/o-rolos-tis-mastixas-xioy-stin-ygeia.html"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195943" y="2292094"/>
            <a:ext cx="6643007" cy="2219691"/>
          </a:xfrm>
        </p:spPr>
        <p:txBody>
          <a:bodyPr rtlCol="0" anchor="ctr"/>
          <a:lstStyle/>
          <a:p>
            <a:pPr rtl="0"/>
            <a:r>
              <a:rPr lang="el-GR" noProof="1">
                <a:latin typeface="Calibri" panose="020F0502020204030204" pitchFamily="34" charset="0"/>
                <a:cs typeface="Calibri" panose="020F0502020204030204" pitchFamily="34" charset="0"/>
              </a:rPr>
              <a:t>Προγραμμα αγωγησ υγειασ</a:t>
            </a:r>
          </a:p>
        </p:txBody>
      </p:sp>
      <p:sp>
        <p:nvSpPr>
          <p:cNvPr id="7" name="Υπότιτλος 6"/>
          <p:cNvSpPr>
            <a:spLocks noGrp="1"/>
          </p:cNvSpPr>
          <p:nvPr>
            <p:ph type="subTitle" idx="1"/>
          </p:nvPr>
        </p:nvSpPr>
        <p:spPr>
          <a:xfrm>
            <a:off x="195943" y="4507554"/>
            <a:ext cx="6501103" cy="923341"/>
          </a:xfrm>
        </p:spPr>
        <p:txBody>
          <a:bodyPr rtlCol="0">
            <a:normAutofit/>
          </a:bodyPr>
          <a:lstStyle/>
          <a:p>
            <a:pPr rtl="0"/>
            <a:r>
              <a:rPr lang="el-GR" sz="2200" noProof="1"/>
              <a:t>ΜΑΣΤΙΧΑ: ΔΙΑΤΡΟΦΙΚΑ ΠΛΕΟΝΕΚΤΗΜΑΤΑ,</a:t>
            </a:r>
          </a:p>
          <a:p>
            <a:pPr rtl="0"/>
            <a:r>
              <a:rPr lang="el-GR" sz="2200" noProof="1"/>
              <a:t>                 ΜΑΓΕΙΡΙΚΗ ΠΡΟΤΑΣΗ</a:t>
            </a:r>
          </a:p>
        </p:txBody>
      </p:sp>
      <p:pic>
        <p:nvPicPr>
          <p:cNvPr id="12" name="Θέση εικόνας 11" descr="&#10;&#10;Περιγραφή που δημιουργήθηκε αυτόματα">
            <a:extLst>
              <a:ext uri="{FF2B5EF4-FFF2-40B4-BE49-F238E27FC236}">
                <a16:creationId xmlns:a16="http://schemas.microsoft.com/office/drawing/2014/main" id="{3F7DA4A2-E9B3-4D08-A002-320A037F7C2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533" r="3533"/>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AC025B-0E5F-4446-B796-BC34DCD5906F}"/>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Μαγειρική πρόταση: Φιλέτο κοτόπουλου </a:t>
            </a:r>
            <a:r>
              <a:rPr lang="el-GR" dirty="0" err="1">
                <a:latin typeface="Calibri" panose="020F0502020204030204" pitchFamily="34" charset="0"/>
                <a:cs typeface="Calibri" panose="020F0502020204030204" pitchFamily="34" charset="0"/>
              </a:rPr>
              <a:t>σοτέ</a:t>
            </a:r>
            <a:r>
              <a:rPr lang="el-GR" dirty="0">
                <a:latin typeface="Calibri" panose="020F0502020204030204" pitchFamily="34" charset="0"/>
                <a:cs typeface="Calibri" panose="020F0502020204030204" pitchFamily="34" charset="0"/>
              </a:rPr>
              <a:t> με μαστίχα </a:t>
            </a:r>
          </a:p>
        </p:txBody>
      </p:sp>
      <p:sp>
        <p:nvSpPr>
          <p:cNvPr id="3" name="Θέση περιεχομένου 2">
            <a:extLst>
              <a:ext uri="{FF2B5EF4-FFF2-40B4-BE49-F238E27FC236}">
                <a16:creationId xmlns:a16="http://schemas.microsoft.com/office/drawing/2014/main" id="{9BF60ABF-9A01-4665-9DAA-29F8E2A14CB1}"/>
              </a:ext>
            </a:extLst>
          </p:cNvPr>
          <p:cNvSpPr>
            <a:spLocks noGrp="1"/>
          </p:cNvSpPr>
          <p:nvPr>
            <p:ph sz="half" idx="2"/>
          </p:nvPr>
        </p:nvSpPr>
        <p:spPr>
          <a:xfrm>
            <a:off x="1104900" y="1653540"/>
            <a:ext cx="4919472" cy="4518660"/>
          </a:xfrm>
        </p:spPr>
        <p:txBody>
          <a:bodyPr>
            <a:normAutofit/>
          </a:bodyPr>
          <a:lstStyle/>
          <a:p>
            <a:pPr marL="0" indent="0">
              <a:buNone/>
            </a:pPr>
            <a:r>
              <a:rPr lang="el-GR" sz="2800" dirty="0">
                <a:latin typeface="Calibri" panose="020F0502020204030204" pitchFamily="34" charset="0"/>
                <a:cs typeface="Calibri" panose="020F0502020204030204" pitchFamily="34" charset="0"/>
              </a:rPr>
              <a:t>Υλικά:</a:t>
            </a:r>
          </a:p>
          <a:p>
            <a:r>
              <a:rPr lang="el-GR" sz="2400" dirty="0">
                <a:latin typeface="Calibri" panose="020F0502020204030204" pitchFamily="34" charset="0"/>
                <a:cs typeface="Calibri" panose="020F0502020204030204" pitchFamily="34" charset="0"/>
              </a:rPr>
              <a:t>4 φιλέτα κοτόπουλου κομμένα σε μικρά κομματάκια</a:t>
            </a:r>
          </a:p>
          <a:p>
            <a:r>
              <a:rPr lang="el-GR" sz="2400" dirty="0">
                <a:latin typeface="Calibri" panose="020F0502020204030204" pitchFamily="34" charset="0"/>
                <a:cs typeface="Calibri" panose="020F0502020204030204" pitchFamily="34" charset="0"/>
              </a:rPr>
              <a:t>1 κόκκινη πιπεριά ψιλοκομμένη</a:t>
            </a:r>
          </a:p>
          <a:p>
            <a:r>
              <a:rPr lang="el-GR" sz="2400" dirty="0">
                <a:latin typeface="Calibri" panose="020F0502020204030204" pitchFamily="34" charset="0"/>
                <a:cs typeface="Calibri" panose="020F0502020204030204" pitchFamily="34" charset="0"/>
              </a:rPr>
              <a:t>1 πράσινη πιπεριά ψιλοκομμένη</a:t>
            </a:r>
          </a:p>
          <a:p>
            <a:r>
              <a:rPr lang="el-GR" sz="2400" dirty="0">
                <a:latin typeface="Calibri" panose="020F0502020204030204" pitchFamily="34" charset="0"/>
                <a:cs typeface="Calibri" panose="020F0502020204030204" pitchFamily="34" charset="0"/>
              </a:rPr>
              <a:t>3 κρεμμυδάκια φρέσκα ψιλοκομμένα</a:t>
            </a:r>
          </a:p>
          <a:p>
            <a:r>
              <a:rPr lang="el-GR" sz="2400" dirty="0">
                <a:latin typeface="Calibri" panose="020F0502020204030204" pitchFamily="34" charset="0"/>
                <a:cs typeface="Calibri" panose="020F0502020204030204" pitchFamily="34" charset="0"/>
              </a:rPr>
              <a:t>1 σφηνάκι λευκό κρασί</a:t>
            </a:r>
          </a:p>
        </p:txBody>
      </p:sp>
      <p:sp>
        <p:nvSpPr>
          <p:cNvPr id="6" name="Θέση περιεχομένου 5">
            <a:extLst>
              <a:ext uri="{FF2B5EF4-FFF2-40B4-BE49-F238E27FC236}">
                <a16:creationId xmlns:a16="http://schemas.microsoft.com/office/drawing/2014/main" id="{E0919C91-AE43-4D97-A96A-6FA712138C27}"/>
              </a:ext>
            </a:extLst>
          </p:cNvPr>
          <p:cNvSpPr>
            <a:spLocks noGrp="1"/>
          </p:cNvSpPr>
          <p:nvPr>
            <p:ph sz="quarter" idx="4"/>
          </p:nvPr>
        </p:nvSpPr>
        <p:spPr>
          <a:xfrm>
            <a:off x="6166110" y="2240280"/>
            <a:ext cx="4919472" cy="3931920"/>
          </a:xfrm>
        </p:spPr>
        <p:txBody>
          <a:bodyPr>
            <a:normAutofit/>
          </a:bodyPr>
          <a:lstStyle/>
          <a:p>
            <a:r>
              <a:rPr lang="el-GR" sz="2400" dirty="0">
                <a:latin typeface="Calibri" panose="020F0502020204030204" pitchFamily="34" charset="0"/>
                <a:cs typeface="Calibri" panose="020F0502020204030204" pitchFamily="34" charset="0"/>
              </a:rPr>
              <a:t>2 σφηνάκια κρέμα γάλακτος</a:t>
            </a:r>
          </a:p>
          <a:p>
            <a:r>
              <a:rPr lang="el-GR" sz="2400" dirty="0">
                <a:latin typeface="Calibri" panose="020F0502020204030204" pitchFamily="34" charset="0"/>
                <a:cs typeface="Calibri" panose="020F0502020204030204" pitchFamily="34" charset="0"/>
              </a:rPr>
              <a:t>2 δάκρυα μαστίχας λιωμένα σε σκόνη</a:t>
            </a:r>
          </a:p>
          <a:p>
            <a:r>
              <a:rPr lang="el-GR" sz="2400" dirty="0">
                <a:latin typeface="Calibri" panose="020F0502020204030204" pitchFamily="34" charset="0"/>
                <a:cs typeface="Calibri" panose="020F0502020204030204" pitchFamily="34" charset="0"/>
              </a:rPr>
              <a:t>4 κουταλιές ελαιόλαδο</a:t>
            </a:r>
          </a:p>
          <a:p>
            <a:r>
              <a:rPr lang="el-GR" sz="2400" dirty="0">
                <a:latin typeface="Calibri" panose="020F0502020204030204" pitchFamily="34" charset="0"/>
                <a:cs typeface="Calibri" panose="020F0502020204030204" pitchFamily="34" charset="0"/>
              </a:rPr>
              <a:t>150 </a:t>
            </a:r>
            <a:r>
              <a:rPr lang="el-GR" sz="2400" dirty="0" err="1">
                <a:latin typeface="Calibri" panose="020F0502020204030204" pitchFamily="34" charset="0"/>
                <a:cs typeface="Calibri" panose="020F0502020204030204" pitchFamily="34" charset="0"/>
              </a:rPr>
              <a:t>gr</a:t>
            </a:r>
            <a:r>
              <a:rPr lang="el-GR" sz="2400" dirty="0">
                <a:latin typeface="Calibri" panose="020F0502020204030204" pitchFamily="34" charset="0"/>
                <a:cs typeface="Calibri" panose="020F0502020204030204" pitchFamily="34" charset="0"/>
              </a:rPr>
              <a:t> βρασμένο σπυρωτό ρύζι</a:t>
            </a:r>
          </a:p>
          <a:p>
            <a:r>
              <a:rPr lang="el-GR" sz="2400" dirty="0">
                <a:latin typeface="Calibri" panose="020F0502020204030204" pitchFamily="34" charset="0"/>
                <a:cs typeface="Calibri" panose="020F0502020204030204" pitchFamily="34" charset="0"/>
              </a:rPr>
              <a:t>αλάτι</a:t>
            </a:r>
          </a:p>
          <a:p>
            <a:r>
              <a:rPr lang="el-GR" sz="2400" dirty="0" err="1">
                <a:latin typeface="Calibri" panose="020F0502020204030204" pitchFamily="34" charset="0"/>
                <a:cs typeface="Calibri" panose="020F0502020204030204" pitchFamily="34" charset="0"/>
              </a:rPr>
              <a:t>φρεσκοτριμμένο</a:t>
            </a:r>
            <a:r>
              <a:rPr lang="el-GR" sz="2400" dirty="0">
                <a:latin typeface="Calibri" panose="020F0502020204030204" pitchFamily="34" charset="0"/>
                <a:cs typeface="Calibri" panose="020F0502020204030204" pitchFamily="34" charset="0"/>
              </a:rPr>
              <a:t> πιπέρι</a:t>
            </a:r>
          </a:p>
          <a:p>
            <a:endParaRPr lang="el-GR" dirty="0"/>
          </a:p>
        </p:txBody>
      </p:sp>
    </p:spTree>
    <p:extLst>
      <p:ext uri="{BB962C8B-B14F-4D97-AF65-F5344CB8AC3E}">
        <p14:creationId xmlns:p14="http://schemas.microsoft.com/office/powerpoint/2010/main" val="347777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86B63C-B5BD-46F4-903A-B3B0BD65EBE1}"/>
              </a:ext>
            </a:extLst>
          </p:cNvPr>
          <p:cNvSpPr>
            <a:spLocks noGrp="1"/>
          </p:cNvSpPr>
          <p:nvPr>
            <p:ph type="title"/>
          </p:nvPr>
        </p:nvSpPr>
        <p:spPr>
          <a:xfrm>
            <a:off x="1094229" y="137319"/>
            <a:ext cx="9980682" cy="1096962"/>
          </a:xfrm>
        </p:spPr>
        <p:txBody>
          <a:bodyPr/>
          <a:lstStyle/>
          <a:p>
            <a:r>
              <a:rPr lang="el-GR" sz="2800" dirty="0">
                <a:latin typeface="Calibri" panose="020F0502020204030204" pitchFamily="34" charset="0"/>
                <a:cs typeface="Calibri" panose="020F0502020204030204" pitchFamily="34" charset="0"/>
              </a:rPr>
              <a:t>Εκτέλεση:</a:t>
            </a:r>
            <a:endParaRPr lang="el-GR" dirty="0"/>
          </a:p>
        </p:txBody>
      </p:sp>
      <p:sp>
        <p:nvSpPr>
          <p:cNvPr id="3" name="Θέση περιεχομένου 2">
            <a:extLst>
              <a:ext uri="{FF2B5EF4-FFF2-40B4-BE49-F238E27FC236}">
                <a16:creationId xmlns:a16="http://schemas.microsoft.com/office/drawing/2014/main" id="{BABBBF97-3673-4F34-BFBE-545B3E987382}"/>
              </a:ext>
            </a:extLst>
          </p:cNvPr>
          <p:cNvSpPr>
            <a:spLocks noGrp="1"/>
          </p:cNvSpPr>
          <p:nvPr>
            <p:ph idx="1"/>
          </p:nvPr>
        </p:nvSpPr>
        <p:spPr>
          <a:xfrm>
            <a:off x="678180" y="1474237"/>
            <a:ext cx="10812780" cy="4697963"/>
          </a:xfrm>
        </p:spPr>
        <p:txBody>
          <a:bodyPr>
            <a:noAutofit/>
          </a:bodyPr>
          <a:lstStyle/>
          <a:p>
            <a:r>
              <a:rPr lang="el-GR" sz="2200" dirty="0">
                <a:latin typeface="Calibri" panose="020F0502020204030204" pitchFamily="34" charset="0"/>
                <a:cs typeface="Calibri" panose="020F0502020204030204" pitchFamily="34" charset="0"/>
              </a:rPr>
              <a:t>Αποβραδίς σε ένα ποτήρι προσθέτετε το ελαιόλαδο και την σκόνη της μαστίχας και ανακατεύετε καλά. (Αφήνετε αυτό το μίγμα όλο το βράδυ έτσι ώστε το λάδι να αποκτήσει τη γεύση της μαστίχας.)</a:t>
            </a:r>
          </a:p>
          <a:p>
            <a:r>
              <a:rPr lang="el-GR" sz="2200" dirty="0">
                <a:latin typeface="Calibri" panose="020F0502020204030204" pitchFamily="34" charset="0"/>
                <a:cs typeface="Calibri" panose="020F0502020204030204" pitchFamily="34" charset="0"/>
              </a:rPr>
              <a:t>Σ’ ένα μεγάλο τηγάνι ή ένα </a:t>
            </a:r>
            <a:r>
              <a:rPr lang="el-GR" sz="2200" dirty="0" err="1">
                <a:latin typeface="Calibri" panose="020F0502020204030204" pitchFamily="34" charset="0"/>
                <a:cs typeface="Calibri" panose="020F0502020204030204" pitchFamily="34" charset="0"/>
              </a:rPr>
              <a:t>γουόκ</a:t>
            </a:r>
            <a:r>
              <a:rPr lang="el-GR" sz="2200" dirty="0">
                <a:latin typeface="Calibri" panose="020F0502020204030204" pitchFamily="34" charset="0"/>
                <a:cs typeface="Calibri" panose="020F0502020204030204" pitchFamily="34" charset="0"/>
              </a:rPr>
              <a:t> προσθέτετε το μείγμα του ελαιόλαδου και της μαστίχας και ζεσταίνεται καλά.</a:t>
            </a:r>
          </a:p>
          <a:p>
            <a:r>
              <a:rPr lang="el-GR" sz="2200" dirty="0">
                <a:latin typeface="Calibri" panose="020F0502020204030204" pitchFamily="34" charset="0"/>
                <a:cs typeface="Calibri" panose="020F0502020204030204" pitchFamily="34" charset="0"/>
              </a:rPr>
              <a:t>Προσθέτετε τα κομματάκια του κοτόπουλου και σοτάρετε για 2 λεπτά. Προσθέτετε και τις πιπεριές τις ψιλοκομμένες και τα φρέσκα κρεμμυδάκια και χαμηλώνετε τη φωτιά.</a:t>
            </a:r>
          </a:p>
          <a:p>
            <a:r>
              <a:rPr lang="el-GR" sz="2200" dirty="0">
                <a:latin typeface="Calibri" panose="020F0502020204030204" pitchFamily="34" charset="0"/>
                <a:cs typeface="Calibri" panose="020F0502020204030204" pitchFamily="34" charset="0"/>
              </a:rPr>
              <a:t>Σβήνετε με λευκό κρασί.</a:t>
            </a:r>
          </a:p>
          <a:p>
            <a:r>
              <a:rPr lang="el-GR" sz="2200" dirty="0">
                <a:latin typeface="Calibri" panose="020F0502020204030204" pitchFamily="34" charset="0"/>
                <a:cs typeface="Calibri" panose="020F0502020204030204" pitchFamily="34" charset="0"/>
              </a:rPr>
              <a:t>Μαγειρεύετε σιγά-σιγά ανακατεύοντας με μια κουτάλα ξύλινη. Μετά από 6 λεπτά προσθέτετε το ρύζι και ανακατεύετε.</a:t>
            </a:r>
          </a:p>
          <a:p>
            <a:r>
              <a:rPr lang="el-GR" sz="2200" dirty="0">
                <a:latin typeface="Calibri" panose="020F0502020204030204" pitchFamily="34" charset="0"/>
                <a:cs typeface="Calibri" panose="020F0502020204030204" pitchFamily="34" charset="0"/>
              </a:rPr>
              <a:t>Προσθέτετε αλάτι και </a:t>
            </a:r>
            <a:r>
              <a:rPr lang="el-GR" sz="2200" dirty="0" err="1">
                <a:latin typeface="Calibri" panose="020F0502020204030204" pitchFamily="34" charset="0"/>
                <a:cs typeface="Calibri" panose="020F0502020204030204" pitchFamily="34" charset="0"/>
              </a:rPr>
              <a:t>φρεσκοτριμμένο</a:t>
            </a:r>
            <a:r>
              <a:rPr lang="el-GR" sz="2200" dirty="0">
                <a:latin typeface="Calibri" panose="020F0502020204030204" pitchFamily="34" charset="0"/>
                <a:cs typeface="Calibri" panose="020F0502020204030204" pitchFamily="34" charset="0"/>
              </a:rPr>
              <a:t> πιπέρι και τα σφηνάκια της κρέμας γάλακτος.</a:t>
            </a:r>
          </a:p>
          <a:p>
            <a:r>
              <a:rPr lang="el-GR" sz="2400" dirty="0">
                <a:latin typeface="Calibri" panose="020F0502020204030204" pitchFamily="34" charset="0"/>
                <a:cs typeface="Calibri" panose="020F0502020204030204" pitchFamily="34" charset="0"/>
              </a:rPr>
              <a:t>Σερβίρετε σε ατομικά πιάτα και πασπαλίζετε με τυρί τριμμένο.</a:t>
            </a:r>
          </a:p>
        </p:txBody>
      </p:sp>
    </p:spTree>
    <p:extLst>
      <p:ext uri="{BB962C8B-B14F-4D97-AF65-F5344CB8AC3E}">
        <p14:creationId xmlns:p14="http://schemas.microsoft.com/office/powerpoint/2010/main" val="210449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algn="ctr" rtl="0"/>
            <a:r>
              <a:rPr lang="el-GR" sz="3200" noProof="1">
                <a:latin typeface="Calibri" panose="020F0502020204030204" pitchFamily="34" charset="0"/>
                <a:cs typeface="Calibri" panose="020F0502020204030204" pitchFamily="34" charset="0"/>
              </a:rPr>
              <a:t>Βιβλιογραφία</a:t>
            </a:r>
            <a:r>
              <a:rPr lang="el-GR" noProof="1">
                <a:latin typeface="Calibri" panose="020F0502020204030204" pitchFamily="34" charset="0"/>
                <a:cs typeface="Calibri" panose="020F0502020204030204" pitchFamily="34" charset="0"/>
              </a:rPr>
              <a:t>  </a:t>
            </a:r>
          </a:p>
        </p:txBody>
      </p:sp>
      <p:sp>
        <p:nvSpPr>
          <p:cNvPr id="5" name="Θέση περιεχομένου 4">
            <a:extLst>
              <a:ext uri="{FF2B5EF4-FFF2-40B4-BE49-F238E27FC236}">
                <a16:creationId xmlns:a16="http://schemas.microsoft.com/office/drawing/2014/main" id="{E7BA0FEC-941A-404D-8551-4E8DD47F3D1E}"/>
              </a:ext>
            </a:extLst>
          </p:cNvPr>
          <p:cNvSpPr>
            <a:spLocks noGrp="1"/>
          </p:cNvSpPr>
          <p:nvPr>
            <p:ph idx="1"/>
          </p:nvPr>
        </p:nvSpPr>
        <p:spPr>
          <a:xfrm>
            <a:off x="1104900" y="1600200"/>
            <a:ext cx="9982200" cy="4035490"/>
          </a:xfrm>
        </p:spPr>
        <p:txBody>
          <a:bodyPr>
            <a:normAutofit fontScale="85000" lnSpcReduction="20000"/>
          </a:bodyPr>
          <a:lstStyle/>
          <a:p>
            <a:r>
              <a:rPr lang="en-US" sz="2800" dirty="0">
                <a:latin typeface="Calibri" panose="020F0502020204030204" pitchFamily="34" charset="0"/>
                <a:cs typeface="Calibri" panose="020F0502020204030204" pitchFamily="34" charset="0"/>
                <a:hlinkClick r:id="rId3"/>
              </a:rPr>
              <a:t>https://www.mednutrition.gr/portal/efarmoges/leksiko-diatrofis/16466-mastixa-xiou</a:t>
            </a:r>
            <a:endParaRPr lang="el-GR"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hlinkClick r:id="rId4"/>
              </a:rPr>
              <a:t>https://www.iatronet.gr/diatrofi/trofima-rofimata/article/6879/o-rolos-tis-mastixas-xioy-stin-ygeia.html</a:t>
            </a:r>
            <a:endParaRPr lang="el-GR"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hlinkClick r:id="rId5"/>
              </a:rPr>
              <a:t>https://mastic.gr/el/odigies-chrisis-fysikis-mastichas/#</a:t>
            </a:r>
            <a:endParaRPr lang="el-GR"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hlinkClick r:id="rId6"/>
              </a:rPr>
              <a:t>https://mastic.gr/el/masticha-info/mastic-uses-and-properties/</a:t>
            </a:r>
            <a:endParaRPr lang="el-GR"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hlinkClick r:id="rId7"/>
              </a:rPr>
              <a:t>https://www.vita4you.gr/blog-vita4you/el/item/masticha-chioy-gnoriste-ta-ofeli-tis.html</a:t>
            </a:r>
            <a:endParaRPr lang="el-GR"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hlinkClick r:id="rId8"/>
              </a:rPr>
              <a:t>https://mastic.gr/el/mageiriki-syntages-fagita-masticha-chioy/fileto-kotopoyloy-sote-masticha/</a:t>
            </a:r>
            <a:endParaRPr lang="el-GR" sz="2800" dirty="0">
              <a:latin typeface="Calibri" panose="020F0502020204030204" pitchFamily="34" charset="0"/>
              <a:cs typeface="Calibri" panose="020F0502020204030204" pitchFamily="34" charset="0"/>
            </a:endParaRPr>
          </a:p>
          <a:p>
            <a:endParaRPr lang="el-GR" sz="2800" dirty="0">
              <a:latin typeface="Calibri" panose="020F0502020204030204" pitchFamily="34" charset="0"/>
              <a:cs typeface="Calibri" panose="020F0502020204030204" pitchFamily="34" charset="0"/>
            </a:endParaRPr>
          </a:p>
          <a:p>
            <a:endParaRPr lang="el-GR" sz="2800" dirty="0">
              <a:latin typeface="Calibri" panose="020F0502020204030204" pitchFamily="34" charset="0"/>
              <a:cs typeface="Calibri" panose="020F0502020204030204" pitchFamily="34" charset="0"/>
            </a:endParaRPr>
          </a:p>
        </p:txBody>
      </p:sp>
      <p:pic>
        <p:nvPicPr>
          <p:cNvPr id="6" name="Εικόνα 5">
            <a:extLst>
              <a:ext uri="{FF2B5EF4-FFF2-40B4-BE49-F238E27FC236}">
                <a16:creationId xmlns:a16="http://schemas.microsoft.com/office/drawing/2014/main" id="{014783ED-644D-4AC3-A0F1-4E9EA0EB5182}"/>
              </a:ext>
            </a:extLst>
          </p:cNvPr>
          <p:cNvPicPr>
            <a:picLocks noChangeAspect="1"/>
          </p:cNvPicPr>
          <p:nvPr/>
        </p:nvPicPr>
        <p:blipFill>
          <a:blip r:embed="rId9"/>
          <a:stretch>
            <a:fillRect/>
          </a:stretch>
        </p:blipFill>
        <p:spPr>
          <a:xfrm>
            <a:off x="8085207" y="5188760"/>
            <a:ext cx="3000375" cy="1524000"/>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70588" y="1772816"/>
            <a:ext cx="12008497" cy="2883140"/>
          </a:xfrm>
        </p:spPr>
        <p:txBody>
          <a:bodyPr rtlCol="0">
            <a:normAutofit fontScale="90000"/>
          </a:bodyPr>
          <a:lstStyle/>
          <a:p>
            <a:pPr rtl="0"/>
            <a:br>
              <a:rPr lang="el-GR" sz="2800" noProof="1"/>
            </a:br>
            <a:br>
              <a:rPr lang="el-GR" sz="2800" noProof="1"/>
            </a:br>
            <a:br>
              <a:rPr lang="el-GR" sz="2800" noProof="1"/>
            </a:br>
            <a:br>
              <a:rPr lang="el-GR" sz="2800" noProof="1"/>
            </a:br>
            <a:r>
              <a:rPr lang="el-GR" sz="2800" noProof="1">
                <a:latin typeface="Calibri" panose="020F0502020204030204" pitchFamily="34" charset="0"/>
                <a:cs typeface="Calibri" panose="020F0502020204030204" pitchFamily="34" charset="0"/>
              </a:rPr>
              <a:t>Υπευθυνοι καθηγητες: ΓΙΩΡΓΟς ΤΣΟΛΑΚΗς                            μαθητεσ: βωβου δημητρα</a:t>
            </a:r>
            <a:br>
              <a:rPr lang="el-GR" sz="2800" noProof="1">
                <a:latin typeface="Calibri" panose="020F0502020204030204" pitchFamily="34" charset="0"/>
                <a:cs typeface="Calibri" panose="020F0502020204030204" pitchFamily="34" charset="0"/>
              </a:rPr>
            </a:br>
            <a:r>
              <a:rPr lang="el-GR" sz="2800" noProof="1">
                <a:latin typeface="Calibri" panose="020F0502020204030204" pitchFamily="34" charset="0"/>
                <a:cs typeface="Calibri" panose="020F0502020204030204" pitchFamily="34" charset="0"/>
              </a:rPr>
              <a:t>                                              γεωργια παπαγεωργιου                                        ουτσα χαρουλα </a:t>
            </a:r>
            <a:br>
              <a:rPr lang="el-GR" sz="2800" noProof="1">
                <a:latin typeface="Calibri" panose="020F0502020204030204" pitchFamily="34" charset="0"/>
                <a:cs typeface="Calibri" panose="020F0502020204030204" pitchFamily="34" charset="0"/>
              </a:rPr>
            </a:br>
            <a:r>
              <a:rPr lang="el-GR" sz="2800" noProof="1">
                <a:latin typeface="Calibri" panose="020F0502020204030204" pitchFamily="34" charset="0"/>
                <a:cs typeface="Calibri" panose="020F0502020204030204" pitchFamily="34" charset="0"/>
              </a:rPr>
              <a:t>                                                                                                                                  κρετσου αγγελος</a:t>
            </a:r>
            <a:br>
              <a:rPr lang="el-GR" sz="2800" noProof="1">
                <a:latin typeface="Calibri" panose="020F0502020204030204" pitchFamily="34" charset="0"/>
                <a:cs typeface="Calibri" panose="020F0502020204030204" pitchFamily="34" charset="0"/>
              </a:rPr>
            </a:br>
            <a:r>
              <a:rPr lang="el-GR" sz="2800" noProof="1">
                <a:latin typeface="Calibri" panose="020F0502020204030204" pitchFamily="34" charset="0"/>
                <a:cs typeface="Calibri" panose="020F0502020204030204" pitchFamily="34" charset="0"/>
              </a:rPr>
              <a:t>                                              </a:t>
            </a:r>
            <a:br>
              <a:rPr lang="el-GR" sz="2800" noProof="1">
                <a:latin typeface="Calibri" panose="020F0502020204030204" pitchFamily="34" charset="0"/>
                <a:cs typeface="Calibri" panose="020F0502020204030204" pitchFamily="34" charset="0"/>
              </a:rPr>
            </a:br>
            <a:r>
              <a:rPr lang="el-GR" sz="2800" noProof="1">
                <a:latin typeface="Calibri" panose="020F0502020204030204" pitchFamily="34" charset="0"/>
                <a:cs typeface="Calibri" panose="020F0502020204030204" pitchFamily="34" charset="0"/>
              </a:rPr>
              <a:t> </a:t>
            </a:r>
          </a:p>
        </p:txBody>
      </p:sp>
      <p:sp>
        <p:nvSpPr>
          <p:cNvPr id="3" name="Θέση κειμένου 2"/>
          <p:cNvSpPr>
            <a:spLocks noGrp="1"/>
          </p:cNvSpPr>
          <p:nvPr>
            <p:ph type="body" idx="1"/>
          </p:nvPr>
        </p:nvSpPr>
        <p:spPr>
          <a:xfrm>
            <a:off x="270588" y="4867613"/>
            <a:ext cx="3259105" cy="509750"/>
          </a:xfrm>
        </p:spPr>
        <p:txBody>
          <a:bodyPr rtlCol="0">
            <a:noAutofit/>
          </a:bodyPr>
          <a:lstStyle/>
          <a:p>
            <a:pPr rtl="0"/>
            <a:r>
              <a:rPr lang="el-GR" sz="2000" noProof="1">
                <a:latin typeface="Calibri" panose="020F0502020204030204" pitchFamily="34" charset="0"/>
                <a:cs typeface="Calibri" panose="020F0502020204030204" pitchFamily="34" charset="0"/>
              </a:rPr>
              <a:t>3</a:t>
            </a:r>
            <a:r>
              <a:rPr lang="el-GR" sz="2000" baseline="30000" noProof="1">
                <a:latin typeface="Calibri" panose="020F0502020204030204" pitchFamily="34" charset="0"/>
                <a:cs typeface="Calibri" panose="020F0502020204030204" pitchFamily="34" charset="0"/>
              </a:rPr>
              <a:t>ο</a:t>
            </a:r>
            <a:r>
              <a:rPr lang="el-GR" sz="2000" noProof="1">
                <a:latin typeface="Calibri" panose="020F0502020204030204" pitchFamily="34" charset="0"/>
                <a:cs typeface="Calibri" panose="020F0502020204030204" pitchFamily="34" charset="0"/>
              </a:rPr>
              <a:t> ΓΕΛ ΝΕΑΣ ΙΩΝΙΑΣ </a:t>
            </a:r>
          </a:p>
          <a:p>
            <a:pPr rtl="0"/>
            <a:r>
              <a:rPr lang="el-GR" sz="2000" noProof="1">
                <a:latin typeface="Calibri" panose="020F0502020204030204" pitchFamily="34" charset="0"/>
                <a:cs typeface="Calibri" panose="020F0502020204030204" pitchFamily="34" charset="0"/>
              </a:rPr>
              <a:t>ΣΧΟΛΙΚΟ ΕΤΟΣ: 2021-2022</a:t>
            </a:r>
          </a:p>
        </p:txBody>
      </p:sp>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normAutofit/>
          </a:bodyPr>
          <a:lstStyle/>
          <a:p>
            <a:pPr algn="ctr" rtl="0"/>
            <a:r>
              <a:rPr lang="el-GR" sz="4000" noProof="1">
                <a:latin typeface="Calibri" panose="020F0502020204030204" pitchFamily="34" charset="0"/>
                <a:cs typeface="Calibri" panose="020F0502020204030204" pitchFamily="34" charset="0"/>
              </a:rPr>
              <a:t>ΜΑΣΤΙΧΑ ΧΙΟΥ </a:t>
            </a:r>
          </a:p>
        </p:txBody>
      </p:sp>
      <p:sp>
        <p:nvSpPr>
          <p:cNvPr id="14" name="Θέση περιεχομένου 13"/>
          <p:cNvSpPr>
            <a:spLocks noGrp="1"/>
          </p:cNvSpPr>
          <p:nvPr>
            <p:ph idx="1"/>
          </p:nvPr>
        </p:nvSpPr>
        <p:spPr>
          <a:xfrm>
            <a:off x="1104900" y="1646853"/>
            <a:ext cx="9982200" cy="4572000"/>
          </a:xfrm>
        </p:spPr>
        <p:txBody>
          <a:bodyPr rtlCol="0"/>
          <a:lstStyle/>
          <a:p>
            <a:pPr rtl="0"/>
            <a:r>
              <a:rPr lang="el-GR" sz="2800" noProof="1">
                <a:latin typeface="Calibri" panose="020F0502020204030204" pitchFamily="34" charset="0"/>
                <a:cs typeface="Calibri" panose="020F0502020204030204" pitchFamily="34" charset="0"/>
              </a:rPr>
              <a:t>Τι είναι</a:t>
            </a:r>
          </a:p>
          <a:p>
            <a:pPr rtl="0"/>
            <a:r>
              <a:rPr lang="el-GR" sz="2800" noProof="1">
                <a:latin typeface="Calibri" panose="020F0502020204030204" pitchFamily="34" charset="0"/>
                <a:cs typeface="Calibri" panose="020F0502020204030204" pitchFamily="34" charset="0"/>
              </a:rPr>
              <a:t>Η διατροφική της αξία</a:t>
            </a:r>
          </a:p>
          <a:p>
            <a:pPr rtl="0"/>
            <a:r>
              <a:rPr lang="el-GR" sz="2800" noProof="1">
                <a:latin typeface="Calibri" panose="020F0502020204030204" pitchFamily="34" charset="0"/>
                <a:cs typeface="Calibri" panose="020F0502020204030204" pitchFamily="34" charset="0"/>
              </a:rPr>
              <a:t>Οι ευεργετικές της ιδιότητες για τον άνθρωπο</a:t>
            </a:r>
          </a:p>
          <a:p>
            <a:pPr rtl="0"/>
            <a:r>
              <a:rPr lang="el-GR" sz="2800" noProof="1">
                <a:latin typeface="Calibri" panose="020F0502020204030204" pitchFamily="34" charset="0"/>
                <a:cs typeface="Calibri" panose="020F0502020204030204" pitchFamily="34" charset="0"/>
              </a:rPr>
              <a:t>Άλλες χρήσεις της μαστίχας</a:t>
            </a:r>
          </a:p>
          <a:p>
            <a:pPr rtl="0"/>
            <a:r>
              <a:rPr lang="el-GR" sz="2800" noProof="1">
                <a:latin typeface="Calibri" panose="020F0502020204030204" pitchFamily="34" charset="0"/>
                <a:cs typeface="Calibri" panose="020F0502020204030204" pitchFamily="34" charset="0"/>
              </a:rPr>
              <a:t>Μαγειρική πρόταση</a:t>
            </a:r>
          </a:p>
          <a:p>
            <a:pPr rtl="0"/>
            <a:endParaRPr lang="el-GR" sz="2800" noProof="1">
              <a:latin typeface="Calibri" panose="020F0502020204030204" pitchFamily="34" charset="0"/>
              <a:cs typeface="Calibri" panose="020F0502020204030204" pitchFamily="34" charset="0"/>
            </a:endParaRPr>
          </a:p>
          <a:p>
            <a:pPr rtl="0"/>
            <a:endParaRPr lang="el-GR" sz="2800" noProof="1">
              <a:latin typeface="Calibri" panose="020F0502020204030204" pitchFamily="34" charset="0"/>
              <a:cs typeface="Calibri" panose="020F0502020204030204" pitchFamily="34" charset="0"/>
            </a:endParaRPr>
          </a:p>
          <a:p>
            <a:pPr rtl="0"/>
            <a:endParaRPr lang="el-GR" sz="2800" noProof="1">
              <a:latin typeface="Calibri" panose="020F0502020204030204" pitchFamily="34" charset="0"/>
              <a:cs typeface="Calibri" panose="020F0502020204030204" pitchFamily="34" charset="0"/>
            </a:endParaRPr>
          </a:p>
        </p:txBody>
      </p:sp>
      <p:pic>
        <p:nvPicPr>
          <p:cNvPr id="2" name="Εικόνα 1">
            <a:extLst>
              <a:ext uri="{FF2B5EF4-FFF2-40B4-BE49-F238E27FC236}">
                <a16:creationId xmlns:a16="http://schemas.microsoft.com/office/drawing/2014/main" id="{1F696462-9E45-496E-B4CC-E2A5E0285861}"/>
              </a:ext>
            </a:extLst>
          </p:cNvPr>
          <p:cNvPicPr>
            <a:picLocks noChangeAspect="1"/>
          </p:cNvPicPr>
          <p:nvPr/>
        </p:nvPicPr>
        <p:blipFill>
          <a:blip r:embed="rId3"/>
          <a:stretch>
            <a:fillRect/>
          </a:stretch>
        </p:blipFill>
        <p:spPr>
          <a:xfrm>
            <a:off x="6671096" y="3429000"/>
            <a:ext cx="4618946" cy="3073699"/>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rtl="0"/>
            <a:r>
              <a:rPr lang="el-GR" sz="3200" noProof="1">
                <a:latin typeface="Calibri" panose="020F0502020204030204" pitchFamily="34" charset="0"/>
                <a:cs typeface="Calibri" panose="020F0502020204030204" pitchFamily="34" charset="0"/>
              </a:rPr>
              <a:t>Τι είναι η μαστίχα Χίου;</a:t>
            </a:r>
          </a:p>
        </p:txBody>
      </p:sp>
      <p:sp>
        <p:nvSpPr>
          <p:cNvPr id="3" name="Θέση περιεχομένου 2">
            <a:extLst>
              <a:ext uri="{FF2B5EF4-FFF2-40B4-BE49-F238E27FC236}">
                <a16:creationId xmlns:a16="http://schemas.microsoft.com/office/drawing/2014/main" id="{0ABE3B71-8674-44AB-AF85-3C98AA4573C4}"/>
              </a:ext>
            </a:extLst>
          </p:cNvPr>
          <p:cNvSpPr>
            <a:spLocks noGrp="1"/>
          </p:cNvSpPr>
          <p:nvPr>
            <p:ph idx="1"/>
          </p:nvPr>
        </p:nvSpPr>
        <p:spPr/>
        <p:txBody>
          <a:bodyPr>
            <a:normAutofit lnSpcReduction="10000"/>
          </a:bodyPr>
          <a:lstStyle/>
          <a:p>
            <a:r>
              <a:rPr lang="el-GR" sz="2800" dirty="0">
                <a:latin typeface="Calibri" panose="020F0502020204030204" pitchFamily="34" charset="0"/>
                <a:cs typeface="Calibri" panose="020F0502020204030204" pitchFamily="34" charset="0"/>
              </a:rPr>
              <a:t>Η μαστίχα Χίου είναι η ρητινώδης έκκριση του μαστιχόδεντρου. Πρόκειται για μια φυσική αρωματική ρητίνη που εκκρίνεται σε σχήμα δακρύων από τον κορμό και τα μεγάλα κλαδιά του μαστιχόδεντρου. </a:t>
            </a:r>
          </a:p>
          <a:p>
            <a:r>
              <a:rPr lang="el-GR" sz="2800" dirty="0">
                <a:latin typeface="Calibri" panose="020F0502020204030204" pitchFamily="34" charset="0"/>
                <a:cs typeface="Calibri" panose="020F0502020204030204" pitchFamily="34" charset="0"/>
              </a:rPr>
              <a:t>Έχει χρώμα υπόλευκο-υποκίτρινο και είναι διαφανής έως ημιδιαφανής στην αρχή, ενώ όσο ωριμάζει αποκτά ένα πιο κιτρινωπό και αδιαφανές χρώμα.</a:t>
            </a:r>
          </a:p>
          <a:p>
            <a:r>
              <a:rPr lang="el-GR" sz="2800" dirty="0">
                <a:latin typeface="Calibri" panose="020F0502020204030204" pitchFamily="34" charset="0"/>
                <a:cs typeface="Calibri" panose="020F0502020204030204" pitchFamily="34" charset="0"/>
              </a:rPr>
              <a:t>Άλλα κομμάτια είναι μεγαλύτερα και άλλα μικρότερα. Τα μικρά κομμάτια της μαστίχας είναι πιο κατάλληλα για τρίψιμο σε σκόνη γιατί είναι πιο ξερά και τα μεγαλύτερα κομμάτια είναι πιο κατάλληλα για μάσημα γιατί είναι γενικώς πιο μαλακά.</a:t>
            </a:r>
          </a:p>
        </p:txBody>
      </p:sp>
    </p:spTree>
    <p:extLst>
      <p:ext uri="{BB962C8B-B14F-4D97-AF65-F5344CB8AC3E}">
        <p14:creationId xmlns:p14="http://schemas.microsoft.com/office/powerpoint/2010/main" val="152700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a:bodyPr>
          <a:lstStyle/>
          <a:p>
            <a:pPr rtl="0"/>
            <a:r>
              <a:rPr lang="el-GR" sz="3200" noProof="1">
                <a:latin typeface="Calibri" panose="020F0502020204030204" pitchFamily="34" charset="0"/>
                <a:cs typeface="Calibri" panose="020F0502020204030204" pitchFamily="34" charset="0"/>
              </a:rPr>
              <a:t>Ποια η διατροφική αξία της μαστίχας</a:t>
            </a:r>
          </a:p>
        </p:txBody>
      </p:sp>
      <p:graphicFrame>
        <p:nvGraphicFramePr>
          <p:cNvPr id="8" name="Θέση περιεχομένου 7">
            <a:extLst>
              <a:ext uri="{FF2B5EF4-FFF2-40B4-BE49-F238E27FC236}">
                <a16:creationId xmlns:a16="http://schemas.microsoft.com/office/drawing/2014/main" id="{2300F10F-4B75-4AC8-9DD7-82C59E50E417}"/>
              </a:ext>
            </a:extLst>
          </p:cNvPr>
          <p:cNvGraphicFramePr>
            <a:graphicFrameLocks noGrp="1"/>
          </p:cNvGraphicFramePr>
          <p:nvPr>
            <p:ph sz="half" idx="1"/>
            <p:extLst>
              <p:ext uri="{D42A27DB-BD31-4B8C-83A1-F6EECF244321}">
                <p14:modId xmlns:p14="http://schemas.microsoft.com/office/powerpoint/2010/main" val="1196640999"/>
              </p:ext>
            </p:extLst>
          </p:nvPr>
        </p:nvGraphicFramePr>
        <p:xfrm>
          <a:off x="6172200" y="1770379"/>
          <a:ext cx="4914899" cy="4231640"/>
        </p:xfrm>
        <a:graphic>
          <a:graphicData uri="http://schemas.openxmlformats.org/drawingml/2006/table">
            <a:tbl>
              <a:tblPr/>
              <a:tblGrid>
                <a:gridCol w="2467604">
                  <a:extLst>
                    <a:ext uri="{9D8B030D-6E8A-4147-A177-3AD203B41FA5}">
                      <a16:colId xmlns:a16="http://schemas.microsoft.com/office/drawing/2014/main" val="1986899"/>
                    </a:ext>
                  </a:extLst>
                </a:gridCol>
                <a:gridCol w="2447295">
                  <a:extLst>
                    <a:ext uri="{9D8B030D-6E8A-4147-A177-3AD203B41FA5}">
                      <a16:colId xmlns:a16="http://schemas.microsoft.com/office/drawing/2014/main" val="3136971468"/>
                    </a:ext>
                  </a:extLst>
                </a:gridCol>
              </a:tblGrid>
              <a:tr h="528955">
                <a:tc>
                  <a:txBody>
                    <a:bodyPr/>
                    <a:lstStyle/>
                    <a:p>
                      <a:r>
                        <a:rPr lang="el-GR" b="1" dirty="0">
                          <a:solidFill>
                            <a:srgbClr val="FFFFFF"/>
                          </a:solidFill>
                          <a:effectLst/>
                        </a:rPr>
                        <a:t>Θρεπτικά Συστατικά</a:t>
                      </a:r>
                    </a:p>
                  </a:txBody>
                  <a:tcPr marL="76200" marR="76200" marT="60960" marB="6096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6BA650"/>
                    </a:solidFill>
                  </a:tcPr>
                </a:tc>
                <a:tc>
                  <a:txBody>
                    <a:bodyPr/>
                    <a:lstStyle/>
                    <a:p>
                      <a:pPr algn="ctr"/>
                      <a:r>
                        <a:rPr lang="el-GR" b="1">
                          <a:solidFill>
                            <a:srgbClr val="FFFFFF"/>
                          </a:solidFill>
                          <a:effectLst/>
                        </a:rPr>
                        <a:t>Ανά 100</a:t>
                      </a:r>
                      <a:r>
                        <a:rPr lang="en-US" b="1">
                          <a:solidFill>
                            <a:srgbClr val="FFFFFF"/>
                          </a:solidFill>
                          <a:effectLst/>
                        </a:rPr>
                        <a:t>g </a:t>
                      </a:r>
                      <a:r>
                        <a:rPr lang="el-GR" b="1">
                          <a:solidFill>
                            <a:srgbClr val="FFFFFF"/>
                          </a:solidFill>
                          <a:effectLst/>
                        </a:rPr>
                        <a:t>Μαστίχα</a:t>
                      </a:r>
                    </a:p>
                  </a:txBody>
                  <a:tcPr marL="76200" marR="76200" marT="60960" marB="6096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6BA650"/>
                    </a:solidFill>
                  </a:tcPr>
                </a:tc>
                <a:extLst>
                  <a:ext uri="{0D108BD9-81ED-4DB2-BD59-A6C34878D82A}">
                    <a16:rowId xmlns:a16="http://schemas.microsoft.com/office/drawing/2014/main" val="2740941829"/>
                  </a:ext>
                </a:extLst>
              </a:tr>
              <a:tr h="528955">
                <a:tc>
                  <a:txBody>
                    <a:bodyPr/>
                    <a:lstStyle/>
                    <a:p>
                      <a:r>
                        <a:rPr lang="el-GR" b="0" dirty="0">
                          <a:effectLst/>
                        </a:rPr>
                        <a:t>     Ενέργεια</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tc>
                  <a:txBody>
                    <a:bodyPr/>
                    <a:lstStyle/>
                    <a:p>
                      <a:pPr algn="ctr"/>
                      <a:r>
                        <a:rPr lang="en-US" b="0">
                          <a:effectLst/>
                        </a:rPr>
                        <a:t>1365kcal</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3751596238"/>
                  </a:ext>
                </a:extLst>
              </a:tr>
              <a:tr h="528955">
                <a:tc>
                  <a:txBody>
                    <a:bodyPr/>
                    <a:lstStyle/>
                    <a:p>
                      <a:r>
                        <a:rPr lang="el-GR" b="0" dirty="0">
                          <a:effectLst/>
                        </a:rPr>
                        <a:t>      Λιπαρά</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1F2F2"/>
                    </a:solidFill>
                  </a:tcPr>
                </a:tc>
                <a:tc>
                  <a:txBody>
                    <a:bodyPr/>
                    <a:lstStyle/>
                    <a:p>
                      <a:pPr algn="ctr"/>
                      <a:r>
                        <a:rPr lang="en-US" b="0">
                          <a:effectLst/>
                        </a:rPr>
                        <a:t>0gr</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1F2F2"/>
                    </a:solidFill>
                  </a:tcPr>
                </a:tc>
                <a:extLst>
                  <a:ext uri="{0D108BD9-81ED-4DB2-BD59-A6C34878D82A}">
                    <a16:rowId xmlns:a16="http://schemas.microsoft.com/office/drawing/2014/main" val="3723067266"/>
                  </a:ext>
                </a:extLst>
              </a:tr>
              <a:tr h="528955">
                <a:tc>
                  <a:txBody>
                    <a:bodyPr/>
                    <a:lstStyle/>
                    <a:p>
                      <a:r>
                        <a:rPr lang="el-GR" b="0" dirty="0">
                          <a:effectLst/>
                        </a:rPr>
                        <a:t>   Υδατάνθρακας</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tc>
                  <a:txBody>
                    <a:bodyPr/>
                    <a:lstStyle/>
                    <a:p>
                      <a:pPr algn="ctr"/>
                      <a:r>
                        <a:rPr lang="en-US" b="0">
                          <a:effectLst/>
                        </a:rPr>
                        <a:t>83gr </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3702202229"/>
                  </a:ext>
                </a:extLst>
              </a:tr>
              <a:tr h="528955">
                <a:tc>
                  <a:txBody>
                    <a:bodyPr/>
                    <a:lstStyle/>
                    <a:p>
                      <a:r>
                        <a:rPr lang="el-GR" b="0" dirty="0">
                          <a:effectLst/>
                        </a:rPr>
                        <a:t>     Σάκχαρα</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1F2F2"/>
                    </a:solidFill>
                  </a:tcPr>
                </a:tc>
                <a:tc>
                  <a:txBody>
                    <a:bodyPr/>
                    <a:lstStyle/>
                    <a:p>
                      <a:pPr algn="ctr"/>
                      <a:r>
                        <a:rPr lang="en-US" b="0">
                          <a:effectLst/>
                        </a:rPr>
                        <a:t>1gr</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1F2F2"/>
                    </a:solidFill>
                  </a:tcPr>
                </a:tc>
                <a:extLst>
                  <a:ext uri="{0D108BD9-81ED-4DB2-BD59-A6C34878D82A}">
                    <a16:rowId xmlns:a16="http://schemas.microsoft.com/office/drawing/2014/main" val="1860995472"/>
                  </a:ext>
                </a:extLst>
              </a:tr>
              <a:tr h="528955">
                <a:tc>
                  <a:txBody>
                    <a:bodyPr/>
                    <a:lstStyle/>
                    <a:p>
                      <a:r>
                        <a:rPr lang="el-GR" b="0" dirty="0">
                          <a:effectLst/>
                        </a:rPr>
                        <a:t>   Φυτικές ίνες</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tc>
                  <a:txBody>
                    <a:bodyPr/>
                    <a:lstStyle/>
                    <a:p>
                      <a:pPr algn="ctr"/>
                      <a:r>
                        <a:rPr lang="en-US" b="0">
                          <a:effectLst/>
                        </a:rPr>
                        <a:t>18gr</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2500354771"/>
                  </a:ext>
                </a:extLst>
              </a:tr>
              <a:tr h="528955">
                <a:tc>
                  <a:txBody>
                    <a:bodyPr/>
                    <a:lstStyle/>
                    <a:p>
                      <a:r>
                        <a:rPr lang="el-GR" b="0" dirty="0">
                          <a:effectLst/>
                        </a:rPr>
                        <a:t>    Πρωτεΐνη</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1F2F2"/>
                    </a:solidFill>
                  </a:tcPr>
                </a:tc>
                <a:tc>
                  <a:txBody>
                    <a:bodyPr/>
                    <a:lstStyle/>
                    <a:p>
                      <a:pPr algn="ctr"/>
                      <a:r>
                        <a:rPr lang="en-US" b="0" dirty="0">
                          <a:effectLst/>
                        </a:rPr>
                        <a:t>0.15gr</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1F2F2"/>
                    </a:solidFill>
                  </a:tcPr>
                </a:tc>
                <a:extLst>
                  <a:ext uri="{0D108BD9-81ED-4DB2-BD59-A6C34878D82A}">
                    <a16:rowId xmlns:a16="http://schemas.microsoft.com/office/drawing/2014/main" val="1881663655"/>
                  </a:ext>
                </a:extLst>
              </a:tr>
              <a:tr h="528955">
                <a:tc>
                  <a:txBody>
                    <a:bodyPr/>
                    <a:lstStyle/>
                    <a:p>
                      <a:r>
                        <a:rPr lang="el-GR" b="0" dirty="0">
                          <a:effectLst/>
                        </a:rPr>
                        <a:t>      Αλάτι</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tc>
                  <a:txBody>
                    <a:bodyPr/>
                    <a:lstStyle/>
                    <a:p>
                      <a:pPr algn="ctr"/>
                      <a:r>
                        <a:rPr lang="en-US" b="0" dirty="0">
                          <a:effectLst/>
                        </a:rPr>
                        <a:t>0gr</a:t>
                      </a:r>
                    </a:p>
                  </a:txBody>
                  <a:tcPr marL="76200" marR="76200" marT="38100" marB="38100" anchor="ctr">
                    <a:lnL w="15240" cap="flat" cmpd="sng" algn="ctr">
                      <a:solidFill>
                        <a:srgbClr val="D3D3D3"/>
                      </a:solidFill>
                      <a:prstDash val="solid"/>
                      <a:round/>
                      <a:headEnd type="none" w="med" len="med"/>
                      <a:tailEnd type="none" w="med" len="med"/>
                    </a:lnL>
                    <a:lnR w="15240" cap="flat" cmpd="sng" algn="ctr">
                      <a:solidFill>
                        <a:srgbClr val="D3D3D3"/>
                      </a:solidFill>
                      <a:prstDash val="solid"/>
                      <a:round/>
                      <a:headEnd type="none" w="med" len="med"/>
                      <a:tailEnd type="none" w="med" len="med"/>
                    </a:lnR>
                    <a:lnT w="15240" cap="flat" cmpd="sng" algn="ctr">
                      <a:solidFill>
                        <a:srgbClr val="D3D3D3"/>
                      </a:solidFill>
                      <a:prstDash val="solid"/>
                      <a:round/>
                      <a:headEnd type="none" w="med" len="med"/>
                      <a:tailEnd type="none" w="med" len="med"/>
                    </a:lnT>
                    <a:lnB w="15240" cap="flat" cmpd="sng" algn="ctr">
                      <a:solidFill>
                        <a:srgbClr val="D3D3D3"/>
                      </a:solidFill>
                      <a:prstDash val="solid"/>
                      <a:round/>
                      <a:headEnd type="none" w="med" len="med"/>
                      <a:tailEnd type="none" w="med" len="med"/>
                    </a:lnB>
                    <a:solidFill>
                      <a:srgbClr val="FFFFFF"/>
                    </a:solidFill>
                  </a:tcPr>
                </a:tc>
                <a:extLst>
                  <a:ext uri="{0D108BD9-81ED-4DB2-BD59-A6C34878D82A}">
                    <a16:rowId xmlns:a16="http://schemas.microsoft.com/office/drawing/2014/main" val="3793946216"/>
                  </a:ext>
                </a:extLst>
              </a:tr>
            </a:tbl>
          </a:graphicData>
        </a:graphic>
      </p:graphicFrame>
      <p:sp>
        <p:nvSpPr>
          <p:cNvPr id="11" name="Θέση περιεχομένου 10">
            <a:extLst>
              <a:ext uri="{FF2B5EF4-FFF2-40B4-BE49-F238E27FC236}">
                <a16:creationId xmlns:a16="http://schemas.microsoft.com/office/drawing/2014/main" id="{B56CA376-365F-4BED-830D-2D1E870A7611}"/>
              </a:ext>
            </a:extLst>
          </p:cNvPr>
          <p:cNvSpPr>
            <a:spLocks noGrp="1"/>
          </p:cNvSpPr>
          <p:nvPr>
            <p:ph sz="half" idx="2"/>
          </p:nvPr>
        </p:nvSpPr>
        <p:spPr>
          <a:xfrm>
            <a:off x="921399" y="1770379"/>
            <a:ext cx="4914900" cy="4571999"/>
          </a:xfrm>
        </p:spPr>
        <p:txBody>
          <a:bodyPr>
            <a:normAutofit/>
          </a:bodyPr>
          <a:lstStyle/>
          <a:p>
            <a:r>
              <a:rPr lang="el-GR" sz="2800" dirty="0">
                <a:latin typeface="Calibri" panose="020F0502020204030204" pitchFamily="34" charset="0"/>
                <a:cs typeface="Calibri" panose="020F0502020204030204" pitchFamily="34" charset="0"/>
              </a:rPr>
              <a:t>Η μαστίχα όπως φαίνεται είναι μια </a:t>
            </a:r>
            <a:r>
              <a:rPr lang="el-GR" sz="2800" dirty="0" err="1">
                <a:latin typeface="Calibri" panose="020F0502020204030204" pitchFamily="34" charset="0"/>
                <a:cs typeface="Calibri" panose="020F0502020204030204" pitchFamily="34" charset="0"/>
              </a:rPr>
              <a:t>πυκνοθερμιδική</a:t>
            </a:r>
            <a:r>
              <a:rPr lang="el-GR" sz="2800" dirty="0">
                <a:latin typeface="Calibri" panose="020F0502020204030204" pitchFamily="34" charset="0"/>
                <a:cs typeface="Calibri" panose="020F0502020204030204" pitchFamily="34" charset="0"/>
              </a:rPr>
              <a:t> τροφή. Όμως, δεν περιέχει καθόλου λιπαρά και αλάτι, ενώ είναι φτωχή η περιεκτικότητα της σε σάκχαρα. Αντίθετα, είναι πλούσια σε φυτικές ίνες και υδατάνθρακα!</a:t>
            </a:r>
          </a:p>
        </p:txBody>
      </p:sp>
    </p:spTree>
    <p:extLst>
      <p:ext uri="{BB962C8B-B14F-4D97-AF65-F5344CB8AC3E}">
        <p14:creationId xmlns:p14="http://schemas.microsoft.com/office/powerpoint/2010/main" val="222449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Θέση περιεχομένου 15">
            <a:extLst>
              <a:ext uri="{FF2B5EF4-FFF2-40B4-BE49-F238E27FC236}">
                <a16:creationId xmlns:a16="http://schemas.microsoft.com/office/drawing/2014/main" id="{172D91A9-96E1-4FAE-B7F0-171A74A98DF5}"/>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408" t="40657" r="2859" b="40033"/>
          <a:stretch/>
        </p:blipFill>
        <p:spPr>
          <a:xfrm>
            <a:off x="2209800" y="27216"/>
            <a:ext cx="7772400" cy="6766243"/>
          </a:xfrm>
        </p:spPr>
      </p:pic>
    </p:spTree>
    <p:extLst>
      <p:ext uri="{BB962C8B-B14F-4D97-AF65-F5344CB8AC3E}">
        <p14:creationId xmlns:p14="http://schemas.microsoft.com/office/powerpoint/2010/main" val="144659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C9238A-8A15-4D71-A120-552CA3A41DE8}"/>
              </a:ext>
            </a:extLst>
          </p:cNvPr>
          <p:cNvSpPr>
            <a:spLocks noGrp="1"/>
          </p:cNvSpPr>
          <p:nvPr>
            <p:ph type="title"/>
          </p:nvPr>
        </p:nvSpPr>
        <p:spPr>
          <a:xfrm>
            <a:off x="1104900" y="76201"/>
            <a:ext cx="9980682" cy="1099456"/>
          </a:xfrm>
        </p:spPr>
        <p:txBody>
          <a:bodyPr>
            <a:normAutofit/>
          </a:bodyPr>
          <a:lstStyle/>
          <a:p>
            <a:r>
              <a:rPr lang="el-GR" sz="3200" dirty="0">
                <a:latin typeface="Calibri" panose="020F0502020204030204" pitchFamily="34" charset="0"/>
                <a:cs typeface="Calibri" panose="020F0502020204030204" pitchFamily="34" charset="0"/>
              </a:rPr>
              <a:t>Νο.08  Οι πολυφαινόλες της μαστίχας</a:t>
            </a:r>
          </a:p>
        </p:txBody>
      </p:sp>
      <p:sp>
        <p:nvSpPr>
          <p:cNvPr id="3" name="Θέση περιεχομένου 2">
            <a:extLst>
              <a:ext uri="{FF2B5EF4-FFF2-40B4-BE49-F238E27FC236}">
                <a16:creationId xmlns:a16="http://schemas.microsoft.com/office/drawing/2014/main" id="{4BE5A51A-384C-4EBF-B691-0ADD71A139D6}"/>
              </a:ext>
            </a:extLst>
          </p:cNvPr>
          <p:cNvSpPr>
            <a:spLocks noGrp="1"/>
          </p:cNvSpPr>
          <p:nvPr>
            <p:ph idx="1"/>
          </p:nvPr>
        </p:nvSpPr>
        <p:spPr>
          <a:xfrm>
            <a:off x="643812" y="1408922"/>
            <a:ext cx="11000792" cy="5169159"/>
          </a:xfrm>
        </p:spPr>
        <p:txBody>
          <a:bodyPr>
            <a:noAutofit/>
          </a:bodyPr>
          <a:lstStyle/>
          <a:p>
            <a:pPr marL="0" indent="0">
              <a:buNone/>
            </a:pPr>
            <a:r>
              <a:rPr lang="el-GR" sz="2500" dirty="0">
                <a:latin typeface="Calibri" panose="020F0502020204030204" pitchFamily="34" charset="0"/>
                <a:cs typeface="Calibri" panose="020F0502020204030204" pitchFamily="34" charset="0"/>
              </a:rPr>
              <a:t>Η ρητίνη της μαστίχας Χίου περιέχει αξιόλογες ποσότητες διαφόρων πολυφαινολών που σε συνδυασμό με τα υπόλοιπα συστατικά της αποκτά ευεργετικές για την υγεία ιδιότητες, οι κυριότερες από τις οποίες συνοψίζονται ως εξής:</a:t>
            </a:r>
          </a:p>
          <a:p>
            <a:r>
              <a:rPr lang="el-GR" sz="2500" dirty="0">
                <a:latin typeface="Calibri" panose="020F0502020204030204" pitchFamily="34" charset="0"/>
                <a:cs typeface="Calibri" panose="020F0502020204030204" pitchFamily="34" charset="0"/>
              </a:rPr>
              <a:t>Μειώνουν τα επίπεδα σακχάρου και χοληστερόλης στο αίμα</a:t>
            </a:r>
          </a:p>
          <a:p>
            <a:r>
              <a:rPr lang="el-GR" sz="2500" dirty="0">
                <a:latin typeface="Calibri" panose="020F0502020204030204" pitchFamily="34" charset="0"/>
                <a:cs typeface="Calibri" panose="020F0502020204030204" pitchFamily="34" charset="0"/>
              </a:rPr>
              <a:t>Προστασία επιθηλιακών κυττάρων του αναπνευστικού συστήματος</a:t>
            </a:r>
          </a:p>
          <a:p>
            <a:r>
              <a:rPr lang="el-GR" sz="2500" dirty="0">
                <a:latin typeface="Calibri" panose="020F0502020204030204" pitchFamily="34" charset="0"/>
                <a:cs typeface="Calibri" panose="020F0502020204030204" pitchFamily="34" charset="0"/>
              </a:rPr>
              <a:t>Αυξάνουν τα επίπεδα της HDL (καλή χοληστερόλη) και μειώνουν τα επίπεδα της LDL (κακή χοληστερόλη), μειώνοντας έτσι τον κίνδυνο εμφάνισης καρδιοπαθειών αλλά και ορισμένων μορφών καρκίνου</a:t>
            </a:r>
          </a:p>
          <a:p>
            <a:r>
              <a:rPr lang="el-GR" sz="2500" dirty="0">
                <a:latin typeface="Calibri" panose="020F0502020204030204" pitchFamily="34" charset="0"/>
                <a:cs typeface="Calibri" panose="020F0502020204030204" pitchFamily="34" charset="0"/>
              </a:rPr>
              <a:t>Αντικαρκινική δράση (στο παχύ έντερο, απόπτωση καρκινικών κυττάρων)</a:t>
            </a:r>
          </a:p>
          <a:p>
            <a:r>
              <a:rPr lang="el-GR" sz="2500" dirty="0">
                <a:latin typeface="Calibri" panose="020F0502020204030204" pitchFamily="34" charset="0"/>
                <a:cs typeface="Calibri" panose="020F0502020204030204" pitchFamily="34" charset="0"/>
              </a:rPr>
              <a:t>Αντιμικροβιακή και αντιβακτηριακή δράση</a:t>
            </a:r>
          </a:p>
          <a:p>
            <a:r>
              <a:rPr lang="el-GR" sz="2500" dirty="0">
                <a:latin typeface="Calibri" panose="020F0502020204030204" pitchFamily="34" charset="0"/>
                <a:cs typeface="Calibri" panose="020F0502020204030204" pitchFamily="34" charset="0"/>
              </a:rPr>
              <a:t>Αντιαλλεργικές ιδιότητες (παρεμπόδιση συσσώρευσης αιμοπεταλίων)</a:t>
            </a:r>
          </a:p>
        </p:txBody>
      </p:sp>
    </p:spTree>
    <p:extLst>
      <p:ext uri="{BB962C8B-B14F-4D97-AF65-F5344CB8AC3E}">
        <p14:creationId xmlns:p14="http://schemas.microsoft.com/office/powerpoint/2010/main" val="194812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9F5D96FD-4C50-4EBE-BEB3-1587CA59C794}"/>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Άλλες χρήσεις της μαστίχας Χίου (1)</a:t>
            </a:r>
          </a:p>
        </p:txBody>
      </p:sp>
      <p:sp>
        <p:nvSpPr>
          <p:cNvPr id="7" name="Θέση περιεχομένου 6">
            <a:extLst>
              <a:ext uri="{FF2B5EF4-FFF2-40B4-BE49-F238E27FC236}">
                <a16:creationId xmlns:a16="http://schemas.microsoft.com/office/drawing/2014/main" id="{6D54ECAA-CEF2-41E4-830D-FCA332D94D52}"/>
              </a:ext>
            </a:extLst>
          </p:cNvPr>
          <p:cNvSpPr>
            <a:spLocks noGrp="1"/>
          </p:cNvSpPr>
          <p:nvPr>
            <p:ph idx="1"/>
          </p:nvPr>
        </p:nvSpPr>
        <p:spPr>
          <a:xfrm>
            <a:off x="839755" y="1464906"/>
            <a:ext cx="10944808" cy="5243804"/>
          </a:xfrm>
        </p:spPr>
        <p:txBody>
          <a:bodyPr>
            <a:noAutofit/>
          </a:bodyPr>
          <a:lstStyle/>
          <a:p>
            <a:r>
              <a:rPr lang="el-GR" sz="2800" dirty="0">
                <a:latin typeface="Calibri" panose="020F0502020204030204" pitchFamily="34" charset="0"/>
                <a:cs typeface="Calibri" panose="020F0502020204030204" pitchFamily="34" charset="0"/>
              </a:rPr>
              <a:t>Αρωματοποιία: Το μαστιχέλαιο χρησιμοποιείται τόσο ως άρωμα όσο και ως σταθεροποιητής αρώματος.</a:t>
            </a:r>
          </a:p>
          <a:p>
            <a:r>
              <a:rPr lang="el-GR" sz="2800" dirty="0">
                <a:latin typeface="Calibri" panose="020F0502020204030204" pitchFamily="34" charset="0"/>
                <a:cs typeface="Calibri" panose="020F0502020204030204" pitchFamily="34" charset="0"/>
              </a:rPr>
              <a:t>Καλλυντικά: Στην παρασκευή καλλυντικών και αρωμάτων (κρέμες, λοσιόν, σαμπουάν).</a:t>
            </a:r>
          </a:p>
          <a:p>
            <a:r>
              <a:rPr lang="el-GR" sz="2800" dirty="0">
                <a:latin typeface="Calibri" panose="020F0502020204030204" pitchFamily="34" charset="0"/>
                <a:cs typeface="Calibri" panose="020F0502020204030204" pitchFamily="34" charset="0"/>
              </a:rPr>
              <a:t>Αισθητική: Το μαστιχέλαιο χρησιμοποιείται επίσης σε κρέμες προσώπου λόγω της ιδιότητας του να καθαρίζει το πρόσωπο και να του δίνει λαμπερότερο χρώμα. Επίσης χρησιμοποιείται με πολύ επιτυχία σε κρέμες χεριών, λοσιόν σώματος, αφρόλουτρα, σαπούνια κλπ.</a:t>
            </a:r>
          </a:p>
          <a:p>
            <a:r>
              <a:rPr lang="el-GR" sz="2800" dirty="0">
                <a:latin typeface="Calibri" panose="020F0502020204030204" pitchFamily="34" charset="0"/>
                <a:cs typeface="Calibri" panose="020F0502020204030204" pitchFamily="34" charset="0"/>
              </a:rPr>
              <a:t>Βιομηχανία: Στην υφαντουργία και βαμβακουργία χρησιμοποιείται ως σταθεροποιητής χρωμάτων για το κολλάρισμα των υφασμάτων και ειδικά των μεταξωτών.</a:t>
            </a:r>
          </a:p>
        </p:txBody>
      </p:sp>
    </p:spTree>
    <p:extLst>
      <p:ext uri="{BB962C8B-B14F-4D97-AF65-F5344CB8AC3E}">
        <p14:creationId xmlns:p14="http://schemas.microsoft.com/office/powerpoint/2010/main" val="150649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77941F-BF74-44C1-BED6-59FF515FC0CF}"/>
              </a:ext>
            </a:extLst>
          </p:cNvPr>
          <p:cNvSpPr>
            <a:spLocks noGrp="1"/>
          </p:cNvSpPr>
          <p:nvPr>
            <p:ph type="title"/>
          </p:nvPr>
        </p:nvSpPr>
        <p:spPr/>
        <p:txBody>
          <a:bodyPr/>
          <a:lstStyle/>
          <a:p>
            <a:r>
              <a:rPr lang="el-GR" dirty="0">
                <a:latin typeface="Calibri" panose="020F0502020204030204" pitchFamily="34" charset="0"/>
                <a:cs typeface="Calibri" panose="020F0502020204030204" pitchFamily="34" charset="0"/>
              </a:rPr>
              <a:t>Άλλες χρήσεις της μαστίχας Χίου (2)</a:t>
            </a:r>
          </a:p>
        </p:txBody>
      </p:sp>
      <p:sp>
        <p:nvSpPr>
          <p:cNvPr id="3" name="Θέση περιεχομένου 2">
            <a:extLst>
              <a:ext uri="{FF2B5EF4-FFF2-40B4-BE49-F238E27FC236}">
                <a16:creationId xmlns:a16="http://schemas.microsoft.com/office/drawing/2014/main" id="{DA05C43D-C937-4AE4-8B81-01DD410DF9FD}"/>
              </a:ext>
            </a:extLst>
          </p:cNvPr>
          <p:cNvSpPr>
            <a:spLocks noGrp="1"/>
          </p:cNvSpPr>
          <p:nvPr>
            <p:ph idx="1"/>
          </p:nvPr>
        </p:nvSpPr>
        <p:spPr/>
        <p:txBody>
          <a:bodyPr>
            <a:normAutofit fontScale="92500"/>
          </a:bodyPr>
          <a:lstStyle/>
          <a:p>
            <a:r>
              <a:rPr lang="el-GR" sz="2800" dirty="0">
                <a:latin typeface="Calibri" panose="020F0502020204030204" pitchFamily="34" charset="0"/>
                <a:cs typeface="Calibri" panose="020F0502020204030204" pitchFamily="34" charset="0"/>
              </a:rPr>
              <a:t>Μαγειρική: Η Μαστίχα χρησιμοποιείται ως μπαχαρικό και προσδίδει ευχάριστο διακριτικό άρωμα σε πολλές συνταγές. Επιπλέον αποτελεί σημαντικό διαιτητικό συμπλήρωμα ιδιαίτερα σε περιπτώσεις έλλειψης ιχνοστοιχείων.</a:t>
            </a:r>
          </a:p>
          <a:p>
            <a:r>
              <a:rPr lang="el-GR" sz="2800" dirty="0">
                <a:latin typeface="Calibri" panose="020F0502020204030204" pitchFamily="34" charset="0"/>
                <a:cs typeface="Calibri" panose="020F0502020204030204" pitchFamily="34" charset="0"/>
              </a:rPr>
              <a:t>Ζαχαροπλαστική: Με ιδιαίτερη επιτυχία χρησιμοποιείται σε λουκούμια, </a:t>
            </a:r>
            <a:r>
              <a:rPr lang="el-GR" sz="2800" dirty="0" err="1">
                <a:latin typeface="Calibri" panose="020F0502020204030204" pitchFamily="34" charset="0"/>
                <a:cs typeface="Calibri" panose="020F0502020204030204" pitchFamily="34" charset="0"/>
              </a:rPr>
              <a:t>μαστιχοκαραμέλες</a:t>
            </a:r>
            <a:r>
              <a:rPr lang="el-GR" sz="2800" dirty="0">
                <a:latin typeface="Calibri" panose="020F0502020204030204" pitchFamily="34" charset="0"/>
                <a:cs typeface="Calibri" panose="020F0502020204030204" pitchFamily="34" charset="0"/>
              </a:rPr>
              <a:t>, </a:t>
            </a:r>
            <a:r>
              <a:rPr lang="el-GR" sz="2800" dirty="0" err="1">
                <a:latin typeface="Calibri" panose="020F0502020204030204" pitchFamily="34" charset="0"/>
                <a:cs typeface="Calibri" panose="020F0502020204030204" pitchFamily="34" charset="0"/>
              </a:rPr>
              <a:t>μαστιχάτο</a:t>
            </a:r>
            <a:r>
              <a:rPr lang="el-GR" sz="2800" dirty="0">
                <a:latin typeface="Calibri" panose="020F0502020204030204" pitchFamily="34" charset="0"/>
                <a:cs typeface="Calibri" panose="020F0502020204030204" pitchFamily="34" charset="0"/>
              </a:rPr>
              <a:t>, καθώς και σε πολλά γλυκά, ενώ είναι πασίγνωστα τα τσουρέκια / βασιλόπιτες με μαστίχα (Πολίτικη συνταγή).</a:t>
            </a:r>
          </a:p>
          <a:p>
            <a:r>
              <a:rPr lang="el-GR" sz="2800" dirty="0">
                <a:latin typeface="Calibri" panose="020F0502020204030204" pitchFamily="34" charset="0"/>
                <a:cs typeface="Calibri" panose="020F0502020204030204" pitchFamily="34" charset="0"/>
              </a:rPr>
              <a:t>Ποτοποιία: Η Μαστίχα χρησιμοποιείται ευρύτατα για την παρασκευή λικέρ και ούζου. Με την προσθήκη Μαστίχας το ποτό αποκτά το άρωμα της και επιπλέον περιορίζεται η βλαπτική επίδραση της αλκοόλης στο στομάχι.</a:t>
            </a:r>
          </a:p>
          <a:p>
            <a:endParaRPr lang="el-G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238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16_TF03431380_Win32" id="{E6BFA808-5054-4607-8352-7D0530013381}" vid="{C999D1A4-7945-44B3-BD0E-BBC3ED5E043E}"/>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DDBB83-77C1-4099-A0AA-289882E745E2}">
  <ds:schemaRef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Ακαδημαϊκή παρουσίαση, με λεπτές ρίγες και κορδέλα (ευρεία οθόνη)</Template>
  <TotalTime>278</TotalTime>
  <Words>856</Words>
  <Application>Microsoft Office PowerPoint</Application>
  <PresentationFormat>Ευρεία οθόνη</PresentationFormat>
  <Paragraphs>88</Paragraphs>
  <Slides>12</Slides>
  <Notes>6</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Times New Roman</vt:lpstr>
      <vt:lpstr>Wingdings</vt:lpstr>
      <vt:lpstr>Ακαδημαϊκή βιβλιογραφία 16x9</vt:lpstr>
      <vt:lpstr>Προγραμμα αγωγησ υγειασ</vt:lpstr>
      <vt:lpstr>    Υπευθυνοι καθηγητες: ΓΙΩΡΓΟς ΤΣΟΛΑΚΗς                            μαθητεσ: βωβου δημητρα                                               γεωργια παπαγεωργιου                                        ουτσα χαρουλα                                                                                                                                    κρετσου αγγελος                                                 </vt:lpstr>
      <vt:lpstr>ΜΑΣΤΙΧΑ ΧΙΟΥ </vt:lpstr>
      <vt:lpstr>Τι είναι η μαστίχα Χίου;</vt:lpstr>
      <vt:lpstr>Ποια η διατροφική αξία της μαστίχας</vt:lpstr>
      <vt:lpstr>Παρουσίαση του PowerPoint</vt:lpstr>
      <vt:lpstr>Νο.08  Οι πολυφαινόλες της μαστίχας</vt:lpstr>
      <vt:lpstr>Άλλες χρήσεις της μαστίχας Χίου (1)</vt:lpstr>
      <vt:lpstr>Άλλες χρήσεις της μαστίχας Χίου (2)</vt:lpstr>
      <vt:lpstr>Μαγειρική πρόταση: Φιλέτο κοτόπουλου σοτέ με μαστίχα </vt:lpstr>
      <vt:lpstr>Εκτέλεση:</vt:lpstr>
      <vt:lpstr>Βιβλιογραφία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 αγωγησ υγειασ</dc:title>
  <dc:creator>Δήμητρα Βωβού</dc:creator>
  <cp:lastModifiedBy>Δήμητρα Βωβού</cp:lastModifiedBy>
  <cp:revision>1</cp:revision>
  <dcterms:created xsi:type="dcterms:W3CDTF">2022-05-02T13:06:34Z</dcterms:created>
  <dcterms:modified xsi:type="dcterms:W3CDTF">2022-05-02T17:45:21Z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