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9" r:id="rId3"/>
    <p:sldId id="257" r:id="rId4"/>
    <p:sldId id="258" r:id="rId5"/>
    <p:sldId id="260" r:id="rId6"/>
    <p:sldId id="265" r:id="rId7"/>
    <p:sldId id="262" r:id="rId8"/>
    <p:sldId id="263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28727-2559-405F-9528-5054278C517F}" v="662" dt="2022-04-21T09:00:41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armakopoiosmou.gr/blog/mastiha-hioy-ofeli-sto-peptiko-systima-sti-stomatiki-ygieini" TargetMode="External"/><Relationship Id="rId2" Type="http://schemas.openxmlformats.org/officeDocument/2006/relationships/hyperlink" Target="https://www.mednutrition.gr/portal/efarmoges/leksiko-diatrofis/16466-mastixa-xiou" TargetMode="External"/><Relationship Id="rId1" Type="http://schemas.openxmlformats.org/officeDocument/2006/relationships/hyperlink" Target="https://www.e-cook.eu/el/keik/vegan-keik-sokolatas-me-mastiha" TargetMode="External"/><Relationship Id="rId4" Type="http://schemas.openxmlformats.org/officeDocument/2006/relationships/hyperlink" Target="https://www.gummastic.gr/el/mastixa-chiou/idiotites-kai-ofeli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armakopoiosmou.gr/blog/mastiha-hioy-ofeli-sto-peptiko-systima-sti-stomatiki-ygieini" TargetMode="External"/><Relationship Id="rId2" Type="http://schemas.openxmlformats.org/officeDocument/2006/relationships/hyperlink" Target="https://www.mednutrition.gr/portal/efarmoges/leksiko-diatrofis/16466-mastixa-xiou" TargetMode="External"/><Relationship Id="rId1" Type="http://schemas.openxmlformats.org/officeDocument/2006/relationships/hyperlink" Target="https://www.e-cook.eu/el/keik/vegan-keik-sokolatas-me-mastiha" TargetMode="External"/><Relationship Id="rId4" Type="http://schemas.openxmlformats.org/officeDocument/2006/relationships/hyperlink" Target="https://www.gummastic.gr/el/mastixa-chiou/idiotites-kai-ofel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AB2B1-2C34-4A17-BA41-23E51498CFD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B7DF019-F637-4C04-9F1A-A64A1B08F2C3}">
      <dgm:prSet/>
      <dgm:spPr/>
      <dgm:t>
        <a:bodyPr/>
        <a:lstStyle/>
        <a:p>
          <a:r>
            <a:rPr lang="el-GR"/>
            <a:t>Είναι μια πυκνοθερμιδική τροφή</a:t>
          </a:r>
          <a:endParaRPr lang="en-US"/>
        </a:p>
      </dgm:t>
    </dgm:pt>
    <dgm:pt modelId="{E20195DB-985A-4294-A3CE-2412A3F4B7C6}" type="parTrans" cxnId="{FEF5950B-BE35-4A06-8C8C-604A04C6E442}">
      <dgm:prSet/>
      <dgm:spPr/>
      <dgm:t>
        <a:bodyPr/>
        <a:lstStyle/>
        <a:p>
          <a:endParaRPr lang="en-US"/>
        </a:p>
      </dgm:t>
    </dgm:pt>
    <dgm:pt modelId="{5138C020-A27B-4F58-B14A-BF25645E4365}" type="sibTrans" cxnId="{FEF5950B-BE35-4A06-8C8C-604A04C6E442}">
      <dgm:prSet/>
      <dgm:spPr/>
      <dgm:t>
        <a:bodyPr/>
        <a:lstStyle/>
        <a:p>
          <a:endParaRPr lang="en-US"/>
        </a:p>
      </dgm:t>
    </dgm:pt>
    <dgm:pt modelId="{F75FEB64-6EA8-4028-B852-858C157E380A}">
      <dgm:prSet/>
      <dgm:spPr/>
      <dgm:t>
        <a:bodyPr/>
        <a:lstStyle/>
        <a:p>
          <a:r>
            <a:rPr lang="el-GR"/>
            <a:t>Δεν περιέχει καθόλου λιπαρά, αλάτι και σάκχαρα</a:t>
          </a:r>
          <a:endParaRPr lang="en-US"/>
        </a:p>
      </dgm:t>
    </dgm:pt>
    <dgm:pt modelId="{58A34B84-7C1C-4CCA-A620-618762D87F8A}" type="parTrans" cxnId="{914813CA-44C4-4FB6-BD7F-6633836C4BF0}">
      <dgm:prSet/>
      <dgm:spPr/>
      <dgm:t>
        <a:bodyPr/>
        <a:lstStyle/>
        <a:p>
          <a:endParaRPr lang="en-US"/>
        </a:p>
      </dgm:t>
    </dgm:pt>
    <dgm:pt modelId="{54104E79-37C1-4198-B622-FE6F3C11E9F1}" type="sibTrans" cxnId="{914813CA-44C4-4FB6-BD7F-6633836C4BF0}">
      <dgm:prSet/>
      <dgm:spPr/>
      <dgm:t>
        <a:bodyPr/>
        <a:lstStyle/>
        <a:p>
          <a:endParaRPr lang="en-US"/>
        </a:p>
      </dgm:t>
    </dgm:pt>
    <dgm:pt modelId="{3AC13888-B168-4A08-8932-7F8CE2FFFC69}">
      <dgm:prSet/>
      <dgm:spPr/>
      <dgm:t>
        <a:bodyPr/>
        <a:lstStyle/>
        <a:p>
          <a:r>
            <a:rPr lang="el-GR"/>
            <a:t>Είναι πλούσια σε φυτικές ίνες και υδατάνθρακα</a:t>
          </a:r>
          <a:endParaRPr lang="en-US"/>
        </a:p>
      </dgm:t>
    </dgm:pt>
    <dgm:pt modelId="{6263B207-4193-4475-B708-BFA7EFA80F7D}" type="parTrans" cxnId="{8A02CBEA-A6B1-43D5-B6A6-B1ECAAEBB1EF}">
      <dgm:prSet/>
      <dgm:spPr/>
      <dgm:t>
        <a:bodyPr/>
        <a:lstStyle/>
        <a:p>
          <a:endParaRPr lang="en-US"/>
        </a:p>
      </dgm:t>
    </dgm:pt>
    <dgm:pt modelId="{F9506B25-814D-4F17-AC46-10C041ABECDE}" type="sibTrans" cxnId="{8A02CBEA-A6B1-43D5-B6A6-B1ECAAEBB1EF}">
      <dgm:prSet/>
      <dgm:spPr/>
      <dgm:t>
        <a:bodyPr/>
        <a:lstStyle/>
        <a:p>
          <a:endParaRPr lang="en-US"/>
        </a:p>
      </dgm:t>
    </dgm:pt>
    <dgm:pt modelId="{889CABE7-3184-4E03-9D2D-828EC63A5598}" type="pres">
      <dgm:prSet presAssocID="{8ECAB2B1-2C34-4A17-BA41-23E51498CF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8AD9DB-DD17-468F-800A-55E4EFA58070}" type="pres">
      <dgm:prSet presAssocID="{7B7DF019-F637-4C04-9F1A-A64A1B08F2C3}" presName="hierRoot1" presStyleCnt="0"/>
      <dgm:spPr/>
    </dgm:pt>
    <dgm:pt modelId="{3841A659-F82C-4354-9A54-62536E4D414A}" type="pres">
      <dgm:prSet presAssocID="{7B7DF019-F637-4C04-9F1A-A64A1B08F2C3}" presName="composite" presStyleCnt="0"/>
      <dgm:spPr/>
    </dgm:pt>
    <dgm:pt modelId="{C73B134F-D080-4C10-AB0D-0E56B74BE11D}" type="pres">
      <dgm:prSet presAssocID="{7B7DF019-F637-4C04-9F1A-A64A1B08F2C3}" presName="background" presStyleLbl="node0" presStyleIdx="0" presStyleCnt="3"/>
      <dgm:spPr/>
    </dgm:pt>
    <dgm:pt modelId="{3048F83E-5ACA-4C92-8A25-142CDDA75494}" type="pres">
      <dgm:prSet presAssocID="{7B7DF019-F637-4C04-9F1A-A64A1B08F2C3}" presName="text" presStyleLbl="fgAcc0" presStyleIdx="0" presStyleCnt="3">
        <dgm:presLayoutVars>
          <dgm:chPref val="3"/>
        </dgm:presLayoutVars>
      </dgm:prSet>
      <dgm:spPr/>
    </dgm:pt>
    <dgm:pt modelId="{65506188-F774-42F8-AF0F-E16E242CDA4C}" type="pres">
      <dgm:prSet presAssocID="{7B7DF019-F637-4C04-9F1A-A64A1B08F2C3}" presName="hierChild2" presStyleCnt="0"/>
      <dgm:spPr/>
    </dgm:pt>
    <dgm:pt modelId="{089772DE-ADA6-4711-B140-962DD6E7811C}" type="pres">
      <dgm:prSet presAssocID="{F75FEB64-6EA8-4028-B852-858C157E380A}" presName="hierRoot1" presStyleCnt="0"/>
      <dgm:spPr/>
    </dgm:pt>
    <dgm:pt modelId="{10DD0649-ABF3-419D-A649-477588D54EA6}" type="pres">
      <dgm:prSet presAssocID="{F75FEB64-6EA8-4028-B852-858C157E380A}" presName="composite" presStyleCnt="0"/>
      <dgm:spPr/>
    </dgm:pt>
    <dgm:pt modelId="{33B1E8EC-4E86-4673-B44F-E991CB454337}" type="pres">
      <dgm:prSet presAssocID="{F75FEB64-6EA8-4028-B852-858C157E380A}" presName="background" presStyleLbl="node0" presStyleIdx="1" presStyleCnt="3"/>
      <dgm:spPr/>
    </dgm:pt>
    <dgm:pt modelId="{30109E0E-AF0E-4CA1-BCF3-4C40AFE89CF6}" type="pres">
      <dgm:prSet presAssocID="{F75FEB64-6EA8-4028-B852-858C157E380A}" presName="text" presStyleLbl="fgAcc0" presStyleIdx="1" presStyleCnt="3">
        <dgm:presLayoutVars>
          <dgm:chPref val="3"/>
        </dgm:presLayoutVars>
      </dgm:prSet>
      <dgm:spPr/>
    </dgm:pt>
    <dgm:pt modelId="{AA2E463D-82DB-46A0-9488-614AE41BC9E1}" type="pres">
      <dgm:prSet presAssocID="{F75FEB64-6EA8-4028-B852-858C157E380A}" presName="hierChild2" presStyleCnt="0"/>
      <dgm:spPr/>
    </dgm:pt>
    <dgm:pt modelId="{BDA9D6C7-3E14-4DBE-8158-B439A516F54A}" type="pres">
      <dgm:prSet presAssocID="{3AC13888-B168-4A08-8932-7F8CE2FFFC69}" presName="hierRoot1" presStyleCnt="0"/>
      <dgm:spPr/>
    </dgm:pt>
    <dgm:pt modelId="{CD3A0316-37E7-48C5-8949-A68FDE24D222}" type="pres">
      <dgm:prSet presAssocID="{3AC13888-B168-4A08-8932-7F8CE2FFFC69}" presName="composite" presStyleCnt="0"/>
      <dgm:spPr/>
    </dgm:pt>
    <dgm:pt modelId="{41CE2ED6-1E29-4504-BFEB-54407CCD0769}" type="pres">
      <dgm:prSet presAssocID="{3AC13888-B168-4A08-8932-7F8CE2FFFC69}" presName="background" presStyleLbl="node0" presStyleIdx="2" presStyleCnt="3"/>
      <dgm:spPr/>
    </dgm:pt>
    <dgm:pt modelId="{59BB8D16-8DFB-4741-B942-D6F733B323C7}" type="pres">
      <dgm:prSet presAssocID="{3AC13888-B168-4A08-8932-7F8CE2FFFC69}" presName="text" presStyleLbl="fgAcc0" presStyleIdx="2" presStyleCnt="3">
        <dgm:presLayoutVars>
          <dgm:chPref val="3"/>
        </dgm:presLayoutVars>
      </dgm:prSet>
      <dgm:spPr/>
    </dgm:pt>
    <dgm:pt modelId="{2EA86FE4-2D6E-4DB1-AA29-749496A5C968}" type="pres">
      <dgm:prSet presAssocID="{3AC13888-B168-4A08-8932-7F8CE2FFFC69}" presName="hierChild2" presStyleCnt="0"/>
      <dgm:spPr/>
    </dgm:pt>
  </dgm:ptLst>
  <dgm:cxnLst>
    <dgm:cxn modelId="{B13A1E04-46C8-47BE-90AE-7872327B9F6D}" type="presOf" srcId="{7B7DF019-F637-4C04-9F1A-A64A1B08F2C3}" destId="{3048F83E-5ACA-4C92-8A25-142CDDA75494}" srcOrd="0" destOrd="0" presId="urn:microsoft.com/office/officeart/2005/8/layout/hierarchy1"/>
    <dgm:cxn modelId="{FEF5950B-BE35-4A06-8C8C-604A04C6E442}" srcId="{8ECAB2B1-2C34-4A17-BA41-23E51498CFD1}" destId="{7B7DF019-F637-4C04-9F1A-A64A1B08F2C3}" srcOrd="0" destOrd="0" parTransId="{E20195DB-985A-4294-A3CE-2412A3F4B7C6}" sibTransId="{5138C020-A27B-4F58-B14A-BF25645E4365}"/>
    <dgm:cxn modelId="{43971A5D-975A-42F0-BE72-957021B9AA91}" type="presOf" srcId="{8ECAB2B1-2C34-4A17-BA41-23E51498CFD1}" destId="{889CABE7-3184-4E03-9D2D-828EC63A5598}" srcOrd="0" destOrd="0" presId="urn:microsoft.com/office/officeart/2005/8/layout/hierarchy1"/>
    <dgm:cxn modelId="{C6E18A8A-4177-47BA-B21E-5553B0A1BDBE}" type="presOf" srcId="{3AC13888-B168-4A08-8932-7F8CE2FFFC69}" destId="{59BB8D16-8DFB-4741-B942-D6F733B323C7}" srcOrd="0" destOrd="0" presId="urn:microsoft.com/office/officeart/2005/8/layout/hierarchy1"/>
    <dgm:cxn modelId="{914813CA-44C4-4FB6-BD7F-6633836C4BF0}" srcId="{8ECAB2B1-2C34-4A17-BA41-23E51498CFD1}" destId="{F75FEB64-6EA8-4028-B852-858C157E380A}" srcOrd="1" destOrd="0" parTransId="{58A34B84-7C1C-4CCA-A620-618762D87F8A}" sibTransId="{54104E79-37C1-4198-B622-FE6F3C11E9F1}"/>
    <dgm:cxn modelId="{8A02CBEA-A6B1-43D5-B6A6-B1ECAAEBB1EF}" srcId="{8ECAB2B1-2C34-4A17-BA41-23E51498CFD1}" destId="{3AC13888-B168-4A08-8932-7F8CE2FFFC69}" srcOrd="2" destOrd="0" parTransId="{6263B207-4193-4475-B708-BFA7EFA80F7D}" sibTransId="{F9506B25-814D-4F17-AC46-10C041ABECDE}"/>
    <dgm:cxn modelId="{913DBDFB-62E5-49D9-863A-CE93F501307D}" type="presOf" srcId="{F75FEB64-6EA8-4028-B852-858C157E380A}" destId="{30109E0E-AF0E-4CA1-BCF3-4C40AFE89CF6}" srcOrd="0" destOrd="0" presId="urn:microsoft.com/office/officeart/2005/8/layout/hierarchy1"/>
    <dgm:cxn modelId="{32A4D54F-EEC1-4F5A-9723-E6111913D37B}" type="presParOf" srcId="{889CABE7-3184-4E03-9D2D-828EC63A5598}" destId="{388AD9DB-DD17-468F-800A-55E4EFA58070}" srcOrd="0" destOrd="0" presId="urn:microsoft.com/office/officeart/2005/8/layout/hierarchy1"/>
    <dgm:cxn modelId="{68135A9B-A699-45A1-9F5B-3F71AEF0E1BD}" type="presParOf" srcId="{388AD9DB-DD17-468F-800A-55E4EFA58070}" destId="{3841A659-F82C-4354-9A54-62536E4D414A}" srcOrd="0" destOrd="0" presId="urn:microsoft.com/office/officeart/2005/8/layout/hierarchy1"/>
    <dgm:cxn modelId="{6F8430CD-916E-4352-9E40-1077EE549C4B}" type="presParOf" srcId="{3841A659-F82C-4354-9A54-62536E4D414A}" destId="{C73B134F-D080-4C10-AB0D-0E56B74BE11D}" srcOrd="0" destOrd="0" presId="urn:microsoft.com/office/officeart/2005/8/layout/hierarchy1"/>
    <dgm:cxn modelId="{E309C226-5AAE-4ADF-A417-283697971772}" type="presParOf" srcId="{3841A659-F82C-4354-9A54-62536E4D414A}" destId="{3048F83E-5ACA-4C92-8A25-142CDDA75494}" srcOrd="1" destOrd="0" presId="urn:microsoft.com/office/officeart/2005/8/layout/hierarchy1"/>
    <dgm:cxn modelId="{2643B6E6-7BCA-48AA-A195-B289BA3D471C}" type="presParOf" srcId="{388AD9DB-DD17-468F-800A-55E4EFA58070}" destId="{65506188-F774-42F8-AF0F-E16E242CDA4C}" srcOrd="1" destOrd="0" presId="urn:microsoft.com/office/officeart/2005/8/layout/hierarchy1"/>
    <dgm:cxn modelId="{AB58A2DE-3386-4877-B275-F99BE40E7CCB}" type="presParOf" srcId="{889CABE7-3184-4E03-9D2D-828EC63A5598}" destId="{089772DE-ADA6-4711-B140-962DD6E7811C}" srcOrd="1" destOrd="0" presId="urn:microsoft.com/office/officeart/2005/8/layout/hierarchy1"/>
    <dgm:cxn modelId="{7E34D07F-65E3-4721-9556-8EAD02A51511}" type="presParOf" srcId="{089772DE-ADA6-4711-B140-962DD6E7811C}" destId="{10DD0649-ABF3-419D-A649-477588D54EA6}" srcOrd="0" destOrd="0" presId="urn:microsoft.com/office/officeart/2005/8/layout/hierarchy1"/>
    <dgm:cxn modelId="{CC159387-E48A-49E3-A16A-2372B28C13BD}" type="presParOf" srcId="{10DD0649-ABF3-419D-A649-477588D54EA6}" destId="{33B1E8EC-4E86-4673-B44F-E991CB454337}" srcOrd="0" destOrd="0" presId="urn:microsoft.com/office/officeart/2005/8/layout/hierarchy1"/>
    <dgm:cxn modelId="{7C6232DF-97AA-4A52-B476-EAAC26809DF6}" type="presParOf" srcId="{10DD0649-ABF3-419D-A649-477588D54EA6}" destId="{30109E0E-AF0E-4CA1-BCF3-4C40AFE89CF6}" srcOrd="1" destOrd="0" presId="urn:microsoft.com/office/officeart/2005/8/layout/hierarchy1"/>
    <dgm:cxn modelId="{87541444-FB98-4969-9BF6-90985EFEC9AA}" type="presParOf" srcId="{089772DE-ADA6-4711-B140-962DD6E7811C}" destId="{AA2E463D-82DB-46A0-9488-614AE41BC9E1}" srcOrd="1" destOrd="0" presId="urn:microsoft.com/office/officeart/2005/8/layout/hierarchy1"/>
    <dgm:cxn modelId="{ABCC19EE-A3DA-405C-8E4E-0D11B4CD5ADD}" type="presParOf" srcId="{889CABE7-3184-4E03-9D2D-828EC63A5598}" destId="{BDA9D6C7-3E14-4DBE-8158-B439A516F54A}" srcOrd="2" destOrd="0" presId="urn:microsoft.com/office/officeart/2005/8/layout/hierarchy1"/>
    <dgm:cxn modelId="{6AB8D53C-DBE7-4495-B75A-3D0844789C8C}" type="presParOf" srcId="{BDA9D6C7-3E14-4DBE-8158-B439A516F54A}" destId="{CD3A0316-37E7-48C5-8949-A68FDE24D222}" srcOrd="0" destOrd="0" presId="urn:microsoft.com/office/officeart/2005/8/layout/hierarchy1"/>
    <dgm:cxn modelId="{211FB98B-262E-410B-93B6-BBD6E4B8D823}" type="presParOf" srcId="{CD3A0316-37E7-48C5-8949-A68FDE24D222}" destId="{41CE2ED6-1E29-4504-BFEB-54407CCD0769}" srcOrd="0" destOrd="0" presId="urn:microsoft.com/office/officeart/2005/8/layout/hierarchy1"/>
    <dgm:cxn modelId="{66A25823-C59B-40A9-A473-5FF435E40037}" type="presParOf" srcId="{CD3A0316-37E7-48C5-8949-A68FDE24D222}" destId="{59BB8D16-8DFB-4741-B942-D6F733B323C7}" srcOrd="1" destOrd="0" presId="urn:microsoft.com/office/officeart/2005/8/layout/hierarchy1"/>
    <dgm:cxn modelId="{56185957-13CD-4E3C-89D3-8A3625F05392}" type="presParOf" srcId="{BDA9D6C7-3E14-4DBE-8158-B439A516F54A}" destId="{2EA86FE4-2D6E-4DB1-AA29-749496A5C9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AC5583-3683-4DDC-9070-755130071C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34024B-4FCA-4916-A401-BA2C6443FF46}">
      <dgm:prSet/>
      <dgm:spPr/>
      <dgm:t>
        <a:bodyPr/>
        <a:lstStyle/>
        <a:p>
          <a:r>
            <a:rPr lang="el-GR"/>
            <a:t>Εξουδετερώνει την οδοντική πλάκα</a:t>
          </a:r>
          <a:endParaRPr lang="en-US"/>
        </a:p>
      </dgm:t>
    </dgm:pt>
    <dgm:pt modelId="{83BD55B3-88EA-42E4-BEAE-9984346DA8C7}" type="parTrans" cxnId="{35A49C0A-C11D-4888-BBEE-3289E125EB48}">
      <dgm:prSet/>
      <dgm:spPr/>
      <dgm:t>
        <a:bodyPr/>
        <a:lstStyle/>
        <a:p>
          <a:endParaRPr lang="en-US"/>
        </a:p>
      </dgm:t>
    </dgm:pt>
    <dgm:pt modelId="{F48F19FB-72BD-4029-A269-B4D67D5B52E6}" type="sibTrans" cxnId="{35A49C0A-C11D-4888-BBEE-3289E125EB48}">
      <dgm:prSet/>
      <dgm:spPr/>
      <dgm:t>
        <a:bodyPr/>
        <a:lstStyle/>
        <a:p>
          <a:endParaRPr lang="en-US"/>
        </a:p>
      </dgm:t>
    </dgm:pt>
    <dgm:pt modelId="{2CB0913A-44DA-4D16-99B2-9D99FB19DF1E}">
      <dgm:prSet/>
      <dgm:spPr/>
      <dgm:t>
        <a:bodyPr/>
        <a:lstStyle/>
        <a:p>
          <a:r>
            <a:rPr lang="el-GR"/>
            <a:t>Βοηθάει στην καταπολέμηση της κακοσμίας της στοματικής περιοχής</a:t>
          </a:r>
          <a:endParaRPr lang="en-US"/>
        </a:p>
      </dgm:t>
    </dgm:pt>
    <dgm:pt modelId="{C0C97698-B3B8-4DED-BE2F-E96B4775044E}" type="parTrans" cxnId="{8DA9922D-2B62-42A9-B03A-5B69BBE83415}">
      <dgm:prSet/>
      <dgm:spPr/>
      <dgm:t>
        <a:bodyPr/>
        <a:lstStyle/>
        <a:p>
          <a:endParaRPr lang="en-US"/>
        </a:p>
      </dgm:t>
    </dgm:pt>
    <dgm:pt modelId="{61C1B43D-BB2A-4528-ACA2-E3A8C6B41A69}" type="sibTrans" cxnId="{8DA9922D-2B62-42A9-B03A-5B69BBE83415}">
      <dgm:prSet/>
      <dgm:spPr/>
      <dgm:t>
        <a:bodyPr/>
        <a:lstStyle/>
        <a:p>
          <a:endParaRPr lang="en-US"/>
        </a:p>
      </dgm:t>
    </dgm:pt>
    <dgm:pt modelId="{ACB44F60-D9D5-4A0A-9B2F-E1EE98B7F736}">
      <dgm:prSet/>
      <dgm:spPr/>
      <dgm:t>
        <a:bodyPr/>
        <a:lstStyle/>
        <a:p>
          <a:r>
            <a:rPr lang="el-GR"/>
            <a:t>Έχει αντιτεριδονική δράση </a:t>
          </a:r>
          <a:endParaRPr lang="en-US"/>
        </a:p>
      </dgm:t>
    </dgm:pt>
    <dgm:pt modelId="{7627B565-421C-4A46-A970-0D0F6EE5CE8E}" type="parTrans" cxnId="{667684D7-3958-4CAC-AE4F-D53637BF54FB}">
      <dgm:prSet/>
      <dgm:spPr/>
      <dgm:t>
        <a:bodyPr/>
        <a:lstStyle/>
        <a:p>
          <a:endParaRPr lang="en-US"/>
        </a:p>
      </dgm:t>
    </dgm:pt>
    <dgm:pt modelId="{7E60AD62-5CE4-46FD-A271-748D19DCF167}" type="sibTrans" cxnId="{667684D7-3958-4CAC-AE4F-D53637BF54FB}">
      <dgm:prSet/>
      <dgm:spPr/>
      <dgm:t>
        <a:bodyPr/>
        <a:lstStyle/>
        <a:p>
          <a:endParaRPr lang="en-US"/>
        </a:p>
      </dgm:t>
    </dgm:pt>
    <dgm:pt modelId="{8BC8B30E-A5E2-4C9B-A5E9-16248E7B8A29}" type="pres">
      <dgm:prSet presAssocID="{C4AC5583-3683-4DDC-9070-755130071C30}" presName="linear" presStyleCnt="0">
        <dgm:presLayoutVars>
          <dgm:animLvl val="lvl"/>
          <dgm:resizeHandles val="exact"/>
        </dgm:presLayoutVars>
      </dgm:prSet>
      <dgm:spPr/>
    </dgm:pt>
    <dgm:pt modelId="{E1FA86FF-4BA0-4AFC-BCC3-82D2D1BDD6DD}" type="pres">
      <dgm:prSet presAssocID="{6C34024B-4FCA-4916-A401-BA2C6443FF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3C73DF-2FAE-4749-B7D1-90BF44981518}" type="pres">
      <dgm:prSet presAssocID="{F48F19FB-72BD-4029-A269-B4D67D5B52E6}" presName="spacer" presStyleCnt="0"/>
      <dgm:spPr/>
    </dgm:pt>
    <dgm:pt modelId="{E6FDCB2C-E9C3-419D-9BA9-3DDF62FBD190}" type="pres">
      <dgm:prSet presAssocID="{2CB0913A-44DA-4D16-99B2-9D99FB19DF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DA2064-3F57-4ACC-ABB9-DD6A863FE140}" type="pres">
      <dgm:prSet presAssocID="{61C1B43D-BB2A-4528-ACA2-E3A8C6B41A69}" presName="spacer" presStyleCnt="0"/>
      <dgm:spPr/>
    </dgm:pt>
    <dgm:pt modelId="{37D26375-9A94-4825-A6F5-6AD9BA8A9BF7}" type="pres">
      <dgm:prSet presAssocID="{ACB44F60-D9D5-4A0A-9B2F-E1EE98B7F73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A2E7E01-BC0E-4855-8626-F18F93791B03}" type="presOf" srcId="{6C34024B-4FCA-4916-A401-BA2C6443FF46}" destId="{E1FA86FF-4BA0-4AFC-BCC3-82D2D1BDD6DD}" srcOrd="0" destOrd="0" presId="urn:microsoft.com/office/officeart/2005/8/layout/vList2"/>
    <dgm:cxn modelId="{51AC7D02-E993-4982-BC85-6432BB55AD7D}" type="presOf" srcId="{ACB44F60-D9D5-4A0A-9B2F-E1EE98B7F736}" destId="{37D26375-9A94-4825-A6F5-6AD9BA8A9BF7}" srcOrd="0" destOrd="0" presId="urn:microsoft.com/office/officeart/2005/8/layout/vList2"/>
    <dgm:cxn modelId="{35A49C0A-C11D-4888-BBEE-3289E125EB48}" srcId="{C4AC5583-3683-4DDC-9070-755130071C30}" destId="{6C34024B-4FCA-4916-A401-BA2C6443FF46}" srcOrd="0" destOrd="0" parTransId="{83BD55B3-88EA-42E4-BEAE-9984346DA8C7}" sibTransId="{F48F19FB-72BD-4029-A269-B4D67D5B52E6}"/>
    <dgm:cxn modelId="{8DA9922D-2B62-42A9-B03A-5B69BBE83415}" srcId="{C4AC5583-3683-4DDC-9070-755130071C30}" destId="{2CB0913A-44DA-4D16-99B2-9D99FB19DF1E}" srcOrd="1" destOrd="0" parTransId="{C0C97698-B3B8-4DED-BE2F-E96B4775044E}" sibTransId="{61C1B43D-BB2A-4528-ACA2-E3A8C6B41A69}"/>
    <dgm:cxn modelId="{D607BA8C-6AB9-4F58-873D-F4D42380C263}" type="presOf" srcId="{C4AC5583-3683-4DDC-9070-755130071C30}" destId="{8BC8B30E-A5E2-4C9B-A5E9-16248E7B8A29}" srcOrd="0" destOrd="0" presId="urn:microsoft.com/office/officeart/2005/8/layout/vList2"/>
    <dgm:cxn modelId="{667684D7-3958-4CAC-AE4F-D53637BF54FB}" srcId="{C4AC5583-3683-4DDC-9070-755130071C30}" destId="{ACB44F60-D9D5-4A0A-9B2F-E1EE98B7F736}" srcOrd="2" destOrd="0" parTransId="{7627B565-421C-4A46-A970-0D0F6EE5CE8E}" sibTransId="{7E60AD62-5CE4-46FD-A271-748D19DCF167}"/>
    <dgm:cxn modelId="{2B79B2E6-532D-4340-907C-C770029F0E6C}" type="presOf" srcId="{2CB0913A-44DA-4D16-99B2-9D99FB19DF1E}" destId="{E6FDCB2C-E9C3-419D-9BA9-3DDF62FBD190}" srcOrd="0" destOrd="0" presId="urn:microsoft.com/office/officeart/2005/8/layout/vList2"/>
    <dgm:cxn modelId="{992A9E44-F1A4-4368-96B6-B1C7B96A288E}" type="presParOf" srcId="{8BC8B30E-A5E2-4C9B-A5E9-16248E7B8A29}" destId="{E1FA86FF-4BA0-4AFC-BCC3-82D2D1BDD6DD}" srcOrd="0" destOrd="0" presId="urn:microsoft.com/office/officeart/2005/8/layout/vList2"/>
    <dgm:cxn modelId="{A1EFA04A-9CD7-4F51-8944-0D0DF250D8E7}" type="presParOf" srcId="{8BC8B30E-A5E2-4C9B-A5E9-16248E7B8A29}" destId="{AF3C73DF-2FAE-4749-B7D1-90BF44981518}" srcOrd="1" destOrd="0" presId="urn:microsoft.com/office/officeart/2005/8/layout/vList2"/>
    <dgm:cxn modelId="{2B07132B-35B5-44E4-B1BE-76027AB3A832}" type="presParOf" srcId="{8BC8B30E-A5E2-4C9B-A5E9-16248E7B8A29}" destId="{E6FDCB2C-E9C3-419D-9BA9-3DDF62FBD190}" srcOrd="2" destOrd="0" presId="urn:microsoft.com/office/officeart/2005/8/layout/vList2"/>
    <dgm:cxn modelId="{3FB5E368-41D0-4A79-9638-1842170388D9}" type="presParOf" srcId="{8BC8B30E-A5E2-4C9B-A5E9-16248E7B8A29}" destId="{3BDA2064-3F57-4ACC-ABB9-DD6A863FE140}" srcOrd="3" destOrd="0" presId="urn:microsoft.com/office/officeart/2005/8/layout/vList2"/>
    <dgm:cxn modelId="{009E3DA5-8A4D-4B77-8C85-D8A920A2584E}" type="presParOf" srcId="{8BC8B30E-A5E2-4C9B-A5E9-16248E7B8A29}" destId="{37D26375-9A94-4825-A6F5-6AD9BA8A9B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0291B8-46F1-4EF4-82B8-BD42B50F0C3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28A358-4F24-483C-BE18-D7BD47D39023}">
      <dgm:prSet/>
      <dgm:spPr/>
      <dgm:t>
        <a:bodyPr/>
        <a:lstStyle/>
        <a:p>
          <a:r>
            <a:rPr lang="el-GR">
              <a:hlinkClick xmlns:r="http://schemas.openxmlformats.org/officeDocument/2006/relationships" r:id="rId1"/>
            </a:rPr>
            <a:t>https://www.e-cook.eu/el/keik/vegan-keik-sokolatas-me-mastiha</a:t>
          </a:r>
          <a:endParaRPr lang="en-US"/>
        </a:p>
      </dgm:t>
    </dgm:pt>
    <dgm:pt modelId="{C1BFA5D2-140B-4369-9BCE-E6A92EC69BC8}" type="parTrans" cxnId="{F8190F68-30A9-4DAD-961D-AAC61E4B2ADD}">
      <dgm:prSet/>
      <dgm:spPr/>
      <dgm:t>
        <a:bodyPr/>
        <a:lstStyle/>
        <a:p>
          <a:endParaRPr lang="en-US"/>
        </a:p>
      </dgm:t>
    </dgm:pt>
    <dgm:pt modelId="{5E9A8C76-F652-4B75-A6B9-6029F6470AD4}" type="sibTrans" cxnId="{F8190F68-30A9-4DAD-961D-AAC61E4B2ADD}">
      <dgm:prSet/>
      <dgm:spPr/>
      <dgm:t>
        <a:bodyPr/>
        <a:lstStyle/>
        <a:p>
          <a:endParaRPr lang="en-US"/>
        </a:p>
      </dgm:t>
    </dgm:pt>
    <dgm:pt modelId="{37437342-6635-40E1-AC2D-22438631AF1E}">
      <dgm:prSet/>
      <dgm:spPr/>
      <dgm:t>
        <a:bodyPr/>
        <a:lstStyle/>
        <a:p>
          <a:r>
            <a:rPr lang="el-GR">
              <a:hlinkClick xmlns:r="http://schemas.openxmlformats.org/officeDocument/2006/relationships" r:id="rId2"/>
            </a:rPr>
            <a:t>https://www.mednutrition.gr/portal/efarmoges/leksiko-diatrofis/16466-mastixa-xiou</a:t>
          </a:r>
          <a:endParaRPr lang="en-US"/>
        </a:p>
      </dgm:t>
    </dgm:pt>
    <dgm:pt modelId="{44AB34D6-4B0D-43C4-8F66-68D95F6486C3}" type="parTrans" cxnId="{5FD617D4-6BBE-43A0-9955-4C7BA7CD26C2}">
      <dgm:prSet/>
      <dgm:spPr/>
      <dgm:t>
        <a:bodyPr/>
        <a:lstStyle/>
        <a:p>
          <a:endParaRPr lang="en-US"/>
        </a:p>
      </dgm:t>
    </dgm:pt>
    <dgm:pt modelId="{3DB6D543-E79D-44F0-BCE8-E65ED9DFE3A4}" type="sibTrans" cxnId="{5FD617D4-6BBE-43A0-9955-4C7BA7CD26C2}">
      <dgm:prSet/>
      <dgm:spPr/>
      <dgm:t>
        <a:bodyPr/>
        <a:lstStyle/>
        <a:p>
          <a:endParaRPr lang="en-US"/>
        </a:p>
      </dgm:t>
    </dgm:pt>
    <dgm:pt modelId="{4FB0D139-76FD-49EC-82F1-1CDB0845F9C3}">
      <dgm:prSet/>
      <dgm:spPr/>
      <dgm:t>
        <a:bodyPr/>
        <a:lstStyle/>
        <a:p>
          <a:r>
            <a:rPr lang="el-GR">
              <a:hlinkClick xmlns:r="http://schemas.openxmlformats.org/officeDocument/2006/relationships" r:id="rId3"/>
            </a:rPr>
            <a:t>https://www.ofarmakopoiosmou.gr/blog/mastiha-hioy-ofeli-sto-peptiko-systima-sti-stomatiki-ygieini</a:t>
          </a:r>
          <a:endParaRPr lang="en-US"/>
        </a:p>
      </dgm:t>
    </dgm:pt>
    <dgm:pt modelId="{D5E00E92-468E-460F-83E2-2FAAC9414C6C}" type="parTrans" cxnId="{2BCAAB9D-8A6A-45CE-8D74-B68D4B358513}">
      <dgm:prSet/>
      <dgm:spPr/>
      <dgm:t>
        <a:bodyPr/>
        <a:lstStyle/>
        <a:p>
          <a:endParaRPr lang="en-US"/>
        </a:p>
      </dgm:t>
    </dgm:pt>
    <dgm:pt modelId="{25E3A06D-4E5F-43A1-996C-5728947A7137}" type="sibTrans" cxnId="{2BCAAB9D-8A6A-45CE-8D74-B68D4B358513}">
      <dgm:prSet/>
      <dgm:spPr/>
      <dgm:t>
        <a:bodyPr/>
        <a:lstStyle/>
        <a:p>
          <a:endParaRPr lang="en-US"/>
        </a:p>
      </dgm:t>
    </dgm:pt>
    <dgm:pt modelId="{6C9DF5BF-BD3A-4B5D-BCE4-7062162C6546}">
      <dgm:prSet/>
      <dgm:spPr/>
      <dgm:t>
        <a:bodyPr/>
        <a:lstStyle/>
        <a:p>
          <a:r>
            <a:rPr lang="el-GR">
              <a:hlinkClick xmlns:r="http://schemas.openxmlformats.org/officeDocument/2006/relationships" r:id="rId4"/>
            </a:rPr>
            <a:t>https://www.gummastic.gr/el/mastixa-chiou/idiotites-kai-ofeli</a:t>
          </a:r>
          <a:endParaRPr lang="en-US"/>
        </a:p>
      </dgm:t>
    </dgm:pt>
    <dgm:pt modelId="{0A234D2E-DDFA-40D9-96FB-79A1111C3FB9}" type="parTrans" cxnId="{C508B733-AFF4-4398-AE6A-FFBC21C26000}">
      <dgm:prSet/>
      <dgm:spPr/>
      <dgm:t>
        <a:bodyPr/>
        <a:lstStyle/>
        <a:p>
          <a:endParaRPr lang="en-US"/>
        </a:p>
      </dgm:t>
    </dgm:pt>
    <dgm:pt modelId="{66432DA4-7AB0-452D-A0E0-2BC7F2E48598}" type="sibTrans" cxnId="{C508B733-AFF4-4398-AE6A-FFBC21C26000}">
      <dgm:prSet/>
      <dgm:spPr/>
      <dgm:t>
        <a:bodyPr/>
        <a:lstStyle/>
        <a:p>
          <a:endParaRPr lang="en-US"/>
        </a:p>
      </dgm:t>
    </dgm:pt>
    <dgm:pt modelId="{D1049D35-F7DD-4823-9D05-1BEA5744D5EA}" type="pres">
      <dgm:prSet presAssocID="{410291B8-46F1-4EF4-82B8-BD42B50F0C3F}" presName="cycle" presStyleCnt="0">
        <dgm:presLayoutVars>
          <dgm:dir/>
          <dgm:resizeHandles val="exact"/>
        </dgm:presLayoutVars>
      </dgm:prSet>
      <dgm:spPr/>
    </dgm:pt>
    <dgm:pt modelId="{BC19E5AD-19B8-48DE-BF01-B664A7CE708A}" type="pres">
      <dgm:prSet presAssocID="{B128A358-4F24-483C-BE18-D7BD47D39023}" presName="dummy" presStyleCnt="0"/>
      <dgm:spPr/>
    </dgm:pt>
    <dgm:pt modelId="{D7599641-A49F-4A14-89F3-881E10B23EEC}" type="pres">
      <dgm:prSet presAssocID="{B128A358-4F24-483C-BE18-D7BD47D39023}" presName="node" presStyleLbl="revTx" presStyleIdx="0" presStyleCnt="4">
        <dgm:presLayoutVars>
          <dgm:bulletEnabled val="1"/>
        </dgm:presLayoutVars>
      </dgm:prSet>
      <dgm:spPr/>
    </dgm:pt>
    <dgm:pt modelId="{721B8847-B58A-4BD9-8DA1-F40217BC1B93}" type="pres">
      <dgm:prSet presAssocID="{5E9A8C76-F652-4B75-A6B9-6029F6470AD4}" presName="sibTrans" presStyleLbl="node1" presStyleIdx="0" presStyleCnt="4"/>
      <dgm:spPr/>
    </dgm:pt>
    <dgm:pt modelId="{C1103663-1718-4BF4-85B2-E756F75A0BE2}" type="pres">
      <dgm:prSet presAssocID="{37437342-6635-40E1-AC2D-22438631AF1E}" presName="dummy" presStyleCnt="0"/>
      <dgm:spPr/>
    </dgm:pt>
    <dgm:pt modelId="{FBF1734E-5302-40EF-846A-4DB0B9D0288F}" type="pres">
      <dgm:prSet presAssocID="{37437342-6635-40E1-AC2D-22438631AF1E}" presName="node" presStyleLbl="revTx" presStyleIdx="1" presStyleCnt="4">
        <dgm:presLayoutVars>
          <dgm:bulletEnabled val="1"/>
        </dgm:presLayoutVars>
      </dgm:prSet>
      <dgm:spPr/>
    </dgm:pt>
    <dgm:pt modelId="{F55797BC-14F3-4A1C-8882-2AD3C6093FF3}" type="pres">
      <dgm:prSet presAssocID="{3DB6D543-E79D-44F0-BCE8-E65ED9DFE3A4}" presName="sibTrans" presStyleLbl="node1" presStyleIdx="1" presStyleCnt="4"/>
      <dgm:spPr/>
    </dgm:pt>
    <dgm:pt modelId="{94DB412D-E7EF-4ED5-8C2D-587B413402C1}" type="pres">
      <dgm:prSet presAssocID="{4FB0D139-76FD-49EC-82F1-1CDB0845F9C3}" presName="dummy" presStyleCnt="0"/>
      <dgm:spPr/>
    </dgm:pt>
    <dgm:pt modelId="{7432269A-A4DC-454E-800D-81A898A465CA}" type="pres">
      <dgm:prSet presAssocID="{4FB0D139-76FD-49EC-82F1-1CDB0845F9C3}" presName="node" presStyleLbl="revTx" presStyleIdx="2" presStyleCnt="4">
        <dgm:presLayoutVars>
          <dgm:bulletEnabled val="1"/>
        </dgm:presLayoutVars>
      </dgm:prSet>
      <dgm:spPr/>
    </dgm:pt>
    <dgm:pt modelId="{EEC1F27C-8863-4B9C-A968-CCCCAE27BD8F}" type="pres">
      <dgm:prSet presAssocID="{25E3A06D-4E5F-43A1-996C-5728947A7137}" presName="sibTrans" presStyleLbl="node1" presStyleIdx="2" presStyleCnt="4"/>
      <dgm:spPr/>
    </dgm:pt>
    <dgm:pt modelId="{66BB7666-C85E-43D8-8976-CE280550E33A}" type="pres">
      <dgm:prSet presAssocID="{6C9DF5BF-BD3A-4B5D-BCE4-7062162C6546}" presName="dummy" presStyleCnt="0"/>
      <dgm:spPr/>
    </dgm:pt>
    <dgm:pt modelId="{68E7C36C-D029-4ED1-9B4D-1A7AAABDAC03}" type="pres">
      <dgm:prSet presAssocID="{6C9DF5BF-BD3A-4B5D-BCE4-7062162C6546}" presName="node" presStyleLbl="revTx" presStyleIdx="3" presStyleCnt="4">
        <dgm:presLayoutVars>
          <dgm:bulletEnabled val="1"/>
        </dgm:presLayoutVars>
      </dgm:prSet>
      <dgm:spPr/>
    </dgm:pt>
    <dgm:pt modelId="{56E3BB41-7993-4B9A-897C-AE8DAA993252}" type="pres">
      <dgm:prSet presAssocID="{66432DA4-7AB0-452D-A0E0-2BC7F2E48598}" presName="sibTrans" presStyleLbl="node1" presStyleIdx="3" presStyleCnt="4"/>
      <dgm:spPr/>
    </dgm:pt>
  </dgm:ptLst>
  <dgm:cxnLst>
    <dgm:cxn modelId="{12F61417-A9BC-4527-9ACE-7A784DB2A3EE}" type="presOf" srcId="{4FB0D139-76FD-49EC-82F1-1CDB0845F9C3}" destId="{7432269A-A4DC-454E-800D-81A898A465CA}" srcOrd="0" destOrd="0" presId="urn:microsoft.com/office/officeart/2005/8/layout/cycle1"/>
    <dgm:cxn modelId="{C508B733-AFF4-4398-AE6A-FFBC21C26000}" srcId="{410291B8-46F1-4EF4-82B8-BD42B50F0C3F}" destId="{6C9DF5BF-BD3A-4B5D-BCE4-7062162C6546}" srcOrd="3" destOrd="0" parTransId="{0A234D2E-DDFA-40D9-96FB-79A1111C3FB9}" sibTransId="{66432DA4-7AB0-452D-A0E0-2BC7F2E48598}"/>
    <dgm:cxn modelId="{46D3F563-9E6F-48DC-A79B-86EE35E4E35C}" type="presOf" srcId="{25E3A06D-4E5F-43A1-996C-5728947A7137}" destId="{EEC1F27C-8863-4B9C-A968-CCCCAE27BD8F}" srcOrd="0" destOrd="0" presId="urn:microsoft.com/office/officeart/2005/8/layout/cycle1"/>
    <dgm:cxn modelId="{F8190F68-30A9-4DAD-961D-AAC61E4B2ADD}" srcId="{410291B8-46F1-4EF4-82B8-BD42B50F0C3F}" destId="{B128A358-4F24-483C-BE18-D7BD47D39023}" srcOrd="0" destOrd="0" parTransId="{C1BFA5D2-140B-4369-9BCE-E6A92EC69BC8}" sibTransId="{5E9A8C76-F652-4B75-A6B9-6029F6470AD4}"/>
    <dgm:cxn modelId="{C6E43774-BE44-4EE4-A58C-F55B7286D20A}" type="presOf" srcId="{5E9A8C76-F652-4B75-A6B9-6029F6470AD4}" destId="{721B8847-B58A-4BD9-8DA1-F40217BC1B93}" srcOrd="0" destOrd="0" presId="urn:microsoft.com/office/officeart/2005/8/layout/cycle1"/>
    <dgm:cxn modelId="{06C5B58E-A979-4685-9428-2DD6E82CDA9B}" type="presOf" srcId="{6C9DF5BF-BD3A-4B5D-BCE4-7062162C6546}" destId="{68E7C36C-D029-4ED1-9B4D-1A7AAABDAC03}" srcOrd="0" destOrd="0" presId="urn:microsoft.com/office/officeart/2005/8/layout/cycle1"/>
    <dgm:cxn modelId="{F2135891-66EA-4FAA-A787-1C2223F51B30}" type="presOf" srcId="{B128A358-4F24-483C-BE18-D7BD47D39023}" destId="{D7599641-A49F-4A14-89F3-881E10B23EEC}" srcOrd="0" destOrd="0" presId="urn:microsoft.com/office/officeart/2005/8/layout/cycle1"/>
    <dgm:cxn modelId="{2BCAAB9D-8A6A-45CE-8D74-B68D4B358513}" srcId="{410291B8-46F1-4EF4-82B8-BD42B50F0C3F}" destId="{4FB0D139-76FD-49EC-82F1-1CDB0845F9C3}" srcOrd="2" destOrd="0" parTransId="{D5E00E92-468E-460F-83E2-2FAAC9414C6C}" sibTransId="{25E3A06D-4E5F-43A1-996C-5728947A7137}"/>
    <dgm:cxn modelId="{6DA2DD9F-306B-4D3D-AFB1-40AA7F7CE3FF}" type="presOf" srcId="{66432DA4-7AB0-452D-A0E0-2BC7F2E48598}" destId="{56E3BB41-7993-4B9A-897C-AE8DAA993252}" srcOrd="0" destOrd="0" presId="urn:microsoft.com/office/officeart/2005/8/layout/cycle1"/>
    <dgm:cxn modelId="{3FD6A7B1-6093-434E-AA17-3255800C54B8}" type="presOf" srcId="{410291B8-46F1-4EF4-82B8-BD42B50F0C3F}" destId="{D1049D35-F7DD-4823-9D05-1BEA5744D5EA}" srcOrd="0" destOrd="0" presId="urn:microsoft.com/office/officeart/2005/8/layout/cycle1"/>
    <dgm:cxn modelId="{5FD617D4-6BBE-43A0-9955-4C7BA7CD26C2}" srcId="{410291B8-46F1-4EF4-82B8-BD42B50F0C3F}" destId="{37437342-6635-40E1-AC2D-22438631AF1E}" srcOrd="1" destOrd="0" parTransId="{44AB34D6-4B0D-43C4-8F66-68D95F6486C3}" sibTransId="{3DB6D543-E79D-44F0-BCE8-E65ED9DFE3A4}"/>
    <dgm:cxn modelId="{B25B34F8-415F-4AB8-AF25-92F5FFC2F4B8}" type="presOf" srcId="{3DB6D543-E79D-44F0-BCE8-E65ED9DFE3A4}" destId="{F55797BC-14F3-4A1C-8882-2AD3C6093FF3}" srcOrd="0" destOrd="0" presId="urn:microsoft.com/office/officeart/2005/8/layout/cycle1"/>
    <dgm:cxn modelId="{FE62FEF8-BAFE-4EDF-B737-EA012ECF2016}" type="presOf" srcId="{37437342-6635-40E1-AC2D-22438631AF1E}" destId="{FBF1734E-5302-40EF-846A-4DB0B9D0288F}" srcOrd="0" destOrd="0" presId="urn:microsoft.com/office/officeart/2005/8/layout/cycle1"/>
    <dgm:cxn modelId="{E09FB8E4-4AB2-424D-B8E2-C26BD20F8435}" type="presParOf" srcId="{D1049D35-F7DD-4823-9D05-1BEA5744D5EA}" destId="{BC19E5AD-19B8-48DE-BF01-B664A7CE708A}" srcOrd="0" destOrd="0" presId="urn:microsoft.com/office/officeart/2005/8/layout/cycle1"/>
    <dgm:cxn modelId="{19632304-A651-4987-A5EF-36B35F3CC86F}" type="presParOf" srcId="{D1049D35-F7DD-4823-9D05-1BEA5744D5EA}" destId="{D7599641-A49F-4A14-89F3-881E10B23EEC}" srcOrd="1" destOrd="0" presId="urn:microsoft.com/office/officeart/2005/8/layout/cycle1"/>
    <dgm:cxn modelId="{B43E87A3-8583-4FAC-A811-C4B7B88E5A6C}" type="presParOf" srcId="{D1049D35-F7DD-4823-9D05-1BEA5744D5EA}" destId="{721B8847-B58A-4BD9-8DA1-F40217BC1B93}" srcOrd="2" destOrd="0" presId="urn:microsoft.com/office/officeart/2005/8/layout/cycle1"/>
    <dgm:cxn modelId="{205E0DB3-42E3-48AC-B379-7EFB1BF8EF30}" type="presParOf" srcId="{D1049D35-F7DD-4823-9D05-1BEA5744D5EA}" destId="{C1103663-1718-4BF4-85B2-E756F75A0BE2}" srcOrd="3" destOrd="0" presId="urn:microsoft.com/office/officeart/2005/8/layout/cycle1"/>
    <dgm:cxn modelId="{8F8DD20C-0FA6-44EC-81B8-168989A7BAA5}" type="presParOf" srcId="{D1049D35-F7DD-4823-9D05-1BEA5744D5EA}" destId="{FBF1734E-5302-40EF-846A-4DB0B9D0288F}" srcOrd="4" destOrd="0" presId="urn:microsoft.com/office/officeart/2005/8/layout/cycle1"/>
    <dgm:cxn modelId="{F4807F9C-BAA2-4550-B8B4-1249BFE47E4A}" type="presParOf" srcId="{D1049D35-F7DD-4823-9D05-1BEA5744D5EA}" destId="{F55797BC-14F3-4A1C-8882-2AD3C6093FF3}" srcOrd="5" destOrd="0" presId="urn:microsoft.com/office/officeart/2005/8/layout/cycle1"/>
    <dgm:cxn modelId="{AFF7043A-336C-4282-81FD-0CD0D67A38A7}" type="presParOf" srcId="{D1049D35-F7DD-4823-9D05-1BEA5744D5EA}" destId="{94DB412D-E7EF-4ED5-8C2D-587B413402C1}" srcOrd="6" destOrd="0" presId="urn:microsoft.com/office/officeart/2005/8/layout/cycle1"/>
    <dgm:cxn modelId="{E42BAFBD-75C7-4FED-9A2A-D670ECBCA121}" type="presParOf" srcId="{D1049D35-F7DD-4823-9D05-1BEA5744D5EA}" destId="{7432269A-A4DC-454E-800D-81A898A465CA}" srcOrd="7" destOrd="0" presId="urn:microsoft.com/office/officeart/2005/8/layout/cycle1"/>
    <dgm:cxn modelId="{B4270153-C01A-49D8-AB7C-2302B2445B64}" type="presParOf" srcId="{D1049D35-F7DD-4823-9D05-1BEA5744D5EA}" destId="{EEC1F27C-8863-4B9C-A968-CCCCAE27BD8F}" srcOrd="8" destOrd="0" presId="urn:microsoft.com/office/officeart/2005/8/layout/cycle1"/>
    <dgm:cxn modelId="{FC0450FB-07F8-4300-A5F4-5F07F1348482}" type="presParOf" srcId="{D1049D35-F7DD-4823-9D05-1BEA5744D5EA}" destId="{66BB7666-C85E-43D8-8976-CE280550E33A}" srcOrd="9" destOrd="0" presId="urn:microsoft.com/office/officeart/2005/8/layout/cycle1"/>
    <dgm:cxn modelId="{29ED63D4-6EDF-43CD-AD1F-434A3CD6DB1B}" type="presParOf" srcId="{D1049D35-F7DD-4823-9D05-1BEA5744D5EA}" destId="{68E7C36C-D029-4ED1-9B4D-1A7AAABDAC03}" srcOrd="10" destOrd="0" presId="urn:microsoft.com/office/officeart/2005/8/layout/cycle1"/>
    <dgm:cxn modelId="{575DFE7B-67F1-41B9-9D65-95AC9D254E25}" type="presParOf" srcId="{D1049D35-F7DD-4823-9D05-1BEA5744D5EA}" destId="{56E3BB41-7993-4B9A-897C-AE8DAA99325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B134F-D080-4C10-AB0D-0E56B74BE11D}">
      <dsp:nvSpPr>
        <dsp:cNvPr id="0" name=""/>
        <dsp:cNvSpPr/>
      </dsp:nvSpPr>
      <dsp:spPr>
        <a:xfrm>
          <a:off x="0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8F83E-5ACA-4C92-8A25-142CDDA75494}">
      <dsp:nvSpPr>
        <dsp:cNvPr id="0" name=""/>
        <dsp:cNvSpPr/>
      </dsp:nvSpPr>
      <dsp:spPr>
        <a:xfrm>
          <a:off x="34112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Είναι μια πυκνοθερμιδική τροφή</a:t>
          </a:r>
          <a:endParaRPr lang="en-US" sz="2900" kern="1200"/>
        </a:p>
      </dsp:txBody>
      <dsp:txXfrm>
        <a:off x="398219" y="983848"/>
        <a:ext cx="2955890" cy="1835307"/>
      </dsp:txXfrm>
    </dsp:sp>
    <dsp:sp modelId="{33B1E8EC-4E86-4673-B44F-E991CB454337}">
      <dsp:nvSpPr>
        <dsp:cNvPr id="0" name=""/>
        <dsp:cNvSpPr/>
      </dsp:nvSpPr>
      <dsp:spPr>
        <a:xfrm>
          <a:off x="3752329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09E0E-AF0E-4CA1-BCF3-4C40AFE89CF6}">
      <dsp:nvSpPr>
        <dsp:cNvPr id="0" name=""/>
        <dsp:cNvSpPr/>
      </dsp:nvSpPr>
      <dsp:spPr>
        <a:xfrm>
          <a:off x="409345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Δεν περιέχει καθόλου λιπαρά, αλάτι και σάκχαρα</a:t>
          </a:r>
          <a:endParaRPr lang="en-US" sz="2900" kern="1200"/>
        </a:p>
      </dsp:txBody>
      <dsp:txXfrm>
        <a:off x="4150549" y="983848"/>
        <a:ext cx="2955890" cy="1835307"/>
      </dsp:txXfrm>
    </dsp:sp>
    <dsp:sp modelId="{41CE2ED6-1E29-4504-BFEB-54407CCD0769}">
      <dsp:nvSpPr>
        <dsp:cNvPr id="0" name=""/>
        <dsp:cNvSpPr/>
      </dsp:nvSpPr>
      <dsp:spPr>
        <a:xfrm>
          <a:off x="7504659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B8D16-8DFB-4741-B942-D6F733B323C7}">
      <dsp:nvSpPr>
        <dsp:cNvPr id="0" name=""/>
        <dsp:cNvSpPr/>
      </dsp:nvSpPr>
      <dsp:spPr>
        <a:xfrm>
          <a:off x="784578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Είναι πλούσια σε φυτικές ίνες και υδατάνθρακα</a:t>
          </a:r>
          <a:endParaRPr lang="en-US" sz="2900" kern="1200"/>
        </a:p>
      </dsp:txBody>
      <dsp:txXfrm>
        <a:off x="7902879" y="983848"/>
        <a:ext cx="2955890" cy="1835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A86FF-4BA0-4AFC-BCC3-82D2D1BDD6DD}">
      <dsp:nvSpPr>
        <dsp:cNvPr id="0" name=""/>
        <dsp:cNvSpPr/>
      </dsp:nvSpPr>
      <dsp:spPr>
        <a:xfrm>
          <a:off x="0" y="25550"/>
          <a:ext cx="5544312" cy="1640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Εξουδετερώνει την οδοντική πλάκα</a:t>
          </a:r>
          <a:endParaRPr lang="en-US" sz="3000" kern="1200"/>
        </a:p>
      </dsp:txBody>
      <dsp:txXfrm>
        <a:off x="80103" y="105653"/>
        <a:ext cx="5384106" cy="1480718"/>
      </dsp:txXfrm>
    </dsp:sp>
    <dsp:sp modelId="{E6FDCB2C-E9C3-419D-9BA9-3DDF62FBD190}">
      <dsp:nvSpPr>
        <dsp:cNvPr id="0" name=""/>
        <dsp:cNvSpPr/>
      </dsp:nvSpPr>
      <dsp:spPr>
        <a:xfrm>
          <a:off x="0" y="1752875"/>
          <a:ext cx="5544312" cy="1640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Βοηθάει στην καταπολέμηση της κακοσμίας της στοματικής περιοχής</a:t>
          </a:r>
          <a:endParaRPr lang="en-US" sz="3000" kern="1200"/>
        </a:p>
      </dsp:txBody>
      <dsp:txXfrm>
        <a:off x="80103" y="1832978"/>
        <a:ext cx="5384106" cy="1480718"/>
      </dsp:txXfrm>
    </dsp:sp>
    <dsp:sp modelId="{37D26375-9A94-4825-A6F5-6AD9BA8A9BF7}">
      <dsp:nvSpPr>
        <dsp:cNvPr id="0" name=""/>
        <dsp:cNvSpPr/>
      </dsp:nvSpPr>
      <dsp:spPr>
        <a:xfrm>
          <a:off x="0" y="3480200"/>
          <a:ext cx="5544312" cy="1640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Έχει αντιτεριδονική δράση </a:t>
          </a:r>
          <a:endParaRPr lang="en-US" sz="3000" kern="1200"/>
        </a:p>
      </dsp:txBody>
      <dsp:txXfrm>
        <a:off x="80103" y="3560303"/>
        <a:ext cx="5384106" cy="148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99641-A49F-4A14-89F3-881E10B23EEC}">
      <dsp:nvSpPr>
        <dsp:cNvPr id="0" name=""/>
        <dsp:cNvSpPr/>
      </dsp:nvSpPr>
      <dsp:spPr>
        <a:xfrm>
          <a:off x="2990476" y="493850"/>
          <a:ext cx="1697273" cy="1697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>
              <a:hlinkClick xmlns:r="http://schemas.openxmlformats.org/officeDocument/2006/relationships" r:id="rId1"/>
            </a:rPr>
            <a:t>https://www.e-cook.eu/el/keik/vegan-keik-sokolatas-me-mastiha</a:t>
          </a:r>
          <a:endParaRPr lang="en-US" sz="1000" kern="1200"/>
        </a:p>
      </dsp:txBody>
      <dsp:txXfrm>
        <a:off x="2990476" y="493850"/>
        <a:ext cx="1697273" cy="1697273"/>
      </dsp:txXfrm>
    </dsp:sp>
    <dsp:sp modelId="{721B8847-B58A-4BD9-8DA1-F40217BC1B93}">
      <dsp:nvSpPr>
        <dsp:cNvPr id="0" name=""/>
        <dsp:cNvSpPr/>
      </dsp:nvSpPr>
      <dsp:spPr>
        <a:xfrm>
          <a:off x="-396" y="386699"/>
          <a:ext cx="4795296" cy="4795296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1734E-5302-40EF-846A-4DB0B9D0288F}">
      <dsp:nvSpPr>
        <dsp:cNvPr id="0" name=""/>
        <dsp:cNvSpPr/>
      </dsp:nvSpPr>
      <dsp:spPr>
        <a:xfrm>
          <a:off x="2990476" y="3377572"/>
          <a:ext cx="1697273" cy="1697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>
              <a:hlinkClick xmlns:r="http://schemas.openxmlformats.org/officeDocument/2006/relationships" r:id="rId2"/>
            </a:rPr>
            <a:t>https://www.mednutrition.gr/portal/efarmoges/leksiko-diatrofis/16466-mastixa-xiou</a:t>
          </a:r>
          <a:endParaRPr lang="en-US" sz="1000" kern="1200"/>
        </a:p>
      </dsp:txBody>
      <dsp:txXfrm>
        <a:off x="2990476" y="3377572"/>
        <a:ext cx="1697273" cy="1697273"/>
      </dsp:txXfrm>
    </dsp:sp>
    <dsp:sp modelId="{F55797BC-14F3-4A1C-8882-2AD3C6093FF3}">
      <dsp:nvSpPr>
        <dsp:cNvPr id="0" name=""/>
        <dsp:cNvSpPr/>
      </dsp:nvSpPr>
      <dsp:spPr>
        <a:xfrm>
          <a:off x="-396" y="386699"/>
          <a:ext cx="4795296" cy="4795296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2269A-A4DC-454E-800D-81A898A465CA}">
      <dsp:nvSpPr>
        <dsp:cNvPr id="0" name=""/>
        <dsp:cNvSpPr/>
      </dsp:nvSpPr>
      <dsp:spPr>
        <a:xfrm>
          <a:off x="106754" y="3377572"/>
          <a:ext cx="1697273" cy="1697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>
              <a:hlinkClick xmlns:r="http://schemas.openxmlformats.org/officeDocument/2006/relationships" r:id="rId3"/>
            </a:rPr>
            <a:t>https://www.ofarmakopoiosmou.gr/blog/mastiha-hioy-ofeli-sto-peptiko-systima-sti-stomatiki-ygieini</a:t>
          </a:r>
          <a:endParaRPr lang="en-US" sz="1000" kern="1200"/>
        </a:p>
      </dsp:txBody>
      <dsp:txXfrm>
        <a:off x="106754" y="3377572"/>
        <a:ext cx="1697273" cy="1697273"/>
      </dsp:txXfrm>
    </dsp:sp>
    <dsp:sp modelId="{EEC1F27C-8863-4B9C-A968-CCCCAE27BD8F}">
      <dsp:nvSpPr>
        <dsp:cNvPr id="0" name=""/>
        <dsp:cNvSpPr/>
      </dsp:nvSpPr>
      <dsp:spPr>
        <a:xfrm>
          <a:off x="-396" y="386699"/>
          <a:ext cx="4795296" cy="4795296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7C36C-D029-4ED1-9B4D-1A7AAABDAC03}">
      <dsp:nvSpPr>
        <dsp:cNvPr id="0" name=""/>
        <dsp:cNvSpPr/>
      </dsp:nvSpPr>
      <dsp:spPr>
        <a:xfrm>
          <a:off x="106754" y="493850"/>
          <a:ext cx="1697273" cy="1697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>
              <a:hlinkClick xmlns:r="http://schemas.openxmlformats.org/officeDocument/2006/relationships" r:id="rId4"/>
            </a:rPr>
            <a:t>https://www.gummastic.gr/el/mastixa-chiou/idiotites-kai-ofeli</a:t>
          </a:r>
          <a:endParaRPr lang="en-US" sz="1000" kern="1200"/>
        </a:p>
      </dsp:txBody>
      <dsp:txXfrm>
        <a:off x="106754" y="493850"/>
        <a:ext cx="1697273" cy="1697273"/>
      </dsp:txXfrm>
    </dsp:sp>
    <dsp:sp modelId="{56E3BB41-7993-4B9A-897C-AE8DAA993252}">
      <dsp:nvSpPr>
        <dsp:cNvPr id="0" name=""/>
        <dsp:cNvSpPr/>
      </dsp:nvSpPr>
      <dsp:spPr>
        <a:xfrm>
          <a:off x="-396" y="386699"/>
          <a:ext cx="4795296" cy="4795296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6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9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5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4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9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0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8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1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3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5" descr="Εικόνα που περιέχει φαγητό, πίνακας, κόψιμο, ξύλι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2DB36B28-AA85-100D-B585-7FF0A9F03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834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l-GR">
                <a:cs typeface="Calibri Light"/>
              </a:rPr>
              <a:t>ΜΑΣΤΙΧΑ ΧΙΟΥ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200">
                <a:cs typeface="Calibri"/>
              </a:rPr>
              <a:t>Αγριτέλη Χριστίνα </a:t>
            </a:r>
          </a:p>
          <a:p>
            <a:pPr algn="ctr">
              <a:lnSpc>
                <a:spcPct val="100000"/>
              </a:lnSpc>
            </a:pPr>
            <a:r>
              <a:rPr lang="el-GR" sz="3200">
                <a:cs typeface="Calibri"/>
              </a:rPr>
              <a:t>Βιόλατζη Χρύσα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22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44DBF3C-A89D-CC8D-ECA1-B76A1DF4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sz="6600" dirty="0"/>
              <a:t>                  ΕΚΤΕΛΕΣΗ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684B52-0C96-3989-D641-DF6FCE9A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200">
                <a:ea typeface="+mn-lt"/>
                <a:cs typeface="+mn-lt"/>
              </a:rPr>
              <a:t>Προθερμαίνουμε τον φούρνο στους 170 βαθμούς. Ανακατεύουμε το αλεύρι, το </a:t>
            </a:r>
            <a:r>
              <a:rPr lang="el-GR" sz="2200" err="1">
                <a:ea typeface="+mn-lt"/>
                <a:cs typeface="+mn-lt"/>
              </a:rPr>
              <a:t>μπέικιν</a:t>
            </a:r>
            <a:r>
              <a:rPr lang="el-GR" sz="2200">
                <a:ea typeface="+mn-lt"/>
                <a:cs typeface="+mn-lt"/>
              </a:rPr>
              <a:t> </a:t>
            </a:r>
            <a:r>
              <a:rPr lang="el-GR" sz="2200" err="1">
                <a:ea typeface="+mn-lt"/>
                <a:cs typeface="+mn-lt"/>
              </a:rPr>
              <a:t>πάουντερ</a:t>
            </a:r>
            <a:r>
              <a:rPr lang="el-GR" sz="2200">
                <a:ea typeface="+mn-lt"/>
                <a:cs typeface="+mn-lt"/>
              </a:rPr>
              <a:t>, το κακάο και το αλάτι και τα κοσκινίζουμε σε μπολ. Προσθέτουμε τη μαστίχα και τα αφήνουμε στην άκρη.</a:t>
            </a:r>
            <a:endParaRPr lang="el-GR" sz="2200"/>
          </a:p>
          <a:p>
            <a:pPr>
              <a:lnSpc>
                <a:spcPct val="100000"/>
              </a:lnSpc>
            </a:pPr>
            <a:r>
              <a:rPr lang="el-GR" sz="2200">
                <a:ea typeface="+mn-lt"/>
                <a:cs typeface="+mn-lt"/>
              </a:rPr>
              <a:t>Χτυπάμε στο μπλέντερ το ελαιόλαδο, το σπορέλαιο, το γάλα αμυγδάλου και τη ζάχαρη. Ρίχνουμε το μείγμα του ελαιόλαδου στο αλεύρι και ανακατεύουμε απαλά με τον </a:t>
            </a:r>
            <a:r>
              <a:rPr lang="el-GR" sz="2200" err="1">
                <a:ea typeface="+mn-lt"/>
                <a:cs typeface="+mn-lt"/>
              </a:rPr>
              <a:t>αβγοδάρτη</a:t>
            </a:r>
            <a:r>
              <a:rPr lang="el-GR" sz="2200">
                <a:ea typeface="+mn-lt"/>
                <a:cs typeface="+mn-lt"/>
              </a:rPr>
              <a:t> ή με κουτάλι (δεν πειράζει αν υπάρχουν σβόλοι αλευριού, αρκεί να μην ανακατέψουμε δυνατά).</a:t>
            </a:r>
            <a:endParaRPr lang="el-GR" sz="2200"/>
          </a:p>
          <a:p>
            <a:pPr>
              <a:lnSpc>
                <a:spcPct val="100000"/>
              </a:lnSpc>
            </a:pPr>
            <a:r>
              <a:rPr lang="el-GR" sz="2200">
                <a:ea typeface="+mn-lt"/>
                <a:cs typeface="+mn-lt"/>
              </a:rPr>
              <a:t>Μεταφέρουμε το μείγμα σε ένα πυρίμαχο σκεύος 23 εκ. λαδωμένο και αλευρωμένο. Ψήνουμε για 40 λεπτά περίπου.</a:t>
            </a:r>
            <a:endParaRPr lang="el-GR" sz="2200"/>
          </a:p>
          <a:p>
            <a:pPr>
              <a:lnSpc>
                <a:spcPct val="100000"/>
              </a:lnSpc>
            </a:pPr>
            <a:r>
              <a:rPr lang="el-GR" sz="2200">
                <a:ea typeface="+mn-lt"/>
                <a:cs typeface="+mn-lt"/>
              </a:rPr>
              <a:t>Ελέγχουμε αν είναι έτοιμο βυθίζοντας στο κέντρο του γλυκού τη λάμα ενός μαχαιριού , που πρέπει να </a:t>
            </a:r>
            <a:r>
              <a:rPr lang="el-GR" sz="2200" err="1">
                <a:ea typeface="+mn-lt"/>
                <a:cs typeface="+mn-lt"/>
              </a:rPr>
              <a:t>βγεί</a:t>
            </a:r>
            <a:r>
              <a:rPr lang="el-GR" sz="2200">
                <a:ea typeface="+mn-lt"/>
                <a:cs typeface="+mn-lt"/>
              </a:rPr>
              <a:t> καθαρή. Αφήνουμε να κρυώσει τελείως. </a:t>
            </a:r>
            <a:endParaRPr lang="el-GR" sz="2200"/>
          </a:p>
          <a:p>
            <a:pPr>
              <a:lnSpc>
                <a:spcPct val="100000"/>
              </a:lnSpc>
            </a:pPr>
            <a:endParaRPr lang="el-GR" sz="2200"/>
          </a:p>
        </p:txBody>
      </p:sp>
    </p:spTree>
    <p:extLst>
      <p:ext uri="{BB962C8B-B14F-4D97-AF65-F5344CB8AC3E}">
        <p14:creationId xmlns:p14="http://schemas.microsoft.com/office/powerpoint/2010/main" val="420401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4">
            <a:extLst>
              <a:ext uri="{FF2B5EF4-FFF2-40B4-BE49-F238E27FC236}">
                <a16:creationId xmlns:a16="http://schemas.microsoft.com/office/drawing/2014/main" id="{374F4650-42B0-4647-B817-730B9BE72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EF80D4DD-EE29-450D-A187-E8892B853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6066063" cy="6858000"/>
          </a:xfrm>
          <a:custGeom>
            <a:avLst/>
            <a:gdLst>
              <a:gd name="connsiteX0" fmla="*/ 6066063 w 6066063"/>
              <a:gd name="connsiteY0" fmla="*/ 0 h 6858000"/>
              <a:gd name="connsiteX1" fmla="*/ 1229608 w 6066063"/>
              <a:gd name="connsiteY1" fmla="*/ 0 h 6858000"/>
              <a:gd name="connsiteX2" fmla="*/ 1128285 w 6066063"/>
              <a:gd name="connsiteY2" fmla="*/ 156518 h 6858000"/>
              <a:gd name="connsiteX3" fmla="*/ 768782 w 6066063"/>
              <a:gd name="connsiteY3" fmla="*/ 825746 h 6858000"/>
              <a:gd name="connsiteX4" fmla="*/ 743290 w 6066063"/>
              <a:gd name="connsiteY4" fmla="*/ 860183 h 6858000"/>
              <a:gd name="connsiteX5" fmla="*/ 787138 w 6066063"/>
              <a:gd name="connsiteY5" fmla="*/ 756243 h 6858000"/>
              <a:gd name="connsiteX6" fmla="*/ 980544 w 6066063"/>
              <a:gd name="connsiteY6" fmla="*/ 339016 h 6858000"/>
              <a:gd name="connsiteX7" fmla="*/ 1161966 w 6066063"/>
              <a:gd name="connsiteY7" fmla="*/ 0 h 6858000"/>
              <a:gd name="connsiteX8" fmla="*/ 1104491 w 6066063"/>
              <a:gd name="connsiteY8" fmla="*/ 0 h 6858000"/>
              <a:gd name="connsiteX9" fmla="*/ 993044 w 6066063"/>
              <a:gd name="connsiteY9" fmla="*/ 204247 h 6858000"/>
              <a:gd name="connsiteX10" fmla="*/ 494731 w 6066063"/>
              <a:gd name="connsiteY10" fmla="*/ 1375322 h 6858000"/>
              <a:gd name="connsiteX11" fmla="*/ 46559 w 6066063"/>
              <a:gd name="connsiteY11" fmla="*/ 3329787 h 6858000"/>
              <a:gd name="connsiteX12" fmla="*/ 12272 w 6066063"/>
              <a:gd name="connsiteY12" fmla="*/ 4352595 h 6858000"/>
              <a:gd name="connsiteX13" fmla="*/ 171094 w 6066063"/>
              <a:gd name="connsiteY13" fmla="*/ 5544543 h 6858000"/>
              <a:gd name="connsiteX14" fmla="*/ 538125 w 6066063"/>
              <a:gd name="connsiteY14" fmla="*/ 6816123 h 6858000"/>
              <a:gd name="connsiteX15" fmla="*/ 555724 w 6066063"/>
              <a:gd name="connsiteY15" fmla="*/ 6858000 h 6858000"/>
              <a:gd name="connsiteX16" fmla="*/ 608303 w 6066063"/>
              <a:gd name="connsiteY16" fmla="*/ 6858000 h 6858000"/>
              <a:gd name="connsiteX17" fmla="*/ 596366 w 6066063"/>
              <a:gd name="connsiteY17" fmla="*/ 6829337 h 6858000"/>
              <a:gd name="connsiteX18" fmla="*/ 364843 w 6066063"/>
              <a:gd name="connsiteY18" fmla="*/ 6132604 h 6858000"/>
              <a:gd name="connsiteX19" fmla="*/ 213412 w 6066063"/>
              <a:gd name="connsiteY19" fmla="*/ 5505676 h 6858000"/>
              <a:gd name="connsiteX20" fmla="*/ 211628 w 6066063"/>
              <a:gd name="connsiteY20" fmla="*/ 5472254 h 6858000"/>
              <a:gd name="connsiteX21" fmla="*/ 311945 w 6066063"/>
              <a:gd name="connsiteY21" fmla="*/ 5821167 h 6858000"/>
              <a:gd name="connsiteX22" fmla="*/ 623960 w 6066063"/>
              <a:gd name="connsiteY22" fmla="*/ 6658826 h 6858000"/>
              <a:gd name="connsiteX23" fmla="*/ 717350 w 6066063"/>
              <a:gd name="connsiteY23" fmla="*/ 6858000 h 6858000"/>
              <a:gd name="connsiteX24" fmla="*/ 6066063 w 606606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66063" h="6858000">
                <a:moveTo>
                  <a:pt x="6066063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6066063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4C84694-FEC5-6CE0-D723-D0299311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4178808" cy="5568696"/>
          </a:xfrm>
        </p:spPr>
        <p:txBody>
          <a:bodyPr>
            <a:normAutofit/>
          </a:bodyPr>
          <a:lstStyle/>
          <a:p>
            <a:r>
              <a:rPr lang="el-GR" sz="3400">
                <a:solidFill>
                  <a:schemeClr val="bg1"/>
                </a:solidFill>
              </a:rPr>
              <a:t>                       ΠΗΓΕΣ</a:t>
            </a:r>
          </a:p>
        </p:txBody>
      </p:sp>
      <p:graphicFrame>
        <p:nvGraphicFramePr>
          <p:cNvPr id="32" name="Θέση περιεχομένου 2">
            <a:extLst>
              <a:ext uri="{FF2B5EF4-FFF2-40B4-BE49-F238E27FC236}">
                <a16:creationId xmlns:a16="http://schemas.microsoft.com/office/drawing/2014/main" id="{BF3E72CA-E361-CACD-CF52-C10BDBBCC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430195"/>
              </p:ext>
            </p:extLst>
          </p:nvPr>
        </p:nvGraphicFramePr>
        <p:xfrm>
          <a:off x="6565541" y="551725"/>
          <a:ext cx="4794504" cy="5568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819412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68C38E1-5669-4DE4-CAF9-6A30630D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l-GR" sz="7200"/>
              <a:t>ΔΙΑΤΡΟΦΙΚΗ ΑΞΙΑ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3DCB98B7-FA80-DF6F-15AD-B3BFBDADC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606343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205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17EDEB4-E7A3-AC31-3BEF-261CFA81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492" y="365125"/>
            <a:ext cx="7458308" cy="1316271"/>
          </a:xfrm>
        </p:spPr>
        <p:txBody>
          <a:bodyPr>
            <a:normAutofit/>
          </a:bodyPr>
          <a:lstStyle/>
          <a:p>
            <a:r>
              <a:rPr lang="el-GR" sz="6600" dirty="0"/>
              <a:t>ΟΦΕΛΗ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3EE207-3B0E-F69A-BB10-AB0834E74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dirty="0">
                <a:ea typeface="+mn-lt"/>
                <a:cs typeface="+mn-lt"/>
              </a:rPr>
              <a:t>Η  μαστίχα της Χίου διαθέτει αντιοξειδωτικές, </a:t>
            </a:r>
            <a:r>
              <a:rPr lang="el-GR" dirty="0" err="1">
                <a:ea typeface="+mn-lt"/>
                <a:cs typeface="+mn-lt"/>
              </a:rPr>
              <a:t>αντιβακτηριακές</a:t>
            </a:r>
            <a:r>
              <a:rPr lang="el-GR" dirty="0">
                <a:ea typeface="+mn-lt"/>
                <a:cs typeface="+mn-lt"/>
              </a:rPr>
              <a:t> και αντιφλεγμονώδεις ιδιότητες, έχοντας επίσης την ικανότητα να μειώνει τα λιπίδια και τη γλυκόζη στο αίμα</a:t>
            </a:r>
          </a:p>
          <a:p>
            <a:r>
              <a:rPr lang="el-GR" dirty="0">
                <a:ea typeface="+mn-lt"/>
                <a:cs typeface="+mn-lt"/>
              </a:rPr>
              <a:t>Επίσης προσφέρει ανακούφιση σε ενοχλήσεις στο στομάχι και γαστρεντερικό σύστημα.</a:t>
            </a:r>
          </a:p>
          <a:p>
            <a:r>
              <a:rPr lang="el-GR" dirty="0">
                <a:ea typeface="+mn-lt"/>
                <a:cs typeface="+mn-lt"/>
              </a:rPr>
              <a:t>Χρησιμοποιείται για δερματικά προβλήματα καθώς έχει επουλωτική δράση.</a:t>
            </a:r>
            <a:br>
              <a:rPr lang="en-US" dirty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965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50F994D-6297-623F-6701-60CEC39C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51381" cy="1316271"/>
          </a:xfrm>
        </p:spPr>
        <p:txBody>
          <a:bodyPr>
            <a:normAutofit/>
          </a:bodyPr>
          <a:lstStyle/>
          <a:p>
            <a:r>
              <a:rPr lang="el-GR" sz="6600" dirty="0"/>
              <a:t>                     ΟΦΕΛΗ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BE0F5D-072F-D6AF-114E-C1F4B5E3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165"/>
            <a:ext cx="10515600" cy="47444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>
                <a:ea typeface="+mn-lt"/>
                <a:cs typeface="+mn-lt"/>
              </a:rPr>
              <a:t>Μία γενική εκτίμηση δείχνει ότι η μαστίχα και το </a:t>
            </a:r>
            <a:r>
              <a:rPr lang="el-GR" dirty="0" err="1">
                <a:ea typeface="+mn-lt"/>
                <a:cs typeface="+mn-lt"/>
              </a:rPr>
              <a:t>μαστιχέλαιο</a:t>
            </a:r>
            <a:r>
              <a:rPr lang="el-GR" dirty="0">
                <a:ea typeface="+mn-lt"/>
                <a:cs typeface="+mn-lt"/>
              </a:rPr>
              <a:t> περιέχουν τουλάχιστον 70 ουσίες οι οποίες επιδεικνύουν πολυάριθμες φαρμακευτικές ιδιότητες.</a:t>
            </a:r>
          </a:p>
          <a:p>
            <a:r>
              <a:rPr lang="el-GR" dirty="0">
                <a:ea typeface="+mn-lt"/>
                <a:cs typeface="+mn-lt"/>
              </a:rPr>
              <a:t> Μπορούν να καταπολεμήσουν πολλά παθογόνα βακτήρια όπως, για παράδειγμα, τα </a:t>
            </a:r>
            <a:r>
              <a:rPr lang="el-GR" dirty="0" err="1">
                <a:ea typeface="+mn-lt"/>
                <a:cs typeface="+mn-lt"/>
              </a:rPr>
              <a:t>Escherichia</a:t>
            </a:r>
            <a:r>
              <a:rPr lang="el-GR" dirty="0">
                <a:ea typeface="+mn-lt"/>
                <a:cs typeface="+mn-lt"/>
              </a:rPr>
              <a:t> </a:t>
            </a:r>
            <a:r>
              <a:rPr lang="el-GR" dirty="0" err="1">
                <a:ea typeface="+mn-lt"/>
                <a:cs typeface="+mn-lt"/>
              </a:rPr>
              <a:t>coli</a:t>
            </a:r>
            <a:r>
              <a:rPr lang="el-GR" dirty="0">
                <a:ea typeface="+mn-lt"/>
                <a:cs typeface="+mn-lt"/>
              </a:rPr>
              <a:t>, </a:t>
            </a:r>
            <a:r>
              <a:rPr lang="el-GR" dirty="0" err="1">
                <a:ea typeface="+mn-lt"/>
                <a:cs typeface="+mn-lt"/>
              </a:rPr>
              <a:t>Bacillus</a:t>
            </a:r>
            <a:r>
              <a:rPr lang="el-GR" dirty="0">
                <a:ea typeface="+mn-lt"/>
                <a:cs typeface="+mn-lt"/>
              </a:rPr>
              <a:t> </a:t>
            </a:r>
            <a:r>
              <a:rPr lang="el-GR" dirty="0" err="1">
                <a:ea typeface="+mn-lt"/>
                <a:cs typeface="+mn-lt"/>
              </a:rPr>
              <a:t>subtilis</a:t>
            </a:r>
            <a:r>
              <a:rPr lang="el-GR" dirty="0">
                <a:ea typeface="+mn-lt"/>
                <a:cs typeface="+mn-lt"/>
              </a:rPr>
              <a:t>, </a:t>
            </a:r>
            <a:r>
              <a:rPr lang="el-GR" dirty="0" err="1">
                <a:ea typeface="+mn-lt"/>
                <a:cs typeface="+mn-lt"/>
              </a:rPr>
              <a:t>Staphylococcus</a:t>
            </a:r>
            <a:r>
              <a:rPr lang="el-GR" dirty="0">
                <a:ea typeface="+mn-lt"/>
                <a:cs typeface="+mn-lt"/>
              </a:rPr>
              <a:t> </a:t>
            </a:r>
            <a:r>
              <a:rPr lang="el-GR" dirty="0" err="1">
                <a:ea typeface="+mn-lt"/>
                <a:cs typeface="+mn-lt"/>
              </a:rPr>
              <a:t>aureus</a:t>
            </a:r>
            <a:r>
              <a:rPr lang="el-GR" dirty="0">
                <a:ea typeface="+mn-lt"/>
                <a:cs typeface="+mn-lt"/>
              </a:rPr>
              <a:t>, </a:t>
            </a:r>
            <a:r>
              <a:rPr lang="el-GR" dirty="0" err="1">
                <a:ea typeface="+mn-lt"/>
                <a:cs typeface="+mn-lt"/>
              </a:rPr>
              <a:t>Porphyromonas</a:t>
            </a:r>
            <a:r>
              <a:rPr lang="el-GR" dirty="0">
                <a:ea typeface="+mn-lt"/>
                <a:cs typeface="+mn-lt"/>
              </a:rPr>
              <a:t> </a:t>
            </a:r>
            <a:r>
              <a:rPr lang="el-GR" dirty="0" err="1">
                <a:ea typeface="+mn-lt"/>
                <a:cs typeface="+mn-lt"/>
              </a:rPr>
              <a:t>gingivalis</a:t>
            </a:r>
            <a:r>
              <a:rPr lang="el-GR" dirty="0">
                <a:ea typeface="+mn-lt"/>
                <a:cs typeface="+mn-lt"/>
              </a:rPr>
              <a:t> αλλά και μύκητες όπως διάφορα στελέχη της </a:t>
            </a:r>
            <a:r>
              <a:rPr lang="el-GR" dirty="0" err="1">
                <a:ea typeface="+mn-lt"/>
                <a:cs typeface="+mn-lt"/>
              </a:rPr>
              <a:t>Candida</a:t>
            </a:r>
            <a:r>
              <a:rPr lang="el-GR" dirty="0">
                <a:ea typeface="+mn-lt"/>
                <a:cs typeface="+mn-lt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516162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F8690AC-6946-4248-8EE3-FE019F04C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8760FD8-F950-4FDB-C6B1-DF24F199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7410" y="1715226"/>
            <a:ext cx="4366305" cy="3381066"/>
          </a:xfrm>
        </p:spPr>
        <p:txBody>
          <a:bodyPr>
            <a:normAutofit/>
          </a:bodyPr>
          <a:lstStyle/>
          <a:p>
            <a:r>
              <a:rPr lang="el-GR" sz="3300" dirty="0">
                <a:solidFill>
                  <a:schemeClr val="accent1"/>
                </a:solidFill>
              </a:rPr>
              <a:t>                  </a:t>
            </a:r>
            <a:r>
              <a:rPr lang="el-GR" sz="4000" dirty="0">
                <a:solidFill>
                  <a:schemeClr val="accent1"/>
                </a:solidFill>
              </a:rPr>
              <a:t>ΠΡΟΣΦΟΡΑ</a:t>
            </a:r>
          </a:p>
        </p:txBody>
      </p:sp>
      <p:sp>
        <p:nvSpPr>
          <p:cNvPr id="27" name="sketchy content container">
            <a:extLst>
              <a:ext uri="{FF2B5EF4-FFF2-40B4-BE49-F238E27FC236}">
                <a16:creationId xmlns:a16="http://schemas.microsoft.com/office/drawing/2014/main" id="{54012837-9F12-440F-990A-71AA288B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4340" y="493776"/>
            <a:ext cx="6101694" cy="5722227"/>
          </a:xfrm>
          <a:custGeom>
            <a:avLst/>
            <a:gdLst>
              <a:gd name="connsiteX0" fmla="*/ 0 w 6101694"/>
              <a:gd name="connsiteY0" fmla="*/ 0 h 5722227"/>
              <a:gd name="connsiteX1" fmla="*/ 800000 w 6101694"/>
              <a:gd name="connsiteY1" fmla="*/ 0 h 5722227"/>
              <a:gd name="connsiteX2" fmla="*/ 1355932 w 6101694"/>
              <a:gd name="connsiteY2" fmla="*/ 0 h 5722227"/>
              <a:gd name="connsiteX3" fmla="*/ 2033898 w 6101694"/>
              <a:gd name="connsiteY3" fmla="*/ 0 h 5722227"/>
              <a:gd name="connsiteX4" fmla="*/ 2772881 w 6101694"/>
              <a:gd name="connsiteY4" fmla="*/ 0 h 5722227"/>
              <a:gd name="connsiteX5" fmla="*/ 3267796 w 6101694"/>
              <a:gd name="connsiteY5" fmla="*/ 0 h 5722227"/>
              <a:gd name="connsiteX6" fmla="*/ 3762711 w 6101694"/>
              <a:gd name="connsiteY6" fmla="*/ 0 h 5722227"/>
              <a:gd name="connsiteX7" fmla="*/ 4562711 w 6101694"/>
              <a:gd name="connsiteY7" fmla="*/ 0 h 5722227"/>
              <a:gd name="connsiteX8" fmla="*/ 5240677 w 6101694"/>
              <a:gd name="connsiteY8" fmla="*/ 0 h 5722227"/>
              <a:gd name="connsiteX9" fmla="*/ 6101694 w 6101694"/>
              <a:gd name="connsiteY9" fmla="*/ 0 h 5722227"/>
              <a:gd name="connsiteX10" fmla="*/ 6101694 w 6101694"/>
              <a:gd name="connsiteY10" fmla="*/ 635803 h 5722227"/>
              <a:gd name="connsiteX11" fmla="*/ 6101694 w 6101694"/>
              <a:gd name="connsiteY11" fmla="*/ 1328828 h 5722227"/>
              <a:gd name="connsiteX12" fmla="*/ 6101694 w 6101694"/>
              <a:gd name="connsiteY12" fmla="*/ 1850187 h 5722227"/>
              <a:gd name="connsiteX13" fmla="*/ 6101694 w 6101694"/>
              <a:gd name="connsiteY13" fmla="*/ 2485990 h 5722227"/>
              <a:gd name="connsiteX14" fmla="*/ 6101694 w 6101694"/>
              <a:gd name="connsiteY14" fmla="*/ 2950126 h 5722227"/>
              <a:gd name="connsiteX15" fmla="*/ 6101694 w 6101694"/>
              <a:gd name="connsiteY15" fmla="*/ 3700373 h 5722227"/>
              <a:gd name="connsiteX16" fmla="*/ 6101694 w 6101694"/>
              <a:gd name="connsiteY16" fmla="*/ 4336176 h 5722227"/>
              <a:gd name="connsiteX17" fmla="*/ 6101694 w 6101694"/>
              <a:gd name="connsiteY17" fmla="*/ 5086424 h 5722227"/>
              <a:gd name="connsiteX18" fmla="*/ 6101694 w 6101694"/>
              <a:gd name="connsiteY18" fmla="*/ 5722227 h 5722227"/>
              <a:gd name="connsiteX19" fmla="*/ 5545762 w 6101694"/>
              <a:gd name="connsiteY19" fmla="*/ 5722227 h 5722227"/>
              <a:gd name="connsiteX20" fmla="*/ 4745762 w 6101694"/>
              <a:gd name="connsiteY20" fmla="*/ 5722227 h 5722227"/>
              <a:gd name="connsiteX21" fmla="*/ 4067796 w 6101694"/>
              <a:gd name="connsiteY21" fmla="*/ 5722227 h 5722227"/>
              <a:gd name="connsiteX22" fmla="*/ 3572881 w 6101694"/>
              <a:gd name="connsiteY22" fmla="*/ 5722227 h 5722227"/>
              <a:gd name="connsiteX23" fmla="*/ 2894915 w 6101694"/>
              <a:gd name="connsiteY23" fmla="*/ 5722227 h 5722227"/>
              <a:gd name="connsiteX24" fmla="*/ 2277966 w 6101694"/>
              <a:gd name="connsiteY24" fmla="*/ 5722227 h 5722227"/>
              <a:gd name="connsiteX25" fmla="*/ 1661017 w 6101694"/>
              <a:gd name="connsiteY25" fmla="*/ 5722227 h 5722227"/>
              <a:gd name="connsiteX26" fmla="*/ 1044068 w 6101694"/>
              <a:gd name="connsiteY26" fmla="*/ 5722227 h 5722227"/>
              <a:gd name="connsiteX27" fmla="*/ 0 w 6101694"/>
              <a:gd name="connsiteY27" fmla="*/ 5722227 h 5722227"/>
              <a:gd name="connsiteX28" fmla="*/ 0 w 6101694"/>
              <a:gd name="connsiteY28" fmla="*/ 5029202 h 5722227"/>
              <a:gd name="connsiteX29" fmla="*/ 0 w 6101694"/>
              <a:gd name="connsiteY29" fmla="*/ 4450621 h 5722227"/>
              <a:gd name="connsiteX30" fmla="*/ 0 w 6101694"/>
              <a:gd name="connsiteY30" fmla="*/ 3986485 h 5722227"/>
              <a:gd name="connsiteX31" fmla="*/ 0 w 6101694"/>
              <a:gd name="connsiteY31" fmla="*/ 3407904 h 5722227"/>
              <a:gd name="connsiteX32" fmla="*/ 0 w 6101694"/>
              <a:gd name="connsiteY32" fmla="*/ 2714879 h 5722227"/>
              <a:gd name="connsiteX33" fmla="*/ 0 w 6101694"/>
              <a:gd name="connsiteY33" fmla="*/ 1964631 h 5722227"/>
              <a:gd name="connsiteX34" fmla="*/ 0 w 6101694"/>
              <a:gd name="connsiteY34" fmla="*/ 1500495 h 5722227"/>
              <a:gd name="connsiteX35" fmla="*/ 0 w 6101694"/>
              <a:gd name="connsiteY35" fmla="*/ 1036359 h 5722227"/>
              <a:gd name="connsiteX36" fmla="*/ 0 w 610169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101694" h="5722227" fill="none" extrusionOk="0">
                <a:moveTo>
                  <a:pt x="0" y="0"/>
                </a:moveTo>
                <a:cubicBezTo>
                  <a:pt x="264111" y="-34544"/>
                  <a:pt x="599981" y="-21810"/>
                  <a:pt x="800000" y="0"/>
                </a:cubicBezTo>
                <a:cubicBezTo>
                  <a:pt x="1000019" y="21810"/>
                  <a:pt x="1172170" y="-17208"/>
                  <a:pt x="1355932" y="0"/>
                </a:cubicBezTo>
                <a:cubicBezTo>
                  <a:pt x="1539694" y="17208"/>
                  <a:pt x="1711827" y="4491"/>
                  <a:pt x="2033898" y="0"/>
                </a:cubicBezTo>
                <a:cubicBezTo>
                  <a:pt x="2355969" y="-4491"/>
                  <a:pt x="2445821" y="-13174"/>
                  <a:pt x="2772881" y="0"/>
                </a:cubicBezTo>
                <a:cubicBezTo>
                  <a:pt x="3099941" y="13174"/>
                  <a:pt x="3023884" y="12786"/>
                  <a:pt x="3267796" y="0"/>
                </a:cubicBezTo>
                <a:cubicBezTo>
                  <a:pt x="3511709" y="-12786"/>
                  <a:pt x="3662887" y="-22845"/>
                  <a:pt x="3762711" y="0"/>
                </a:cubicBezTo>
                <a:cubicBezTo>
                  <a:pt x="3862535" y="22845"/>
                  <a:pt x="4224831" y="13579"/>
                  <a:pt x="4562711" y="0"/>
                </a:cubicBezTo>
                <a:cubicBezTo>
                  <a:pt x="4900591" y="-13579"/>
                  <a:pt x="4973014" y="1525"/>
                  <a:pt x="5240677" y="0"/>
                </a:cubicBezTo>
                <a:cubicBezTo>
                  <a:pt x="5508340" y="-1525"/>
                  <a:pt x="5866423" y="39443"/>
                  <a:pt x="6101694" y="0"/>
                </a:cubicBezTo>
                <a:cubicBezTo>
                  <a:pt x="6116066" y="203473"/>
                  <a:pt x="6082666" y="354587"/>
                  <a:pt x="6101694" y="635803"/>
                </a:cubicBezTo>
                <a:cubicBezTo>
                  <a:pt x="6120722" y="917019"/>
                  <a:pt x="6128465" y="1080490"/>
                  <a:pt x="6101694" y="1328828"/>
                </a:cubicBezTo>
                <a:cubicBezTo>
                  <a:pt x="6074923" y="1577167"/>
                  <a:pt x="6096140" y="1683839"/>
                  <a:pt x="6101694" y="1850187"/>
                </a:cubicBezTo>
                <a:cubicBezTo>
                  <a:pt x="6107248" y="2016535"/>
                  <a:pt x="6116565" y="2293482"/>
                  <a:pt x="6101694" y="2485990"/>
                </a:cubicBezTo>
                <a:cubicBezTo>
                  <a:pt x="6086823" y="2678498"/>
                  <a:pt x="6119719" y="2760200"/>
                  <a:pt x="6101694" y="2950126"/>
                </a:cubicBezTo>
                <a:cubicBezTo>
                  <a:pt x="6083669" y="3140052"/>
                  <a:pt x="6086742" y="3337929"/>
                  <a:pt x="6101694" y="3700373"/>
                </a:cubicBezTo>
                <a:cubicBezTo>
                  <a:pt x="6116646" y="4062817"/>
                  <a:pt x="6100526" y="4074588"/>
                  <a:pt x="6101694" y="4336176"/>
                </a:cubicBezTo>
                <a:cubicBezTo>
                  <a:pt x="6102862" y="4597764"/>
                  <a:pt x="6089487" y="4910678"/>
                  <a:pt x="6101694" y="5086424"/>
                </a:cubicBezTo>
                <a:cubicBezTo>
                  <a:pt x="6113901" y="5262170"/>
                  <a:pt x="6085924" y="5572099"/>
                  <a:pt x="6101694" y="5722227"/>
                </a:cubicBezTo>
                <a:cubicBezTo>
                  <a:pt x="5919744" y="5716778"/>
                  <a:pt x="5790906" y="5742305"/>
                  <a:pt x="5545762" y="5722227"/>
                </a:cubicBezTo>
                <a:cubicBezTo>
                  <a:pt x="5300618" y="5702149"/>
                  <a:pt x="5040097" y="5710674"/>
                  <a:pt x="4745762" y="5722227"/>
                </a:cubicBezTo>
                <a:cubicBezTo>
                  <a:pt x="4451427" y="5733780"/>
                  <a:pt x="4304452" y="5701165"/>
                  <a:pt x="4067796" y="5722227"/>
                </a:cubicBezTo>
                <a:cubicBezTo>
                  <a:pt x="3831140" y="5743289"/>
                  <a:pt x="3687500" y="5717858"/>
                  <a:pt x="3572881" y="5722227"/>
                </a:cubicBezTo>
                <a:cubicBezTo>
                  <a:pt x="3458263" y="5726596"/>
                  <a:pt x="3233099" y="5703665"/>
                  <a:pt x="2894915" y="5722227"/>
                </a:cubicBezTo>
                <a:cubicBezTo>
                  <a:pt x="2556731" y="5740789"/>
                  <a:pt x="2513553" y="5741605"/>
                  <a:pt x="2277966" y="5722227"/>
                </a:cubicBezTo>
                <a:cubicBezTo>
                  <a:pt x="2042379" y="5702849"/>
                  <a:pt x="1946932" y="5707233"/>
                  <a:pt x="1661017" y="5722227"/>
                </a:cubicBezTo>
                <a:cubicBezTo>
                  <a:pt x="1375102" y="5737221"/>
                  <a:pt x="1212345" y="5721134"/>
                  <a:pt x="1044068" y="5722227"/>
                </a:cubicBezTo>
                <a:cubicBezTo>
                  <a:pt x="875791" y="5723320"/>
                  <a:pt x="298249" y="5685035"/>
                  <a:pt x="0" y="5722227"/>
                </a:cubicBezTo>
                <a:cubicBezTo>
                  <a:pt x="-7210" y="5391018"/>
                  <a:pt x="-25179" y="5360677"/>
                  <a:pt x="0" y="5029202"/>
                </a:cubicBezTo>
                <a:cubicBezTo>
                  <a:pt x="25179" y="4697727"/>
                  <a:pt x="-20542" y="4653879"/>
                  <a:pt x="0" y="4450621"/>
                </a:cubicBezTo>
                <a:cubicBezTo>
                  <a:pt x="20542" y="4247363"/>
                  <a:pt x="-2859" y="4184961"/>
                  <a:pt x="0" y="3986485"/>
                </a:cubicBezTo>
                <a:cubicBezTo>
                  <a:pt x="2859" y="3788009"/>
                  <a:pt x="-1796" y="3641618"/>
                  <a:pt x="0" y="3407904"/>
                </a:cubicBezTo>
                <a:cubicBezTo>
                  <a:pt x="1796" y="3174190"/>
                  <a:pt x="24860" y="2909434"/>
                  <a:pt x="0" y="2714879"/>
                </a:cubicBezTo>
                <a:cubicBezTo>
                  <a:pt x="-24860" y="2520324"/>
                  <a:pt x="16000" y="2130810"/>
                  <a:pt x="0" y="1964631"/>
                </a:cubicBezTo>
                <a:cubicBezTo>
                  <a:pt x="-16000" y="1798452"/>
                  <a:pt x="7625" y="1600521"/>
                  <a:pt x="0" y="1500495"/>
                </a:cubicBezTo>
                <a:cubicBezTo>
                  <a:pt x="-7625" y="1400469"/>
                  <a:pt x="11054" y="1189580"/>
                  <a:pt x="0" y="1036359"/>
                </a:cubicBezTo>
                <a:cubicBezTo>
                  <a:pt x="-11054" y="883138"/>
                  <a:pt x="-253" y="300104"/>
                  <a:pt x="0" y="0"/>
                </a:cubicBezTo>
                <a:close/>
              </a:path>
              <a:path w="6101694" h="5722227" stroke="0" extrusionOk="0">
                <a:moveTo>
                  <a:pt x="0" y="0"/>
                </a:moveTo>
                <a:cubicBezTo>
                  <a:pt x="209331" y="11587"/>
                  <a:pt x="450211" y="18912"/>
                  <a:pt x="616949" y="0"/>
                </a:cubicBezTo>
                <a:cubicBezTo>
                  <a:pt x="783687" y="-18912"/>
                  <a:pt x="893121" y="-1594"/>
                  <a:pt x="1111864" y="0"/>
                </a:cubicBezTo>
                <a:cubicBezTo>
                  <a:pt x="1330608" y="1594"/>
                  <a:pt x="1740887" y="-39579"/>
                  <a:pt x="1911864" y="0"/>
                </a:cubicBezTo>
                <a:cubicBezTo>
                  <a:pt x="2082841" y="39579"/>
                  <a:pt x="2378650" y="-14252"/>
                  <a:pt x="2528813" y="0"/>
                </a:cubicBezTo>
                <a:cubicBezTo>
                  <a:pt x="2678976" y="14252"/>
                  <a:pt x="2911915" y="20021"/>
                  <a:pt x="3145762" y="0"/>
                </a:cubicBezTo>
                <a:cubicBezTo>
                  <a:pt x="3379609" y="-20021"/>
                  <a:pt x="3572055" y="-4809"/>
                  <a:pt x="3945762" y="0"/>
                </a:cubicBezTo>
                <a:cubicBezTo>
                  <a:pt x="4319469" y="4809"/>
                  <a:pt x="4380532" y="22923"/>
                  <a:pt x="4501694" y="0"/>
                </a:cubicBezTo>
                <a:cubicBezTo>
                  <a:pt x="4622856" y="-22923"/>
                  <a:pt x="5105454" y="38231"/>
                  <a:pt x="5301694" y="0"/>
                </a:cubicBezTo>
                <a:cubicBezTo>
                  <a:pt x="5497934" y="-38231"/>
                  <a:pt x="5801758" y="-1787"/>
                  <a:pt x="6101694" y="0"/>
                </a:cubicBezTo>
                <a:cubicBezTo>
                  <a:pt x="6080386" y="256153"/>
                  <a:pt x="6091900" y="335049"/>
                  <a:pt x="6101694" y="635803"/>
                </a:cubicBezTo>
                <a:cubicBezTo>
                  <a:pt x="6111488" y="936557"/>
                  <a:pt x="6102274" y="1092448"/>
                  <a:pt x="6101694" y="1271606"/>
                </a:cubicBezTo>
                <a:cubicBezTo>
                  <a:pt x="6101114" y="1450764"/>
                  <a:pt x="6089931" y="1797531"/>
                  <a:pt x="6101694" y="1964631"/>
                </a:cubicBezTo>
                <a:cubicBezTo>
                  <a:pt x="6113457" y="2131731"/>
                  <a:pt x="6092457" y="2235822"/>
                  <a:pt x="6101694" y="2428767"/>
                </a:cubicBezTo>
                <a:cubicBezTo>
                  <a:pt x="6110931" y="2621712"/>
                  <a:pt x="6093019" y="2925917"/>
                  <a:pt x="6101694" y="3064570"/>
                </a:cubicBezTo>
                <a:cubicBezTo>
                  <a:pt x="6110369" y="3203223"/>
                  <a:pt x="6128845" y="3501958"/>
                  <a:pt x="6101694" y="3700373"/>
                </a:cubicBezTo>
                <a:cubicBezTo>
                  <a:pt x="6074543" y="3898788"/>
                  <a:pt x="6073804" y="4046823"/>
                  <a:pt x="6101694" y="4336176"/>
                </a:cubicBezTo>
                <a:cubicBezTo>
                  <a:pt x="6129584" y="4625529"/>
                  <a:pt x="6130911" y="4774033"/>
                  <a:pt x="6101694" y="5029202"/>
                </a:cubicBezTo>
                <a:cubicBezTo>
                  <a:pt x="6072477" y="5284371"/>
                  <a:pt x="6105424" y="5383875"/>
                  <a:pt x="6101694" y="5722227"/>
                </a:cubicBezTo>
                <a:cubicBezTo>
                  <a:pt x="5868939" y="5758327"/>
                  <a:pt x="5599911" y="5706985"/>
                  <a:pt x="5362711" y="5722227"/>
                </a:cubicBezTo>
                <a:cubicBezTo>
                  <a:pt x="5125511" y="5737469"/>
                  <a:pt x="4979264" y="5718034"/>
                  <a:pt x="4806779" y="5722227"/>
                </a:cubicBezTo>
                <a:cubicBezTo>
                  <a:pt x="4634294" y="5726420"/>
                  <a:pt x="4390013" y="5742179"/>
                  <a:pt x="4006779" y="5722227"/>
                </a:cubicBezTo>
                <a:cubicBezTo>
                  <a:pt x="3623545" y="5702275"/>
                  <a:pt x="3615470" y="5754067"/>
                  <a:pt x="3328813" y="5722227"/>
                </a:cubicBezTo>
                <a:cubicBezTo>
                  <a:pt x="3042156" y="5690387"/>
                  <a:pt x="2924084" y="5695553"/>
                  <a:pt x="2772881" y="5722227"/>
                </a:cubicBezTo>
                <a:cubicBezTo>
                  <a:pt x="2621678" y="5748901"/>
                  <a:pt x="2380031" y="5698146"/>
                  <a:pt x="2094915" y="5722227"/>
                </a:cubicBezTo>
                <a:cubicBezTo>
                  <a:pt x="1809799" y="5746308"/>
                  <a:pt x="1743826" y="5719353"/>
                  <a:pt x="1600000" y="5722227"/>
                </a:cubicBezTo>
                <a:cubicBezTo>
                  <a:pt x="1456174" y="5725101"/>
                  <a:pt x="1293395" y="5743243"/>
                  <a:pt x="1105085" y="5722227"/>
                </a:cubicBezTo>
                <a:cubicBezTo>
                  <a:pt x="916775" y="5701211"/>
                  <a:pt x="536449" y="5753320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Θέση περιεχομένου 2">
            <a:extLst>
              <a:ext uri="{FF2B5EF4-FFF2-40B4-BE49-F238E27FC236}">
                <a16:creationId xmlns:a16="http://schemas.microsoft.com/office/drawing/2014/main" id="{A8D77763-E23D-500E-A93D-376C6C0F34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06440" y="804544"/>
          <a:ext cx="5544312" cy="514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512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EC78716-F230-E0AE-379B-DB6C4EBA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                     ΜΑΣΤΙΧΑ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7DC420"/>
          </a:solidFill>
          <a:ln w="38100" cap="rnd">
            <a:solidFill>
              <a:srgbClr val="7DC42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Εικόνα 8" descr="Εικόνα που περιέχει φαγητό, ρύζι&#10;&#10;Περιγραφή που δημιουργήθηκε αυτόματα">
            <a:extLst>
              <a:ext uri="{FF2B5EF4-FFF2-40B4-BE49-F238E27FC236}">
                <a16:creationId xmlns:a16="http://schemas.microsoft.com/office/drawing/2014/main" id="{C858FE42-B9B7-E504-B664-5E248A1FEC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8199" y="2181125"/>
            <a:ext cx="5319650" cy="3713701"/>
          </a:xfrm>
        </p:spPr>
      </p:pic>
      <p:pic>
        <p:nvPicPr>
          <p:cNvPr id="9" name="Εικόνα 10" descr="Εικόνα που περιέχει φαγητό, ψωμί&#10;&#10;Περιγραφή που δημιουργήθηκε αυτόματα">
            <a:extLst>
              <a:ext uri="{FF2B5EF4-FFF2-40B4-BE49-F238E27FC236}">
                <a16:creationId xmlns:a16="http://schemas.microsoft.com/office/drawing/2014/main" id="{1C8634F8-7FDA-285B-9205-D237A42C9A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183052"/>
            <a:ext cx="5283820" cy="3707452"/>
          </a:xfrm>
        </p:spPr>
      </p:pic>
    </p:spTree>
    <p:extLst>
      <p:ext uri="{BB962C8B-B14F-4D97-AF65-F5344CB8AC3E}">
        <p14:creationId xmlns:p14="http://schemas.microsoft.com/office/powerpoint/2010/main" val="87684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F842C8C-A7A2-0297-3E10-77787D4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dirty="0"/>
              <a:t>               ΜΑΣΤΙΧΟΔΕΝΤΡΑ   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7DC420"/>
          </a:solidFill>
          <a:ln w="38100" cap="rnd">
            <a:solidFill>
              <a:srgbClr val="7DC42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6" descr="Εικόνα που περιέχει υπαίθριος, δέντρο, ουρανός, έδαφος&#10;&#10;Περιγραφή που δημιουργήθηκε αυτόματα">
            <a:extLst>
              <a:ext uri="{FF2B5EF4-FFF2-40B4-BE49-F238E27FC236}">
                <a16:creationId xmlns:a16="http://schemas.microsoft.com/office/drawing/2014/main" id="{02199C95-5035-CA89-8FC9-869F7B39A5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6870" y="2071316"/>
            <a:ext cx="5673701" cy="4119172"/>
          </a:xfrm>
        </p:spPr>
      </p:pic>
      <p:pic>
        <p:nvPicPr>
          <p:cNvPr id="5" name="Εικόνα 5">
            <a:extLst>
              <a:ext uri="{FF2B5EF4-FFF2-40B4-BE49-F238E27FC236}">
                <a16:creationId xmlns:a16="http://schemas.microsoft.com/office/drawing/2014/main" id="{C350C6B1-9C04-4C2F-714C-21C360A05C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35540" b="-3"/>
          <a:stretch/>
        </p:blipFill>
        <p:spPr>
          <a:xfrm>
            <a:off x="6774268" y="2075391"/>
            <a:ext cx="4823869" cy="41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5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7" descr="Εικόνα που περιέχει κέικ, σοκολάτα, κομμάτι, πιρούνι&#10;&#10;Περιγραφή που δημιουργήθηκε αυτόματα">
            <a:extLst>
              <a:ext uri="{FF2B5EF4-FFF2-40B4-BE49-F238E27FC236}">
                <a16:creationId xmlns:a16="http://schemas.microsoft.com/office/drawing/2014/main" id="{F0AEDB6D-0155-48D3-9AFB-3782D27B2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4" r="5869" b="-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6C2E7DC-0210-8C43-3D63-9D84FF38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100">
                <a:solidFill>
                  <a:schemeClr val="bg1"/>
                </a:solidFill>
              </a:rPr>
              <a:t>VEGAN ΚΕΙΚ ΣΟΚΟΛΑΤΑΣ ΜΕ ΜΑΣΤΙΧΑ</a:t>
            </a:r>
          </a:p>
        </p:txBody>
      </p:sp>
    </p:spTree>
    <p:extLst>
      <p:ext uri="{BB962C8B-B14F-4D97-AF65-F5344CB8AC3E}">
        <p14:creationId xmlns:p14="http://schemas.microsoft.com/office/powerpoint/2010/main" val="3023088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50C22F06-D697-D536-D811-DD0EAC2E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el-GR" sz="3300"/>
              <a:t>                   ΥΛΙΚΑ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F0139473-820F-240D-AB1D-00D5D52DD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400">
                <a:ea typeface="+mn-lt"/>
                <a:cs typeface="+mn-lt"/>
              </a:rPr>
              <a:t>1 1/3 </a:t>
            </a:r>
            <a:r>
              <a:rPr lang="el-GR" sz="2400" err="1">
                <a:ea typeface="+mn-lt"/>
                <a:cs typeface="+mn-lt"/>
              </a:rPr>
              <a:t>φλιτζ</a:t>
            </a:r>
            <a:r>
              <a:rPr lang="el-GR" sz="2400">
                <a:ea typeface="+mn-lt"/>
                <a:cs typeface="+mn-lt"/>
              </a:rPr>
              <a:t>. </a:t>
            </a:r>
            <a:r>
              <a:rPr lang="el-GR" sz="2400" err="1">
                <a:ea typeface="+mn-lt"/>
                <a:cs typeface="+mn-lt"/>
              </a:rPr>
              <a:t>τσ</a:t>
            </a:r>
            <a:r>
              <a:rPr lang="el-GR" sz="2400">
                <a:ea typeface="+mn-lt"/>
                <a:cs typeface="+mn-lt"/>
              </a:rPr>
              <a:t>. αλεύρι</a:t>
            </a:r>
            <a:endParaRPr lang="el-GR" sz="2400"/>
          </a:p>
          <a:p>
            <a:pPr>
              <a:lnSpc>
                <a:spcPct val="100000"/>
              </a:lnSpc>
            </a:pPr>
            <a:r>
              <a:rPr lang="el-GR" sz="2400">
                <a:ea typeface="+mn-lt"/>
                <a:cs typeface="+mn-lt"/>
              </a:rPr>
              <a:t>1 </a:t>
            </a:r>
            <a:r>
              <a:rPr lang="el-GR" sz="2400" err="1">
                <a:ea typeface="+mn-lt"/>
                <a:cs typeface="+mn-lt"/>
              </a:rPr>
              <a:t>φλιτζ</a:t>
            </a:r>
            <a:r>
              <a:rPr lang="el-GR" sz="2400">
                <a:ea typeface="+mn-lt"/>
                <a:cs typeface="+mn-lt"/>
              </a:rPr>
              <a:t>. </a:t>
            </a:r>
            <a:r>
              <a:rPr lang="el-GR" sz="2400" err="1">
                <a:ea typeface="+mn-lt"/>
                <a:cs typeface="+mn-lt"/>
              </a:rPr>
              <a:t>τσ</a:t>
            </a:r>
            <a:r>
              <a:rPr lang="el-GR" sz="2400">
                <a:ea typeface="+mn-lt"/>
                <a:cs typeface="+mn-lt"/>
              </a:rPr>
              <a:t>. ζάχαρη</a:t>
            </a:r>
            <a:endParaRPr lang="el-GR" sz="2400"/>
          </a:p>
          <a:p>
            <a:pPr>
              <a:lnSpc>
                <a:spcPct val="100000"/>
              </a:lnSpc>
            </a:pPr>
            <a:r>
              <a:rPr lang="el-GR" sz="2400">
                <a:ea typeface="+mn-lt"/>
                <a:cs typeface="+mn-lt"/>
              </a:rPr>
              <a:t>1/2 </a:t>
            </a:r>
            <a:r>
              <a:rPr lang="el-GR" sz="2400" err="1">
                <a:ea typeface="+mn-lt"/>
                <a:cs typeface="+mn-lt"/>
              </a:rPr>
              <a:t>φλιτζ</a:t>
            </a:r>
            <a:r>
              <a:rPr lang="el-GR" sz="2400">
                <a:ea typeface="+mn-lt"/>
                <a:cs typeface="+mn-lt"/>
              </a:rPr>
              <a:t>. </a:t>
            </a:r>
            <a:r>
              <a:rPr lang="el-GR" sz="2400" err="1">
                <a:ea typeface="+mn-lt"/>
                <a:cs typeface="+mn-lt"/>
              </a:rPr>
              <a:t>τσ</a:t>
            </a:r>
            <a:r>
              <a:rPr lang="el-GR" sz="2400">
                <a:ea typeface="+mn-lt"/>
                <a:cs typeface="+mn-lt"/>
              </a:rPr>
              <a:t>. κακάο σε σκόνη χωρίς ζάχαρη</a:t>
            </a:r>
            <a:endParaRPr lang="el-GR" sz="2400"/>
          </a:p>
          <a:p>
            <a:pPr>
              <a:lnSpc>
                <a:spcPct val="100000"/>
              </a:lnSpc>
            </a:pPr>
            <a:r>
              <a:rPr lang="el-GR" sz="2400">
                <a:ea typeface="+mn-lt"/>
                <a:cs typeface="+mn-lt"/>
              </a:rPr>
              <a:t>2 </a:t>
            </a:r>
            <a:r>
              <a:rPr lang="el-GR" sz="2400" err="1">
                <a:ea typeface="+mn-lt"/>
                <a:cs typeface="+mn-lt"/>
              </a:rPr>
              <a:t>κ.γ</a:t>
            </a:r>
            <a:r>
              <a:rPr lang="el-GR" sz="2400">
                <a:ea typeface="+mn-lt"/>
                <a:cs typeface="+mn-lt"/>
              </a:rPr>
              <a:t>. </a:t>
            </a:r>
            <a:r>
              <a:rPr lang="el-GR" sz="2400" err="1">
                <a:ea typeface="+mn-lt"/>
                <a:cs typeface="+mn-lt"/>
              </a:rPr>
              <a:t>μπέικιν</a:t>
            </a:r>
            <a:r>
              <a:rPr lang="el-GR" sz="2400">
                <a:ea typeface="+mn-lt"/>
                <a:cs typeface="+mn-lt"/>
              </a:rPr>
              <a:t> </a:t>
            </a:r>
            <a:r>
              <a:rPr lang="el-GR" sz="2400" err="1">
                <a:ea typeface="+mn-lt"/>
                <a:cs typeface="+mn-lt"/>
              </a:rPr>
              <a:t>πάουντερ</a:t>
            </a:r>
            <a:endParaRPr lang="el-GR" sz="2400" err="1"/>
          </a:p>
          <a:p>
            <a:pPr>
              <a:lnSpc>
                <a:spcPct val="100000"/>
              </a:lnSpc>
            </a:pPr>
            <a:r>
              <a:rPr lang="el-GR" sz="2400">
                <a:ea typeface="+mn-lt"/>
                <a:cs typeface="+mn-lt"/>
              </a:rPr>
              <a:t>1 </a:t>
            </a:r>
            <a:r>
              <a:rPr lang="el-GR" sz="2400" err="1">
                <a:ea typeface="+mn-lt"/>
                <a:cs typeface="+mn-lt"/>
              </a:rPr>
              <a:t>κ.γ</a:t>
            </a:r>
            <a:r>
              <a:rPr lang="el-GR" sz="2400">
                <a:ea typeface="+mn-lt"/>
                <a:cs typeface="+mn-lt"/>
              </a:rPr>
              <a:t>. αλάτι</a:t>
            </a:r>
            <a:endParaRPr lang="el-GR" sz="2400"/>
          </a:p>
          <a:p>
            <a:pPr>
              <a:lnSpc>
                <a:spcPct val="100000"/>
              </a:lnSpc>
            </a:pPr>
            <a:r>
              <a:rPr lang="el-GR" sz="2400">
                <a:ea typeface="+mn-lt"/>
                <a:cs typeface="+mn-lt"/>
              </a:rPr>
              <a:t>3/4 </a:t>
            </a:r>
            <a:r>
              <a:rPr lang="el-GR" sz="2400" err="1">
                <a:ea typeface="+mn-lt"/>
                <a:cs typeface="+mn-lt"/>
              </a:rPr>
              <a:t>κ.γ</a:t>
            </a:r>
            <a:r>
              <a:rPr lang="el-GR" sz="2400">
                <a:ea typeface="+mn-lt"/>
                <a:cs typeface="+mn-lt"/>
              </a:rPr>
              <a:t>. μαστίχα κοπανισμένη</a:t>
            </a:r>
            <a:endParaRPr lang="el-GR" sz="2400"/>
          </a:p>
          <a:p>
            <a:pPr>
              <a:lnSpc>
                <a:spcPct val="100000"/>
              </a:lnSpc>
            </a:pPr>
            <a:r>
              <a:rPr lang="el-GR" sz="2400">
                <a:ea typeface="+mn-lt"/>
                <a:cs typeface="+mn-lt"/>
              </a:rPr>
              <a:t>1/3 </a:t>
            </a:r>
            <a:r>
              <a:rPr lang="el-GR" sz="2400" err="1">
                <a:ea typeface="+mn-lt"/>
                <a:cs typeface="+mn-lt"/>
              </a:rPr>
              <a:t>φλιτζ</a:t>
            </a:r>
            <a:r>
              <a:rPr lang="el-GR" sz="2400">
                <a:ea typeface="+mn-lt"/>
                <a:cs typeface="+mn-lt"/>
              </a:rPr>
              <a:t>. </a:t>
            </a:r>
            <a:r>
              <a:rPr lang="el-GR" sz="2400" err="1">
                <a:ea typeface="+mn-lt"/>
                <a:cs typeface="+mn-lt"/>
              </a:rPr>
              <a:t>τσ</a:t>
            </a:r>
            <a:r>
              <a:rPr lang="el-GR" sz="2400">
                <a:ea typeface="+mn-lt"/>
                <a:cs typeface="+mn-lt"/>
              </a:rPr>
              <a:t>. εξ. παρθένο ελαιόλαδο απαλό</a:t>
            </a:r>
            <a:endParaRPr lang="el-GR" sz="2400"/>
          </a:p>
          <a:p>
            <a:pPr>
              <a:lnSpc>
                <a:spcPct val="100000"/>
              </a:lnSpc>
            </a:pPr>
            <a:r>
              <a:rPr lang="el-GR" sz="2400">
                <a:ea typeface="+mn-lt"/>
                <a:cs typeface="+mn-lt"/>
              </a:rPr>
              <a:t>1/3 </a:t>
            </a:r>
            <a:r>
              <a:rPr lang="el-GR" sz="2400" err="1">
                <a:ea typeface="+mn-lt"/>
                <a:cs typeface="+mn-lt"/>
              </a:rPr>
              <a:t>φλιτζ</a:t>
            </a:r>
            <a:r>
              <a:rPr lang="el-GR" sz="2400">
                <a:ea typeface="+mn-lt"/>
                <a:cs typeface="+mn-lt"/>
              </a:rPr>
              <a:t>. </a:t>
            </a:r>
            <a:r>
              <a:rPr lang="el-GR" sz="2400" err="1">
                <a:ea typeface="+mn-lt"/>
                <a:cs typeface="+mn-lt"/>
              </a:rPr>
              <a:t>τσ</a:t>
            </a:r>
            <a:r>
              <a:rPr lang="el-GR" sz="2400">
                <a:ea typeface="+mn-lt"/>
                <a:cs typeface="+mn-lt"/>
              </a:rPr>
              <a:t>. Ηλιέλαιο</a:t>
            </a:r>
          </a:p>
          <a:p>
            <a:pPr>
              <a:lnSpc>
                <a:spcPct val="100000"/>
              </a:lnSpc>
            </a:pPr>
            <a:r>
              <a:rPr lang="el-GR" sz="2400">
                <a:ea typeface="+mn-lt"/>
                <a:cs typeface="+mn-lt"/>
              </a:rPr>
              <a:t>1 </a:t>
            </a:r>
            <a:r>
              <a:rPr lang="el-GR" sz="2400" err="1">
                <a:ea typeface="+mn-lt"/>
                <a:cs typeface="+mn-lt"/>
              </a:rPr>
              <a:t>φλιτζ</a:t>
            </a:r>
            <a:r>
              <a:rPr lang="el-GR" sz="2400">
                <a:ea typeface="+mn-lt"/>
                <a:cs typeface="+mn-lt"/>
              </a:rPr>
              <a:t>. </a:t>
            </a:r>
            <a:r>
              <a:rPr lang="el-GR" sz="2400" err="1">
                <a:ea typeface="+mn-lt"/>
                <a:cs typeface="+mn-lt"/>
              </a:rPr>
              <a:t>τσ</a:t>
            </a:r>
            <a:r>
              <a:rPr lang="el-GR" sz="2400">
                <a:ea typeface="+mn-lt"/>
                <a:cs typeface="+mn-lt"/>
              </a:rPr>
              <a:t>. γάλα αμυγδάλου</a:t>
            </a:r>
            <a:endParaRPr lang="el-GR" sz="2400"/>
          </a:p>
          <a:p>
            <a:pPr>
              <a:lnSpc>
                <a:spcPct val="100000"/>
              </a:lnSpc>
            </a:pPr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298211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SketchyVTI</vt:lpstr>
      <vt:lpstr>ΜΑΣΤΙΧΑ ΧΙΟΥ</vt:lpstr>
      <vt:lpstr>ΔΙΑΤΡΟΦΙΚΗ ΑΞΙΑ</vt:lpstr>
      <vt:lpstr>ΟΦΕΛΗ</vt:lpstr>
      <vt:lpstr>                     ΟΦΕΛΗ</vt:lpstr>
      <vt:lpstr>                  ΠΡΟΣΦΟΡΑ</vt:lpstr>
      <vt:lpstr>                     ΜΑΣΤΙΧΑ</vt:lpstr>
      <vt:lpstr>               ΜΑΣΤΙΧΟΔΕΝΤΡΑ   </vt:lpstr>
      <vt:lpstr>VEGAN ΚΕΙΚ ΣΟΚΟΛΑΤΑΣ ΜΕ ΜΑΣΤΙΧΑ</vt:lpstr>
      <vt:lpstr>                   ΥΛΙΚΑ</vt:lpstr>
      <vt:lpstr>                  ΕΚΤΕΛΕΣΗ</vt:lpstr>
      <vt:lpstr>                       ΠΗΓΕΣ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lastModifiedBy/>
  <cp:revision>194</cp:revision>
  <dcterms:created xsi:type="dcterms:W3CDTF">2022-04-21T07:21:46Z</dcterms:created>
  <dcterms:modified xsi:type="dcterms:W3CDTF">2022-04-21T09:01:47Z</dcterms:modified>
</cp:coreProperties>
</file>