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8" r:id="rId4"/>
    <p:sldId id="260" r:id="rId5"/>
    <p:sldId id="258" r:id="rId6"/>
    <p:sldId id="259" r:id="rId7"/>
    <p:sldId id="261" r:id="rId8"/>
    <p:sldId id="262" r:id="rId9"/>
    <p:sldId id="263" r:id="rId10"/>
    <p:sldId id="265" r:id="rId11"/>
    <p:sldId id="264" r:id="rId12"/>
    <p:sldId id="267" r:id="rId13"/>
    <p:sldId id="266"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97FFBA"/>
    <a:srgbClr val="66FF99"/>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4" autoAdjust="0"/>
    <p:restoredTop sz="81183" autoAdjust="0"/>
  </p:normalViewPr>
  <p:slideViewPr>
    <p:cSldViewPr>
      <p:cViewPr>
        <p:scale>
          <a:sx n="60" d="100"/>
          <a:sy n="60" d="100"/>
        </p:scale>
        <p:origin x="-9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9ADB88-E88D-48A7-991C-7E9EA3945862}" type="datetimeFigureOut">
              <a:rPr lang="el-GR" smtClean="0"/>
              <a:pPr/>
              <a:t>23/10/2013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88E9A0-2BE7-499B-99F1-5EFA9713ADD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n-US" dirty="0" smtClean="0"/>
              <a:t>Normal </a:t>
            </a:r>
            <a:r>
              <a:rPr lang="en-US" dirty="0" err="1" smtClean="0"/>
              <a:t>sural</a:t>
            </a:r>
            <a:r>
              <a:rPr lang="en-US" dirty="0" smtClean="0"/>
              <a:t> nerve. This low power image shows a transverse section of essentially normal </a:t>
            </a:r>
            <a:r>
              <a:rPr lang="en-US" dirty="0" err="1" smtClean="0"/>
              <a:t>sural</a:t>
            </a:r>
            <a:r>
              <a:rPr lang="en-US" dirty="0" smtClean="0"/>
              <a:t> nerve embedded in plastic and stained with </a:t>
            </a:r>
            <a:r>
              <a:rPr lang="en-US" dirty="0" err="1" smtClean="0"/>
              <a:t>toluidine</a:t>
            </a:r>
            <a:r>
              <a:rPr lang="en-US" dirty="0" smtClean="0"/>
              <a:t> blue. Note the </a:t>
            </a:r>
            <a:r>
              <a:rPr lang="en-US" dirty="0" err="1" smtClean="0"/>
              <a:t>epineurium</a:t>
            </a:r>
            <a:r>
              <a:rPr lang="en-US" dirty="0" smtClean="0"/>
              <a:t> as it surrounds the nerve and blends with the adjacent connective </a:t>
            </a:r>
            <a:r>
              <a:rPr lang="en-US" dirty="0" err="1" smtClean="0"/>
              <a:t>tissue.Ep</a:t>
            </a:r>
            <a:r>
              <a:rPr lang="en-US" dirty="0" smtClean="0"/>
              <a:t> =</a:t>
            </a:r>
            <a:r>
              <a:rPr lang="en-US" dirty="0" err="1" smtClean="0"/>
              <a:t>epineurium</a:t>
            </a:r>
            <a:r>
              <a:rPr lang="en-US" dirty="0" smtClean="0"/>
              <a:t>; F = nerve fascicle. (</a:t>
            </a:r>
            <a:r>
              <a:rPr lang="en-US" dirty="0" err="1" smtClean="0"/>
              <a:t>Toluidine</a:t>
            </a:r>
            <a:r>
              <a:rPr lang="en-US" dirty="0" smtClean="0"/>
              <a:t> blue, 40x)</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EE88E9A0-2BE7-499B-99F1-5EFA9713ADDA}" type="slidenum">
              <a:rPr lang="el-GR" smtClean="0"/>
              <a:pPr/>
              <a:t>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Normal </a:t>
            </a:r>
            <a:r>
              <a:rPr lang="en-US" dirty="0" err="1" smtClean="0"/>
              <a:t>sural</a:t>
            </a:r>
            <a:r>
              <a:rPr lang="en-US" dirty="0" smtClean="0"/>
              <a:t> nerve. A higher power image of a transverse section of </a:t>
            </a:r>
            <a:r>
              <a:rPr lang="en-US" dirty="0" err="1" smtClean="0"/>
              <a:t>sural</a:t>
            </a:r>
            <a:r>
              <a:rPr lang="en-US" dirty="0" smtClean="0"/>
              <a:t> nerve shows normal density of large and small </a:t>
            </a:r>
            <a:r>
              <a:rPr lang="en-US" dirty="0" err="1" smtClean="0"/>
              <a:t>myelinated</a:t>
            </a:r>
            <a:r>
              <a:rPr lang="en-US" dirty="0" smtClean="0"/>
              <a:t> axons. Note the excellent resolution of individual myelin sheaths, resembling dark blue doughnuts about individual axons. </a:t>
            </a:r>
            <a:r>
              <a:rPr lang="en-US" dirty="0" err="1" smtClean="0"/>
              <a:t>Unmyelinated</a:t>
            </a:r>
            <a:r>
              <a:rPr lang="en-US" dirty="0" smtClean="0"/>
              <a:t> axons are not well seen at this magnification. </a:t>
            </a:r>
            <a:r>
              <a:rPr lang="en-US" dirty="0" err="1" smtClean="0"/>
              <a:t>Pn</a:t>
            </a:r>
            <a:r>
              <a:rPr lang="en-US" dirty="0" smtClean="0"/>
              <a:t> = </a:t>
            </a:r>
            <a:r>
              <a:rPr lang="en-US" dirty="0" err="1" smtClean="0"/>
              <a:t>perineurium</a:t>
            </a:r>
            <a:r>
              <a:rPr lang="en-US" dirty="0" smtClean="0"/>
              <a:t>; En = </a:t>
            </a:r>
            <a:r>
              <a:rPr lang="en-US" dirty="0" err="1" smtClean="0"/>
              <a:t>endoneurium</a:t>
            </a:r>
            <a:r>
              <a:rPr lang="en-US" dirty="0" smtClean="0"/>
              <a:t>. (</a:t>
            </a:r>
            <a:r>
              <a:rPr lang="en-US" dirty="0" err="1" smtClean="0"/>
              <a:t>Toluidine</a:t>
            </a:r>
            <a:r>
              <a:rPr lang="en-US" dirty="0" smtClean="0"/>
              <a:t> blue, 400x)</a:t>
            </a:r>
            <a:endParaRPr lang="el-GR" dirty="0"/>
          </a:p>
        </p:txBody>
      </p:sp>
      <p:sp>
        <p:nvSpPr>
          <p:cNvPr id="4" name="3 - Θέση αριθμού διαφάνειας"/>
          <p:cNvSpPr>
            <a:spLocks noGrp="1"/>
          </p:cNvSpPr>
          <p:nvPr>
            <p:ph type="sldNum" sz="quarter" idx="10"/>
          </p:nvPr>
        </p:nvSpPr>
        <p:spPr/>
        <p:txBody>
          <a:bodyPr/>
          <a:lstStyle/>
          <a:p>
            <a:fld id="{EE88E9A0-2BE7-499B-99F1-5EFA9713ADDA}" type="slidenum">
              <a:rPr lang="el-GR" smtClean="0"/>
              <a:pPr/>
              <a:t>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smtClean="0"/>
              <a:t>Spinal ganglion nerve cells, </a:t>
            </a:r>
            <a:r>
              <a:rPr lang="en-US" dirty="0" err="1" smtClean="0"/>
              <a:t>coloured</a:t>
            </a:r>
            <a:r>
              <a:rPr lang="en-US" dirty="0" smtClean="0"/>
              <a:t> scanning electron micrograph (SEM). This node of nerve cells, located just outside the spinal cord, along the spinal nerve, is also called the dorsal root ganglion. The cell bodies are seen here as the thicker structures (white). They are responsible for processing sensory information or for coordinating impulses from other neurons. Magnification: x142 when printed 10 </a:t>
            </a:r>
            <a:r>
              <a:rPr lang="en-US" dirty="0" err="1" smtClean="0"/>
              <a:t>centimetres</a:t>
            </a:r>
            <a:r>
              <a:rPr lang="en-US" dirty="0" smtClean="0"/>
              <a:t> wide.</a:t>
            </a:r>
            <a:endParaRPr lang="el-GR" dirty="0"/>
          </a:p>
        </p:txBody>
      </p:sp>
      <p:sp>
        <p:nvSpPr>
          <p:cNvPr id="4" name="3 - Θέση αριθμού διαφάνειας"/>
          <p:cNvSpPr>
            <a:spLocks noGrp="1"/>
          </p:cNvSpPr>
          <p:nvPr>
            <p:ph type="sldNum" sz="quarter" idx="10"/>
          </p:nvPr>
        </p:nvSpPr>
        <p:spPr/>
        <p:txBody>
          <a:bodyPr/>
          <a:lstStyle/>
          <a:p>
            <a:fld id="{EE88E9A0-2BE7-499B-99F1-5EFA9713ADDA}"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23/10/2013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23/10/2013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4000"/>
          </a:schemeClr>
        </a:solidFill>
        <a:effectLst/>
      </p:bgPr>
    </p:bg>
    <p:spTree>
      <p:nvGrpSpPr>
        <p:cNvPr id="1" name=""/>
        <p:cNvGrpSpPr/>
        <p:nvPr/>
      </p:nvGrpSpPr>
      <p:grpSpPr>
        <a:xfrm>
          <a:off x="0" y="0"/>
          <a:ext cx="0" cy="0"/>
          <a:chOff x="0" y="0"/>
          <a:chExt cx="0" cy="0"/>
        </a:xfrm>
      </p:grpSpPr>
      <p:pic>
        <p:nvPicPr>
          <p:cNvPr id="3" name="2 - Εικόνα" descr="plate26.jpg"/>
          <p:cNvPicPr>
            <a:picLocks noChangeAspect="1"/>
          </p:cNvPicPr>
          <p:nvPr/>
        </p:nvPicPr>
        <p:blipFill>
          <a:blip r:embed="rId2" cstate="print"/>
          <a:stretch>
            <a:fillRect/>
          </a:stretch>
        </p:blipFill>
        <p:spPr>
          <a:xfrm>
            <a:off x="2838450" y="1047750"/>
            <a:ext cx="3467100" cy="4762500"/>
          </a:xfrm>
          <a:prstGeom prst="rect">
            <a:avLst/>
          </a:prstGeom>
        </p:spPr>
      </p:pic>
      <p:sp>
        <p:nvSpPr>
          <p:cNvPr id="2" name="1 - Τίτλος"/>
          <p:cNvSpPr>
            <a:spLocks noGrp="1"/>
          </p:cNvSpPr>
          <p:nvPr>
            <p:ph type="ctrTitle"/>
          </p:nvPr>
        </p:nvSpPr>
        <p:spPr>
          <a:xfrm>
            <a:off x="683568" y="2348880"/>
            <a:ext cx="7772400" cy="1470025"/>
          </a:xfrm>
        </p:spPr>
        <p:txBody>
          <a:bodyPr>
            <a:normAutofit/>
          </a:bodyPr>
          <a:lstStyle/>
          <a:p>
            <a:r>
              <a:rPr lang="el-GR" sz="8800" dirty="0" smtClean="0">
                <a:solidFill>
                  <a:srgbClr val="FFC000"/>
                </a:solidFill>
                <a:effectLst>
                  <a:outerShdw blurRad="38100" dist="38100" dir="2700000" algn="tl">
                    <a:srgbClr val="000000">
                      <a:alpha val="43137"/>
                    </a:srgbClr>
                  </a:outerShdw>
                </a:effectLst>
                <a:latin typeface="Mistral" pitchFamily="66" charset="0"/>
              </a:rPr>
              <a:t>Περιφερικό</a:t>
            </a:r>
            <a:r>
              <a:rPr lang="el-GR" sz="6600" dirty="0" smtClean="0">
                <a:solidFill>
                  <a:srgbClr val="FFC000"/>
                </a:solidFill>
                <a:effectLst>
                  <a:outerShdw blurRad="38100" dist="38100" dir="2700000" algn="tl">
                    <a:srgbClr val="000000">
                      <a:alpha val="43137"/>
                    </a:srgbClr>
                  </a:outerShdw>
                </a:effectLst>
              </a:rPr>
              <a:t>  </a:t>
            </a:r>
            <a:r>
              <a:rPr lang="el-GR" sz="8800" i="1" dirty="0" smtClean="0">
                <a:solidFill>
                  <a:srgbClr val="FFC000"/>
                </a:solidFill>
                <a:effectLst>
                  <a:outerShdw blurRad="38100" dist="38100" dir="2700000" algn="tl">
                    <a:srgbClr val="000000">
                      <a:alpha val="43137"/>
                    </a:srgbClr>
                  </a:outerShdw>
                </a:effectLst>
                <a:latin typeface="Mistral" pitchFamily="66" charset="0"/>
              </a:rPr>
              <a:t>Ν.Σ.</a:t>
            </a:r>
            <a:endParaRPr lang="el-GR" sz="8800" i="1" dirty="0">
              <a:solidFill>
                <a:srgbClr val="FFC000"/>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81200" y="2320052"/>
            <a:ext cx="2664296" cy="1938992"/>
          </a:xfrm>
        </p:spPr>
        <p:style>
          <a:lnRef idx="0">
            <a:schemeClr val="accent1"/>
          </a:lnRef>
          <a:fillRef idx="3">
            <a:schemeClr val="accent1"/>
          </a:fillRef>
          <a:effectRef idx="3">
            <a:schemeClr val="accent1"/>
          </a:effectRef>
          <a:fontRef idx="minor">
            <a:schemeClr val="lt1"/>
          </a:fontRef>
        </p:style>
        <p:txBody>
          <a:bodyPr>
            <a:spAutoFit/>
          </a:bodyPr>
          <a:lstStyle/>
          <a:p>
            <a:r>
              <a:rPr lang="el-GR" sz="6000" dirty="0" smtClean="0">
                <a:solidFill>
                  <a:srgbClr val="FFC000"/>
                </a:solidFill>
                <a:effectLst>
                  <a:outerShdw blurRad="38100" dist="38100" dir="2700000" algn="tl">
                    <a:srgbClr val="000000">
                      <a:alpha val="43137"/>
                    </a:srgbClr>
                  </a:outerShdw>
                </a:effectLst>
                <a:latin typeface="Mistral" pitchFamily="66" charset="0"/>
              </a:rPr>
              <a:t>Νευρικές οδοί</a:t>
            </a:r>
            <a:endParaRPr lang="el-GR" sz="6000" dirty="0">
              <a:solidFill>
                <a:srgbClr val="FFC000"/>
              </a:solidFill>
              <a:effectLst>
                <a:outerShdw blurRad="38100" dist="38100" dir="2700000" algn="tl">
                  <a:srgbClr val="000000">
                    <a:alpha val="43137"/>
                  </a:srgbClr>
                </a:outerShdw>
              </a:effectLst>
              <a:latin typeface="Mistral" pitchFamily="66" charset="0"/>
            </a:endParaRPr>
          </a:p>
        </p:txBody>
      </p:sp>
      <p:sp>
        <p:nvSpPr>
          <p:cNvPr id="4" name="1 - Τίτλος"/>
          <p:cNvSpPr txBox="1">
            <a:spLocks/>
          </p:cNvSpPr>
          <p:nvPr/>
        </p:nvSpPr>
        <p:spPr>
          <a:xfrm>
            <a:off x="4777688" y="836712"/>
            <a:ext cx="3178696" cy="1143000"/>
          </a:xfrm>
          <a:prstGeom prst="rect">
            <a:avLst/>
          </a:prstGeom>
          <a:ln/>
          <a:effectLst>
            <a:outerShdw blurRad="40000" dist="23000" dir="5400000" rotWithShape="0">
              <a:schemeClr val="tx1">
                <a:alpha val="35000"/>
              </a:scheme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smtClean="0">
                <a:solidFill>
                  <a:schemeClr val="accent6"/>
                </a:solidFill>
                <a:effectLst>
                  <a:outerShdw blurRad="60007" dist="310007" dir="7680000" sy="30000" kx="1300200" algn="ctr" rotWithShape="0">
                    <a:prstClr val="black">
                      <a:alpha val="32000"/>
                    </a:prstClr>
                  </a:outerShdw>
                </a:effectLst>
                <a:latin typeface="Arial Narrow" pitchFamily="34" charset="0"/>
                <a:ea typeface="+mj-ea"/>
                <a:cs typeface="+mj-cs"/>
              </a:rPr>
              <a:t>ΑΙΣΘΗΤΙΚΕΣ</a:t>
            </a:r>
            <a:endParaRPr kumimoji="0" lang="el-GR" sz="4400" b="1" i="1" u="none" strike="noStrike" kern="1200" cap="none" spc="0" normalizeH="0" baseline="0" noProof="0" dirty="0">
              <a:ln>
                <a:noFill/>
              </a:ln>
              <a:solidFill>
                <a:schemeClr val="accent6"/>
              </a:solidFill>
              <a:effectLst>
                <a:outerShdw blurRad="60007" dist="310007" dir="7680000" sy="30000" kx="1300200" algn="ctr" rotWithShape="0">
                  <a:prstClr val="black">
                    <a:alpha val="32000"/>
                  </a:prstClr>
                </a:outerShdw>
              </a:effectLst>
              <a:uLnTx/>
              <a:uFillTx/>
              <a:latin typeface="Arial Narrow" pitchFamily="34" charset="0"/>
              <a:ea typeface="+mj-ea"/>
              <a:cs typeface="+mj-cs"/>
            </a:endParaRPr>
          </a:p>
        </p:txBody>
      </p:sp>
      <p:sp>
        <p:nvSpPr>
          <p:cNvPr id="5" name="1 - Τίτλος"/>
          <p:cNvSpPr txBox="1">
            <a:spLocks/>
          </p:cNvSpPr>
          <p:nvPr/>
        </p:nvSpPr>
        <p:spPr>
          <a:xfrm>
            <a:off x="4849688" y="4158208"/>
            <a:ext cx="3178696" cy="1143000"/>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smtClean="0">
                <a:solidFill>
                  <a:srgbClr val="C00000"/>
                </a:solidFill>
                <a:effectLst>
                  <a:outerShdw blurRad="60007" dist="310007" dir="7680000" sy="30000" kx="1300200" algn="ctr" rotWithShape="0">
                    <a:prstClr val="black">
                      <a:alpha val="32000"/>
                    </a:prstClr>
                  </a:outerShdw>
                </a:effectLst>
                <a:latin typeface="Arial Narrow" pitchFamily="34" charset="0"/>
                <a:ea typeface="+mj-ea"/>
                <a:cs typeface="+mj-cs"/>
              </a:rPr>
              <a:t>ΚΙΝΗΤΙΚΕΣ</a:t>
            </a:r>
            <a:endParaRPr kumimoji="0" lang="el-GR" sz="4400" b="1" i="1" u="none" strike="noStrike" kern="1200" cap="none" spc="0" normalizeH="0" baseline="0" noProof="0" dirty="0">
              <a:ln>
                <a:noFill/>
              </a:ln>
              <a:solidFill>
                <a:srgbClr val="C00000"/>
              </a:solidFill>
              <a:effectLst>
                <a:outerShdw blurRad="60007" dist="310007" dir="7680000" sy="30000" kx="1300200" algn="ctr" rotWithShape="0">
                  <a:prstClr val="black">
                    <a:alpha val="32000"/>
                  </a:prstClr>
                </a:outerShdw>
              </a:effectLst>
              <a:uLnTx/>
              <a:uFillTx/>
              <a:latin typeface="Arial Narrow" pitchFamily="34" charset="0"/>
              <a:ea typeface="+mj-ea"/>
              <a:cs typeface="+mj-cs"/>
            </a:endParaRPr>
          </a:p>
        </p:txBody>
      </p:sp>
      <p:cxnSp>
        <p:nvCxnSpPr>
          <p:cNvPr id="8" name="7 - Ευθύγραμμο βέλος σύνδεσης"/>
          <p:cNvCxnSpPr>
            <a:stCxn id="2" idx="3"/>
          </p:cNvCxnSpPr>
          <p:nvPr/>
        </p:nvCxnSpPr>
        <p:spPr>
          <a:xfrm flipV="1">
            <a:off x="3445496" y="1988840"/>
            <a:ext cx="1296144" cy="1300708"/>
          </a:xfrm>
          <a:prstGeom prst="straightConnector1">
            <a:avLst/>
          </a:prstGeom>
          <a:ln w="63500">
            <a:solidFill>
              <a:srgbClr val="FFC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a:stCxn id="2" idx="3"/>
          </p:cNvCxnSpPr>
          <p:nvPr/>
        </p:nvCxnSpPr>
        <p:spPr>
          <a:xfrm>
            <a:off x="3445496" y="3289548"/>
            <a:ext cx="1368152" cy="1435596"/>
          </a:xfrm>
          <a:prstGeom prst="straightConnector1">
            <a:avLst/>
          </a:prstGeom>
          <a:ln w="635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4)">
                                      <p:cBhvr>
                                        <p:cTn id="20" dur="2000"/>
                                        <p:tgtEl>
                                          <p:spTgt spid="12"/>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Reflex_1 cleared.jpg"/>
          <p:cNvPicPr>
            <a:picLocks noChangeAspect="1"/>
          </p:cNvPicPr>
          <p:nvPr/>
        </p:nvPicPr>
        <p:blipFill>
          <a:blip r:embed="rId2" cstate="print"/>
          <a:stretch>
            <a:fillRect/>
          </a:stretch>
        </p:blipFill>
        <p:spPr>
          <a:xfrm>
            <a:off x="908050" y="2432050"/>
            <a:ext cx="7327900" cy="1993900"/>
          </a:xfrm>
          <a:prstGeom prst="rect">
            <a:avLst/>
          </a:prstGeom>
        </p:spPr>
      </p:pic>
      <p:sp>
        <p:nvSpPr>
          <p:cNvPr id="5" name="4 - TextBox"/>
          <p:cNvSpPr txBox="1"/>
          <p:nvPr/>
        </p:nvSpPr>
        <p:spPr>
          <a:xfrm>
            <a:off x="72000" y="3240000"/>
            <a:ext cx="1079616" cy="338554"/>
          </a:xfrm>
          <a:prstGeom prst="rect">
            <a:avLst/>
          </a:prstGeom>
          <a:noFill/>
        </p:spPr>
        <p:txBody>
          <a:bodyPr wrap="square" rtlCol="0">
            <a:spAutoFit/>
          </a:bodyPr>
          <a:lstStyle/>
          <a:p>
            <a:pPr algn="ctr"/>
            <a:r>
              <a:rPr lang="el-GR" sz="1600" dirty="0" smtClean="0">
                <a:solidFill>
                  <a:srgbClr val="00B0F0"/>
                </a:solidFill>
                <a:effectLst>
                  <a:outerShdw blurRad="38100" dist="38100" dir="2700000" algn="tl">
                    <a:srgbClr val="000000">
                      <a:alpha val="43137"/>
                    </a:srgbClr>
                  </a:outerShdw>
                </a:effectLst>
                <a:latin typeface="Arial Narrow" pitchFamily="34" charset="0"/>
              </a:rPr>
              <a:t>υποδοχέας</a:t>
            </a:r>
            <a:endParaRPr lang="el-GR" sz="1600" dirty="0">
              <a:solidFill>
                <a:srgbClr val="00B0F0"/>
              </a:solidFill>
              <a:effectLst>
                <a:outerShdw blurRad="38100" dist="38100" dir="2700000" algn="tl">
                  <a:srgbClr val="000000">
                    <a:alpha val="43137"/>
                  </a:srgbClr>
                </a:outerShdw>
              </a:effectLst>
              <a:latin typeface="Arial Narrow" pitchFamily="34" charset="0"/>
            </a:endParaRPr>
          </a:p>
        </p:txBody>
      </p:sp>
      <p:sp>
        <p:nvSpPr>
          <p:cNvPr id="6" name="5 - TextBox"/>
          <p:cNvSpPr txBox="1"/>
          <p:nvPr/>
        </p:nvSpPr>
        <p:spPr>
          <a:xfrm>
            <a:off x="547936" y="2764800"/>
            <a:ext cx="855712" cy="307777"/>
          </a:xfrm>
          <a:prstGeom prst="rect">
            <a:avLst/>
          </a:prstGeom>
          <a:noFill/>
        </p:spPr>
        <p:txBody>
          <a:bodyPr wrap="square" rtlCol="0">
            <a:spAutoFit/>
          </a:bodyPr>
          <a:lstStyle/>
          <a:p>
            <a:pPr algn="ctr"/>
            <a:r>
              <a:rPr lang="el-GR" sz="1400" dirty="0" smtClean="0">
                <a:latin typeface="Times New Roman" pitchFamily="18" charset="0"/>
                <a:cs typeface="Times New Roman" pitchFamily="18" charset="0"/>
              </a:rPr>
              <a:t>ερέθισμα</a:t>
            </a:r>
            <a:endParaRPr lang="el-GR" sz="1400" dirty="0">
              <a:latin typeface="Times New Roman" pitchFamily="18" charset="0"/>
              <a:cs typeface="Times New Roman" pitchFamily="18" charset="0"/>
            </a:endParaRPr>
          </a:p>
        </p:txBody>
      </p:sp>
      <p:sp>
        <p:nvSpPr>
          <p:cNvPr id="7" name="6 - TextBox"/>
          <p:cNvSpPr txBox="1"/>
          <p:nvPr/>
        </p:nvSpPr>
        <p:spPr>
          <a:xfrm>
            <a:off x="2178000" y="2564904"/>
            <a:ext cx="648072" cy="307777"/>
          </a:xfrm>
          <a:prstGeom prst="rect">
            <a:avLst/>
          </a:prstGeom>
          <a:noFill/>
        </p:spPr>
        <p:txBody>
          <a:bodyPr wrap="square" rtlCol="0">
            <a:spAutoFit/>
          </a:bodyPr>
          <a:lstStyle/>
          <a:p>
            <a:pPr algn="ctr"/>
            <a:r>
              <a:rPr lang="el-GR" sz="1400" dirty="0" smtClean="0">
                <a:latin typeface="Times New Roman" pitchFamily="18" charset="0"/>
                <a:cs typeface="Times New Roman" pitchFamily="18" charset="0"/>
              </a:rPr>
              <a:t>δέρμα</a:t>
            </a:r>
            <a:endParaRPr lang="el-GR" sz="1400" dirty="0">
              <a:latin typeface="Times New Roman" pitchFamily="18" charset="0"/>
              <a:cs typeface="Times New Roman" pitchFamily="18" charset="0"/>
            </a:endParaRPr>
          </a:p>
        </p:txBody>
      </p:sp>
      <p:sp>
        <p:nvSpPr>
          <p:cNvPr id="8" name="7 - TextBox"/>
          <p:cNvSpPr txBox="1"/>
          <p:nvPr/>
        </p:nvSpPr>
        <p:spPr>
          <a:xfrm>
            <a:off x="4355976" y="3052800"/>
            <a:ext cx="1944216" cy="338554"/>
          </a:xfrm>
          <a:prstGeom prst="rect">
            <a:avLst/>
          </a:prstGeom>
          <a:noFill/>
        </p:spPr>
        <p:txBody>
          <a:bodyPr wrap="square" rtlCol="0">
            <a:spAutoFit/>
          </a:bodyPr>
          <a:lstStyle/>
          <a:p>
            <a:pPr algn="ctr"/>
            <a:r>
              <a:rPr lang="el-GR" sz="1600" dirty="0" smtClean="0">
                <a:solidFill>
                  <a:srgbClr val="00B0F0"/>
                </a:solidFill>
                <a:effectLst>
                  <a:outerShdw blurRad="38100" dist="38100" dir="2700000" algn="tl">
                    <a:srgbClr val="000000">
                      <a:alpha val="43137"/>
                    </a:srgbClr>
                  </a:outerShdw>
                </a:effectLst>
                <a:latin typeface="Arial Narrow" pitchFamily="34" charset="0"/>
              </a:rPr>
              <a:t>αισθητικός νευρώνας</a:t>
            </a:r>
            <a:endParaRPr lang="el-GR" sz="1600" dirty="0">
              <a:solidFill>
                <a:srgbClr val="00B0F0"/>
              </a:solidFill>
              <a:effectLst>
                <a:outerShdw blurRad="38100" dist="38100" dir="2700000" algn="tl">
                  <a:srgbClr val="000000">
                    <a:alpha val="43137"/>
                  </a:srgbClr>
                </a:outerShdw>
              </a:effectLst>
              <a:latin typeface="Arial Narrow" pitchFamily="34" charset="0"/>
            </a:endParaRPr>
          </a:p>
        </p:txBody>
      </p:sp>
      <p:sp>
        <p:nvSpPr>
          <p:cNvPr id="9" name="8 - TextBox"/>
          <p:cNvSpPr txBox="1"/>
          <p:nvPr/>
        </p:nvSpPr>
        <p:spPr>
          <a:xfrm>
            <a:off x="4427984" y="3528000"/>
            <a:ext cx="1800200" cy="338554"/>
          </a:xfrm>
          <a:prstGeom prst="rect">
            <a:avLst/>
          </a:prstGeom>
          <a:noFill/>
        </p:spPr>
        <p:txBody>
          <a:bodyPr wrap="square" rtlCol="0">
            <a:spAutoFit/>
          </a:bodyPr>
          <a:lstStyle/>
          <a:p>
            <a:pPr algn="ctr"/>
            <a:r>
              <a:rPr lang="el-GR" sz="1600" dirty="0" smtClean="0">
                <a:solidFill>
                  <a:srgbClr val="FF0000"/>
                </a:solidFill>
                <a:effectLst>
                  <a:outerShdw blurRad="38100" dist="38100" dir="2700000" algn="tl">
                    <a:srgbClr val="000000">
                      <a:alpha val="43137"/>
                    </a:srgbClr>
                  </a:outerShdw>
                </a:effectLst>
                <a:latin typeface="Arial Narrow" pitchFamily="34" charset="0"/>
              </a:rPr>
              <a:t>κινητικός νευρώνας</a:t>
            </a:r>
            <a:endParaRPr lang="el-GR" sz="16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0" name="9 - TextBox"/>
          <p:cNvSpPr txBox="1"/>
          <p:nvPr/>
        </p:nvSpPr>
        <p:spPr>
          <a:xfrm>
            <a:off x="7740352" y="3096000"/>
            <a:ext cx="1296144" cy="584775"/>
          </a:xfrm>
          <a:prstGeom prst="rect">
            <a:avLst/>
          </a:prstGeom>
          <a:noFill/>
        </p:spPr>
        <p:txBody>
          <a:bodyPr wrap="square" rtlCol="0">
            <a:spAutoFit/>
          </a:bodyPr>
          <a:lstStyle/>
          <a:p>
            <a:r>
              <a:rPr lang="el-GR" sz="1600" dirty="0" smtClean="0">
                <a:solidFill>
                  <a:srgbClr val="339933"/>
                </a:solidFill>
                <a:effectLst>
                  <a:outerShdw blurRad="38100" dist="38100" dir="2700000" algn="tl">
                    <a:srgbClr val="000000">
                      <a:alpha val="43137"/>
                    </a:srgbClr>
                  </a:outerShdw>
                </a:effectLst>
                <a:latin typeface="Arial Narrow" pitchFamily="34" charset="0"/>
              </a:rPr>
              <a:t>κέντρο επεξεργασίας</a:t>
            </a:r>
            <a:endParaRPr lang="el-GR" sz="1600" dirty="0">
              <a:solidFill>
                <a:srgbClr val="339933"/>
              </a:solidFill>
              <a:effectLst>
                <a:outerShdw blurRad="38100" dist="38100" dir="2700000" algn="tl">
                  <a:srgbClr val="000000">
                    <a:alpha val="43137"/>
                  </a:srgbClr>
                </a:outerShdw>
              </a:effectLst>
              <a:latin typeface="Arial Narrow" pitchFamily="34" charset="0"/>
            </a:endParaRPr>
          </a:p>
        </p:txBody>
      </p:sp>
      <p:sp>
        <p:nvSpPr>
          <p:cNvPr id="11" name="10 - TextBox"/>
          <p:cNvSpPr txBox="1"/>
          <p:nvPr/>
        </p:nvSpPr>
        <p:spPr>
          <a:xfrm>
            <a:off x="8028384" y="3717032"/>
            <a:ext cx="1017712" cy="523220"/>
          </a:xfrm>
          <a:prstGeom prst="rect">
            <a:avLst/>
          </a:prstGeom>
          <a:noFill/>
        </p:spPr>
        <p:txBody>
          <a:bodyPr wrap="square" rtlCol="0">
            <a:spAutoFit/>
          </a:bodyPr>
          <a:lstStyle/>
          <a:p>
            <a:r>
              <a:rPr lang="el-GR" sz="1400" b="1" dirty="0" smtClean="0">
                <a:solidFill>
                  <a:srgbClr val="339933"/>
                </a:solidFill>
                <a:latin typeface="Arial Narrow" pitchFamily="34" charset="0"/>
              </a:rPr>
              <a:t>ενδιάμεσος νευρώνας</a:t>
            </a:r>
            <a:endParaRPr lang="el-GR" sz="1400" b="1" dirty="0">
              <a:solidFill>
                <a:srgbClr val="339933"/>
              </a:solidFill>
              <a:latin typeface="Arial Narrow" pitchFamily="34" charset="0"/>
            </a:endParaRPr>
          </a:p>
        </p:txBody>
      </p:sp>
      <p:sp>
        <p:nvSpPr>
          <p:cNvPr id="12" name="11 - TextBox"/>
          <p:cNvSpPr txBox="1"/>
          <p:nvPr/>
        </p:nvSpPr>
        <p:spPr>
          <a:xfrm>
            <a:off x="7524328" y="2564904"/>
            <a:ext cx="1440160" cy="307777"/>
          </a:xfrm>
          <a:prstGeom prst="rect">
            <a:avLst/>
          </a:prstGeom>
          <a:noFill/>
        </p:spPr>
        <p:txBody>
          <a:bodyPr wrap="square" rtlCol="0">
            <a:spAutoFit/>
          </a:bodyPr>
          <a:lstStyle/>
          <a:p>
            <a:pPr algn="ctr"/>
            <a:r>
              <a:rPr lang="el-GR" sz="1400" dirty="0" smtClean="0">
                <a:latin typeface="Times New Roman" pitchFamily="18" charset="0"/>
                <a:cs typeface="Times New Roman" pitchFamily="18" charset="0"/>
              </a:rPr>
              <a:t>νωτιαίος μυελός</a:t>
            </a:r>
            <a:endParaRPr lang="el-GR" sz="1400" dirty="0">
              <a:latin typeface="Times New Roman" pitchFamily="18" charset="0"/>
              <a:cs typeface="Times New Roman" pitchFamily="18" charset="0"/>
            </a:endParaRPr>
          </a:p>
        </p:txBody>
      </p:sp>
      <p:sp>
        <p:nvSpPr>
          <p:cNvPr id="14" name="13 - TextBox"/>
          <p:cNvSpPr txBox="1"/>
          <p:nvPr/>
        </p:nvSpPr>
        <p:spPr>
          <a:xfrm>
            <a:off x="2267744" y="3798000"/>
            <a:ext cx="936104" cy="523220"/>
          </a:xfrm>
          <a:prstGeom prst="rect">
            <a:avLst/>
          </a:prstGeom>
          <a:noFill/>
        </p:spPr>
        <p:txBody>
          <a:bodyPr wrap="square" rtlCol="0">
            <a:spAutoFit/>
          </a:bodyPr>
          <a:lstStyle/>
          <a:p>
            <a:pPr algn="r"/>
            <a:r>
              <a:rPr lang="el-GR" sz="1400" dirty="0" smtClean="0">
                <a:solidFill>
                  <a:srgbClr val="FF0000"/>
                </a:solidFill>
                <a:effectLst>
                  <a:outerShdw blurRad="38100" dist="38100" dir="2700000" algn="tl">
                    <a:srgbClr val="000000">
                      <a:alpha val="43137"/>
                    </a:srgbClr>
                  </a:outerShdw>
                </a:effectLst>
                <a:latin typeface="Arial Narrow" pitchFamily="34" charset="0"/>
              </a:rPr>
              <a:t>εκτελεστικό </a:t>
            </a:r>
          </a:p>
          <a:p>
            <a:pPr algn="r"/>
            <a:r>
              <a:rPr lang="el-GR" sz="1400" dirty="0" smtClean="0">
                <a:solidFill>
                  <a:srgbClr val="FF0000"/>
                </a:solidFill>
                <a:effectLst>
                  <a:outerShdw blurRad="38100" dist="38100" dir="2700000" algn="tl">
                    <a:srgbClr val="000000">
                      <a:alpha val="43137"/>
                    </a:srgbClr>
                  </a:outerShdw>
                </a:effectLst>
                <a:latin typeface="Arial Narrow" pitchFamily="34" charset="0"/>
              </a:rPr>
              <a:t>όργανο</a:t>
            </a:r>
            <a:endParaRPr lang="el-GR" sz="14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5" name="1 - Τίτλος"/>
          <p:cNvSpPr>
            <a:spLocks noGrp="1"/>
          </p:cNvSpPr>
          <p:nvPr>
            <p:ph type="title"/>
          </p:nvPr>
        </p:nvSpPr>
        <p:spPr>
          <a:xfrm>
            <a:off x="1835696" y="548680"/>
            <a:ext cx="5688632" cy="1143000"/>
          </a:xfrm>
        </p:spPr>
        <p:txBody>
          <a:bodyPr>
            <a:noAutofit/>
          </a:bodyPr>
          <a:lstStyle/>
          <a:p>
            <a:r>
              <a:rPr lang="el-GR" sz="6000" dirty="0" smtClean="0">
                <a:solidFill>
                  <a:schemeClr val="accent4">
                    <a:lumMod val="75000"/>
                  </a:schemeClr>
                </a:solidFill>
                <a:effectLst>
                  <a:outerShdw blurRad="38100" dist="38100" dir="2700000" algn="tl">
                    <a:srgbClr val="000000">
                      <a:alpha val="43137"/>
                    </a:srgbClr>
                  </a:outerShdw>
                </a:effectLst>
                <a:latin typeface="Mistral" pitchFamily="66" charset="0"/>
              </a:rPr>
              <a:t>Αντανακλαστικό τόξο</a:t>
            </a:r>
            <a:endParaRPr lang="el-GR" sz="6000" dirty="0">
              <a:solidFill>
                <a:schemeClr val="accent4">
                  <a:lumMod val="75000"/>
                </a:schemeClr>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f16-13_monosynaptic_and_c cleared.jpg"/>
          <p:cNvPicPr>
            <a:picLocks noChangeAspect="1"/>
          </p:cNvPicPr>
          <p:nvPr/>
        </p:nvPicPr>
        <p:blipFill>
          <a:blip r:embed="rId2" cstate="print"/>
          <a:stretch>
            <a:fillRect/>
          </a:stretch>
        </p:blipFill>
        <p:spPr>
          <a:xfrm>
            <a:off x="632712" y="2276872"/>
            <a:ext cx="7860232" cy="4104456"/>
          </a:xfrm>
          <a:prstGeom prst="rect">
            <a:avLst/>
          </a:prstGeom>
        </p:spPr>
      </p:pic>
      <p:sp>
        <p:nvSpPr>
          <p:cNvPr id="6" name="5 - TextBox"/>
          <p:cNvSpPr txBox="1"/>
          <p:nvPr/>
        </p:nvSpPr>
        <p:spPr>
          <a:xfrm>
            <a:off x="1209280" y="2178112"/>
            <a:ext cx="1079616" cy="584775"/>
          </a:xfrm>
          <a:prstGeom prst="rect">
            <a:avLst/>
          </a:prstGeom>
          <a:noFill/>
        </p:spPr>
        <p:txBody>
          <a:bodyPr wrap="square" rtlCol="0">
            <a:spAutoFit/>
          </a:bodyPr>
          <a:lstStyle/>
          <a:p>
            <a:pPr algn="ctr"/>
            <a:r>
              <a:rPr lang="el-GR" sz="1600" dirty="0" smtClean="0">
                <a:solidFill>
                  <a:srgbClr val="00B0F0"/>
                </a:solidFill>
                <a:effectLst>
                  <a:outerShdw blurRad="38100" dist="38100" dir="2700000" algn="tl">
                    <a:srgbClr val="000000">
                      <a:alpha val="43137"/>
                    </a:srgbClr>
                  </a:outerShdw>
                </a:effectLst>
                <a:latin typeface="Arial Narrow" pitchFamily="34" charset="0"/>
              </a:rPr>
              <a:t>αισθητικός υποδοχέας</a:t>
            </a:r>
            <a:endParaRPr lang="el-GR" sz="1600" dirty="0">
              <a:solidFill>
                <a:srgbClr val="00B0F0"/>
              </a:solidFill>
              <a:effectLst>
                <a:outerShdw blurRad="38100" dist="38100" dir="2700000" algn="tl">
                  <a:srgbClr val="000000">
                    <a:alpha val="43137"/>
                  </a:srgbClr>
                </a:outerShdw>
              </a:effectLst>
              <a:latin typeface="Arial Narrow" pitchFamily="34" charset="0"/>
            </a:endParaRPr>
          </a:p>
        </p:txBody>
      </p:sp>
      <p:sp>
        <p:nvSpPr>
          <p:cNvPr id="7" name="6 - TextBox"/>
          <p:cNvSpPr txBox="1"/>
          <p:nvPr/>
        </p:nvSpPr>
        <p:spPr>
          <a:xfrm>
            <a:off x="539552" y="4293096"/>
            <a:ext cx="1512168" cy="307777"/>
          </a:xfrm>
          <a:prstGeom prst="rect">
            <a:avLst/>
          </a:prstGeom>
          <a:noFill/>
        </p:spPr>
        <p:txBody>
          <a:bodyPr wrap="square" rtlCol="0">
            <a:spAutoFit/>
          </a:bodyPr>
          <a:lstStyle/>
          <a:p>
            <a:pPr algn="ctr"/>
            <a:r>
              <a:rPr lang="el-GR" sz="1400" dirty="0" smtClean="0">
                <a:solidFill>
                  <a:srgbClr val="FF0000"/>
                </a:solidFill>
                <a:effectLst>
                  <a:outerShdw blurRad="38100" dist="38100" dir="2700000" algn="tl">
                    <a:srgbClr val="000000">
                      <a:alpha val="43137"/>
                    </a:srgbClr>
                  </a:outerShdw>
                </a:effectLst>
                <a:latin typeface="Arial Narrow" pitchFamily="34" charset="0"/>
              </a:rPr>
              <a:t>εκτελεστικό </a:t>
            </a:r>
            <a:r>
              <a:rPr lang="el-GR" sz="1400" dirty="0" smtClean="0">
                <a:solidFill>
                  <a:srgbClr val="FF0000"/>
                </a:solidFill>
                <a:effectLst>
                  <a:outerShdw blurRad="38100" dist="38100" dir="2700000" algn="tl">
                    <a:srgbClr val="000000">
                      <a:alpha val="43137"/>
                    </a:srgbClr>
                  </a:outerShdw>
                </a:effectLst>
                <a:latin typeface="Arial Narrow" pitchFamily="34" charset="0"/>
              </a:rPr>
              <a:t> όργανο</a:t>
            </a:r>
            <a:endParaRPr lang="el-GR" sz="1400" dirty="0">
              <a:solidFill>
                <a:srgbClr val="FF0000"/>
              </a:solidFill>
              <a:effectLst>
                <a:outerShdw blurRad="38100" dist="38100" dir="2700000" algn="tl">
                  <a:srgbClr val="000000">
                    <a:alpha val="43137"/>
                  </a:srgbClr>
                </a:outerShdw>
              </a:effectLst>
              <a:latin typeface="Arial Narrow" pitchFamily="34" charset="0"/>
            </a:endParaRPr>
          </a:p>
        </p:txBody>
      </p:sp>
      <p:sp>
        <p:nvSpPr>
          <p:cNvPr id="8" name="7 - TextBox"/>
          <p:cNvSpPr txBox="1"/>
          <p:nvPr/>
        </p:nvSpPr>
        <p:spPr>
          <a:xfrm>
            <a:off x="3135152" y="3240112"/>
            <a:ext cx="827920" cy="461665"/>
          </a:xfrm>
          <a:prstGeom prst="rect">
            <a:avLst/>
          </a:prstGeom>
          <a:noFill/>
        </p:spPr>
        <p:txBody>
          <a:bodyPr wrap="square" rtlCol="0">
            <a:spAutoFit/>
          </a:bodyPr>
          <a:lstStyle/>
          <a:p>
            <a:pPr algn="ctr"/>
            <a:r>
              <a:rPr lang="el-GR" sz="1200" dirty="0" smtClean="0">
                <a:solidFill>
                  <a:srgbClr val="00B0F0"/>
                </a:solidFill>
                <a:effectLst>
                  <a:outerShdw blurRad="38100" dist="38100" dir="2700000" algn="tl">
                    <a:srgbClr val="000000">
                      <a:alpha val="43137"/>
                    </a:srgbClr>
                  </a:outerShdw>
                </a:effectLst>
                <a:latin typeface="Arial Narrow" pitchFamily="34" charset="0"/>
              </a:rPr>
              <a:t>αισθητικός νευρώνας</a:t>
            </a:r>
            <a:endParaRPr lang="el-GR" sz="1200" dirty="0">
              <a:solidFill>
                <a:srgbClr val="00B0F0"/>
              </a:solidFill>
              <a:effectLst>
                <a:outerShdw blurRad="38100" dist="38100" dir="2700000" algn="tl">
                  <a:srgbClr val="000000">
                    <a:alpha val="43137"/>
                  </a:srgbClr>
                </a:outerShdw>
              </a:effectLst>
              <a:latin typeface="Arial Narrow" pitchFamily="34" charset="0"/>
            </a:endParaRPr>
          </a:p>
        </p:txBody>
      </p:sp>
      <p:sp>
        <p:nvSpPr>
          <p:cNvPr id="9" name="8 - TextBox"/>
          <p:cNvSpPr txBox="1"/>
          <p:nvPr/>
        </p:nvSpPr>
        <p:spPr>
          <a:xfrm>
            <a:off x="2875952" y="4842112"/>
            <a:ext cx="936104" cy="584775"/>
          </a:xfrm>
          <a:prstGeom prst="rect">
            <a:avLst/>
          </a:prstGeom>
          <a:noFill/>
        </p:spPr>
        <p:txBody>
          <a:bodyPr wrap="square" rtlCol="0">
            <a:spAutoFit/>
          </a:bodyPr>
          <a:lstStyle/>
          <a:p>
            <a:pPr algn="ctr"/>
            <a:r>
              <a:rPr lang="el-GR" sz="1600" dirty="0" smtClean="0">
                <a:solidFill>
                  <a:srgbClr val="C00000"/>
                </a:solidFill>
                <a:effectLst>
                  <a:outerShdw blurRad="38100" dist="38100" dir="2700000" algn="tl">
                    <a:srgbClr val="000000">
                      <a:alpha val="43137"/>
                    </a:srgbClr>
                  </a:outerShdw>
                </a:effectLst>
                <a:latin typeface="Arial Narrow" pitchFamily="34" charset="0"/>
              </a:rPr>
              <a:t>κινητικός νευρώνας</a:t>
            </a:r>
            <a:endParaRPr lang="el-GR" sz="1600" dirty="0">
              <a:solidFill>
                <a:srgbClr val="C00000"/>
              </a:solidFill>
              <a:effectLst>
                <a:outerShdw blurRad="38100" dist="38100" dir="2700000" algn="tl">
                  <a:srgbClr val="000000">
                    <a:alpha val="43137"/>
                  </a:srgbClr>
                </a:outerShdw>
              </a:effectLst>
              <a:latin typeface="Arial Narrow" pitchFamily="34" charset="0"/>
            </a:endParaRPr>
          </a:p>
        </p:txBody>
      </p:sp>
      <p:sp>
        <p:nvSpPr>
          <p:cNvPr id="10" name="9 - TextBox"/>
          <p:cNvSpPr txBox="1"/>
          <p:nvPr/>
        </p:nvSpPr>
        <p:spPr>
          <a:xfrm>
            <a:off x="5277152" y="4842112"/>
            <a:ext cx="936104" cy="584775"/>
          </a:xfrm>
          <a:prstGeom prst="rect">
            <a:avLst/>
          </a:prstGeom>
          <a:noFill/>
        </p:spPr>
        <p:txBody>
          <a:bodyPr wrap="square" rtlCol="0">
            <a:spAutoFit/>
          </a:bodyPr>
          <a:lstStyle/>
          <a:p>
            <a:pPr algn="ctr"/>
            <a:r>
              <a:rPr lang="el-GR" sz="1600" dirty="0" smtClean="0">
                <a:solidFill>
                  <a:srgbClr val="C00000"/>
                </a:solidFill>
                <a:effectLst>
                  <a:outerShdw blurRad="38100" dist="38100" dir="2700000" algn="tl">
                    <a:srgbClr val="000000">
                      <a:alpha val="43137"/>
                    </a:srgbClr>
                  </a:outerShdw>
                </a:effectLst>
                <a:latin typeface="Arial Narrow" pitchFamily="34" charset="0"/>
              </a:rPr>
              <a:t>κινητικός νευρώνας</a:t>
            </a:r>
            <a:endParaRPr lang="el-GR" sz="1600" dirty="0">
              <a:solidFill>
                <a:srgbClr val="C00000"/>
              </a:solidFill>
              <a:effectLst>
                <a:outerShdw blurRad="38100" dist="38100" dir="2700000" algn="tl">
                  <a:srgbClr val="000000">
                    <a:alpha val="43137"/>
                  </a:srgbClr>
                </a:outerShdw>
              </a:effectLst>
              <a:latin typeface="Arial Narrow" pitchFamily="34" charset="0"/>
            </a:endParaRPr>
          </a:p>
        </p:txBody>
      </p:sp>
      <p:sp>
        <p:nvSpPr>
          <p:cNvPr id="11" name="10 - TextBox"/>
          <p:cNvSpPr txBox="1"/>
          <p:nvPr/>
        </p:nvSpPr>
        <p:spPr>
          <a:xfrm>
            <a:off x="5503952" y="3247312"/>
            <a:ext cx="792088" cy="461665"/>
          </a:xfrm>
          <a:prstGeom prst="rect">
            <a:avLst/>
          </a:prstGeom>
          <a:noFill/>
        </p:spPr>
        <p:txBody>
          <a:bodyPr wrap="square" rtlCol="0">
            <a:spAutoFit/>
          </a:bodyPr>
          <a:lstStyle/>
          <a:p>
            <a:pPr algn="ctr"/>
            <a:r>
              <a:rPr lang="el-GR" sz="1200" dirty="0" smtClean="0">
                <a:solidFill>
                  <a:srgbClr val="00B0F0"/>
                </a:solidFill>
                <a:effectLst>
                  <a:outerShdw blurRad="38100" dist="38100" dir="2700000" algn="tl">
                    <a:srgbClr val="000000">
                      <a:alpha val="43137"/>
                    </a:srgbClr>
                  </a:outerShdw>
                </a:effectLst>
                <a:latin typeface="Arial Narrow" pitchFamily="34" charset="0"/>
              </a:rPr>
              <a:t>αισθητικός νευρώνας</a:t>
            </a:r>
            <a:endParaRPr lang="el-GR" sz="1200" dirty="0">
              <a:solidFill>
                <a:srgbClr val="00B0F0"/>
              </a:solidFill>
              <a:effectLst>
                <a:outerShdw blurRad="38100" dist="38100" dir="2700000" algn="tl">
                  <a:srgbClr val="000000">
                    <a:alpha val="43137"/>
                  </a:srgbClr>
                </a:outerShdw>
              </a:effectLst>
              <a:latin typeface="Arial Narrow" pitchFamily="34" charset="0"/>
            </a:endParaRPr>
          </a:p>
        </p:txBody>
      </p:sp>
      <p:sp>
        <p:nvSpPr>
          <p:cNvPr id="12" name="11 - TextBox"/>
          <p:cNvSpPr txBox="1"/>
          <p:nvPr/>
        </p:nvSpPr>
        <p:spPr>
          <a:xfrm>
            <a:off x="5575952" y="3772912"/>
            <a:ext cx="881016" cy="461665"/>
          </a:xfrm>
          <a:prstGeom prst="rect">
            <a:avLst/>
          </a:prstGeom>
          <a:noFill/>
        </p:spPr>
        <p:txBody>
          <a:bodyPr wrap="square" rtlCol="0">
            <a:spAutoFit/>
          </a:bodyPr>
          <a:lstStyle/>
          <a:p>
            <a:pPr algn="ctr"/>
            <a:r>
              <a:rPr lang="el-GR" sz="1200" dirty="0" smtClean="0">
                <a:solidFill>
                  <a:srgbClr val="7030A0"/>
                </a:solidFill>
                <a:effectLst>
                  <a:outerShdw blurRad="38100" dist="38100" dir="2700000" algn="tl">
                    <a:srgbClr val="000000">
                      <a:alpha val="43137"/>
                    </a:srgbClr>
                  </a:outerShdw>
                </a:effectLst>
                <a:latin typeface="Arial Narrow" pitchFamily="34" charset="0"/>
              </a:rPr>
              <a:t>ενδιάμεσο</a:t>
            </a:r>
            <a:r>
              <a:rPr lang="el-GR" sz="1200" dirty="0" smtClean="0">
                <a:solidFill>
                  <a:srgbClr val="7030A0"/>
                </a:solidFill>
                <a:effectLst>
                  <a:outerShdw blurRad="38100" dist="38100" dir="2700000" algn="tl">
                    <a:srgbClr val="000000">
                      <a:alpha val="43137"/>
                    </a:srgbClr>
                  </a:outerShdw>
                </a:effectLst>
                <a:latin typeface="Arial Narrow" pitchFamily="34" charset="0"/>
              </a:rPr>
              <a:t>ς </a:t>
            </a:r>
            <a:r>
              <a:rPr lang="el-GR" sz="1200" dirty="0" smtClean="0">
                <a:solidFill>
                  <a:srgbClr val="7030A0"/>
                </a:solidFill>
                <a:effectLst>
                  <a:outerShdw blurRad="38100" dist="38100" dir="2700000" algn="tl">
                    <a:srgbClr val="000000">
                      <a:alpha val="43137"/>
                    </a:srgbClr>
                  </a:outerShdw>
                </a:effectLst>
                <a:latin typeface="Arial Narrow" pitchFamily="34" charset="0"/>
              </a:rPr>
              <a:t>νευρώνας</a:t>
            </a:r>
            <a:endParaRPr lang="el-GR" sz="1200" dirty="0">
              <a:solidFill>
                <a:srgbClr val="7030A0"/>
              </a:solidFill>
              <a:effectLst>
                <a:outerShdw blurRad="38100" dist="38100" dir="2700000" algn="tl">
                  <a:srgbClr val="000000">
                    <a:alpha val="43137"/>
                  </a:srgbClr>
                </a:outerShdw>
              </a:effectLst>
              <a:latin typeface="Arial Narrow" pitchFamily="34" charset="0"/>
            </a:endParaRPr>
          </a:p>
        </p:txBody>
      </p:sp>
      <p:sp>
        <p:nvSpPr>
          <p:cNvPr id="13" name="12 - TextBox"/>
          <p:cNvSpPr txBox="1"/>
          <p:nvPr/>
        </p:nvSpPr>
        <p:spPr>
          <a:xfrm>
            <a:off x="7350752" y="2710912"/>
            <a:ext cx="1079616" cy="584775"/>
          </a:xfrm>
          <a:prstGeom prst="rect">
            <a:avLst/>
          </a:prstGeom>
          <a:noFill/>
        </p:spPr>
        <p:txBody>
          <a:bodyPr wrap="square" rtlCol="0">
            <a:spAutoFit/>
          </a:bodyPr>
          <a:lstStyle/>
          <a:p>
            <a:pPr algn="ctr"/>
            <a:r>
              <a:rPr lang="el-GR" sz="1600" dirty="0" smtClean="0">
                <a:solidFill>
                  <a:srgbClr val="00B0F0"/>
                </a:solidFill>
                <a:effectLst>
                  <a:outerShdw blurRad="38100" dist="38100" dir="2700000" algn="tl">
                    <a:srgbClr val="000000">
                      <a:alpha val="43137"/>
                    </a:srgbClr>
                  </a:outerShdw>
                </a:effectLst>
                <a:latin typeface="Arial Narrow" pitchFamily="34" charset="0"/>
              </a:rPr>
              <a:t>αισθητικός υποδοχέας</a:t>
            </a:r>
            <a:endParaRPr lang="el-GR" sz="1600" dirty="0">
              <a:solidFill>
                <a:srgbClr val="00B0F0"/>
              </a:solidFill>
              <a:effectLst>
                <a:outerShdw blurRad="38100" dist="38100" dir="2700000" algn="tl">
                  <a:srgbClr val="000000">
                    <a:alpha val="43137"/>
                  </a:srgbClr>
                </a:outerShdw>
              </a:effectLst>
              <a:latin typeface="Arial Narrow" pitchFamily="34" charset="0"/>
            </a:endParaRPr>
          </a:p>
        </p:txBody>
      </p:sp>
      <p:sp>
        <p:nvSpPr>
          <p:cNvPr id="14" name="13 - TextBox"/>
          <p:cNvSpPr txBox="1"/>
          <p:nvPr/>
        </p:nvSpPr>
        <p:spPr>
          <a:xfrm>
            <a:off x="6727952" y="4374112"/>
            <a:ext cx="936104" cy="523220"/>
          </a:xfrm>
          <a:prstGeom prst="rect">
            <a:avLst/>
          </a:prstGeom>
          <a:noFill/>
        </p:spPr>
        <p:txBody>
          <a:bodyPr wrap="square" rtlCol="0">
            <a:spAutoFit/>
          </a:bodyPr>
          <a:lstStyle/>
          <a:p>
            <a:pPr algn="ctr"/>
            <a:r>
              <a:rPr lang="el-GR" sz="1400" dirty="0" smtClean="0">
                <a:solidFill>
                  <a:srgbClr val="FF0000"/>
                </a:solidFill>
                <a:effectLst>
                  <a:outerShdw blurRad="38100" dist="38100" dir="2700000" algn="tl">
                    <a:srgbClr val="000000">
                      <a:alpha val="43137"/>
                    </a:srgbClr>
                  </a:outerShdw>
                </a:effectLst>
                <a:latin typeface="Arial Narrow" pitchFamily="34" charset="0"/>
              </a:rPr>
              <a:t>εκτελεστικό </a:t>
            </a:r>
            <a:r>
              <a:rPr lang="el-GR" sz="1400" dirty="0" smtClean="0">
                <a:solidFill>
                  <a:srgbClr val="FF0000"/>
                </a:solidFill>
                <a:effectLst>
                  <a:outerShdw blurRad="38100" dist="38100" dir="2700000" algn="tl">
                    <a:srgbClr val="000000">
                      <a:alpha val="43137"/>
                    </a:srgbClr>
                  </a:outerShdw>
                </a:effectLst>
                <a:latin typeface="Arial Narrow" pitchFamily="34" charset="0"/>
              </a:rPr>
              <a:t> όργανο</a:t>
            </a:r>
            <a:endParaRPr lang="el-GR" sz="1400" dirty="0">
              <a:solidFill>
                <a:srgbClr val="FF0000"/>
              </a:solidFill>
              <a:effectLst>
                <a:outerShdw blurRad="38100" dist="38100" dir="2700000" algn="tl">
                  <a:srgbClr val="000000">
                    <a:alpha val="43137"/>
                  </a:srgbClr>
                </a:outerShdw>
              </a:effectLst>
              <a:latin typeface="Arial Narrow" pitchFamily="34" charset="0"/>
            </a:endParaRPr>
          </a:p>
        </p:txBody>
      </p:sp>
      <p:sp>
        <p:nvSpPr>
          <p:cNvPr id="15" name="14 - TextBox"/>
          <p:cNvSpPr txBox="1"/>
          <p:nvPr/>
        </p:nvSpPr>
        <p:spPr>
          <a:xfrm>
            <a:off x="4175552" y="2574112"/>
            <a:ext cx="864096" cy="523220"/>
          </a:xfrm>
          <a:prstGeom prst="rect">
            <a:avLst/>
          </a:prstGeom>
          <a:noFill/>
        </p:spPr>
        <p:txBody>
          <a:bodyPr wrap="square" rtlCol="0">
            <a:spAutoFit/>
          </a:bodyPr>
          <a:lstStyle/>
          <a:p>
            <a:pPr algn="ctr"/>
            <a:r>
              <a:rPr lang="el-GR" sz="1400" dirty="0" smtClean="0">
                <a:latin typeface="Times New Roman" pitchFamily="18" charset="0"/>
                <a:cs typeface="Times New Roman" pitchFamily="18" charset="0"/>
              </a:rPr>
              <a:t>νωτιαίος μυελός</a:t>
            </a:r>
            <a:endParaRPr lang="el-GR" sz="1400" dirty="0">
              <a:latin typeface="Times New Roman" pitchFamily="18" charset="0"/>
              <a:cs typeface="Times New Roman" pitchFamily="18" charset="0"/>
            </a:endParaRPr>
          </a:p>
        </p:txBody>
      </p:sp>
      <p:sp>
        <p:nvSpPr>
          <p:cNvPr id="16" name="15 - TextBox"/>
          <p:cNvSpPr txBox="1"/>
          <p:nvPr/>
        </p:nvSpPr>
        <p:spPr>
          <a:xfrm>
            <a:off x="971600" y="980728"/>
            <a:ext cx="2664296" cy="769441"/>
          </a:xfrm>
          <a:prstGeom prst="rect">
            <a:avLst/>
          </a:prstGeom>
          <a:solidFill>
            <a:srgbClr val="FFFF00"/>
          </a:solidFill>
        </p:spPr>
        <p:txBody>
          <a:bodyPr wrap="square" rtlCol="0">
            <a:spAutoFit/>
          </a:bodyPr>
          <a:lstStyle/>
          <a:p>
            <a:pPr algn="ctr"/>
            <a:r>
              <a:rPr lang="el-GR" sz="2400" b="1" i="1" dirty="0" err="1" smtClean="0">
                <a:solidFill>
                  <a:srgbClr val="00B050"/>
                </a:solidFill>
                <a:effectLst>
                  <a:outerShdw blurRad="38100" dist="38100" dir="2700000" algn="tl">
                    <a:srgbClr val="000000">
                      <a:alpha val="43137"/>
                    </a:srgbClr>
                  </a:outerShdw>
                </a:effectLst>
                <a:latin typeface="Segoe Print" pitchFamily="2" charset="0"/>
              </a:rPr>
              <a:t>μ</a:t>
            </a:r>
            <a:r>
              <a:rPr lang="el-GR" sz="2400" b="1" i="1" dirty="0" err="1" smtClean="0">
                <a:solidFill>
                  <a:srgbClr val="00B050"/>
                </a:solidFill>
                <a:effectLst>
                  <a:outerShdw blurRad="38100" dist="38100" dir="2700000" algn="tl">
                    <a:srgbClr val="000000">
                      <a:alpha val="43137"/>
                    </a:srgbClr>
                  </a:outerShdw>
                </a:effectLst>
                <a:latin typeface="Segoe Print" pitchFamily="2" charset="0"/>
              </a:rPr>
              <a:t>ονοσυναπτικό</a:t>
            </a:r>
            <a:r>
              <a:rPr lang="el-GR" sz="2400" dirty="0" smtClean="0">
                <a:solidFill>
                  <a:srgbClr val="0070C0"/>
                </a:solidFill>
                <a:latin typeface="Segoe Print" pitchFamily="2" charset="0"/>
              </a:rPr>
              <a:t> </a:t>
            </a:r>
            <a:r>
              <a:rPr lang="el-GR" sz="2000" dirty="0" smtClean="0">
                <a:solidFill>
                  <a:srgbClr val="0070C0"/>
                </a:solidFill>
                <a:latin typeface="Segoe Print" pitchFamily="2" charset="0"/>
              </a:rPr>
              <a:t>αντανακλαστικό</a:t>
            </a:r>
            <a:endParaRPr lang="el-GR" sz="2000" dirty="0">
              <a:solidFill>
                <a:srgbClr val="0070C0"/>
              </a:solidFill>
              <a:latin typeface="Segoe Print" pitchFamily="2" charset="0"/>
            </a:endParaRPr>
          </a:p>
        </p:txBody>
      </p:sp>
      <p:sp>
        <p:nvSpPr>
          <p:cNvPr id="17" name="16 - TextBox"/>
          <p:cNvSpPr txBox="1"/>
          <p:nvPr/>
        </p:nvSpPr>
        <p:spPr>
          <a:xfrm>
            <a:off x="5364088" y="1030089"/>
            <a:ext cx="2808312" cy="769441"/>
          </a:xfrm>
          <a:prstGeom prst="rect">
            <a:avLst/>
          </a:prstGeom>
          <a:solidFill>
            <a:srgbClr val="FFFF00"/>
          </a:solidFill>
        </p:spPr>
        <p:txBody>
          <a:bodyPr wrap="square" rtlCol="0">
            <a:spAutoFit/>
          </a:bodyPr>
          <a:lstStyle/>
          <a:p>
            <a:pPr algn="ctr"/>
            <a:r>
              <a:rPr lang="el-GR" sz="2400" b="1" i="1" dirty="0" err="1" smtClean="0">
                <a:solidFill>
                  <a:schemeClr val="accent4">
                    <a:lumMod val="50000"/>
                  </a:schemeClr>
                </a:solidFill>
                <a:effectLst>
                  <a:outerShdw blurRad="38100" dist="38100" dir="2700000" algn="tl">
                    <a:srgbClr val="000000">
                      <a:alpha val="43137"/>
                    </a:srgbClr>
                  </a:outerShdw>
                </a:effectLst>
                <a:latin typeface="Segoe Print" pitchFamily="2" charset="0"/>
              </a:rPr>
              <a:t>πολυσυναπτικό</a:t>
            </a:r>
            <a:r>
              <a:rPr lang="el-GR" sz="2400" dirty="0" smtClean="0">
                <a:solidFill>
                  <a:srgbClr val="0070C0"/>
                </a:solidFill>
                <a:latin typeface="Segoe Print" pitchFamily="2" charset="0"/>
              </a:rPr>
              <a:t> </a:t>
            </a:r>
            <a:r>
              <a:rPr lang="el-GR" sz="2000" dirty="0" smtClean="0">
                <a:solidFill>
                  <a:srgbClr val="0070C0"/>
                </a:solidFill>
                <a:latin typeface="Segoe Print" pitchFamily="2" charset="0"/>
              </a:rPr>
              <a:t>αντανακλαστικό</a:t>
            </a:r>
            <a:endParaRPr lang="el-GR" sz="2000" dirty="0">
              <a:solidFill>
                <a:srgbClr val="0070C0"/>
              </a:solidFill>
              <a:latin typeface="Segoe Print"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amond(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82000"/>
          </a:schemeClr>
        </a:solidFill>
        <a:effectLst/>
      </p:bgPr>
    </p:bg>
    <p:spTree>
      <p:nvGrpSpPr>
        <p:cNvPr id="1" name=""/>
        <p:cNvGrpSpPr/>
        <p:nvPr/>
      </p:nvGrpSpPr>
      <p:grpSpPr>
        <a:xfrm>
          <a:off x="0" y="0"/>
          <a:ext cx="0" cy="0"/>
          <a:chOff x="0" y="0"/>
          <a:chExt cx="0" cy="0"/>
        </a:xfrm>
      </p:grpSpPr>
      <p:pic>
        <p:nvPicPr>
          <p:cNvPr id="4" name="3 - Εικόνα" descr="reflex_arc_anim1.gif"/>
          <p:cNvPicPr>
            <a:picLocks noChangeAspect="1"/>
          </p:cNvPicPr>
          <p:nvPr/>
        </p:nvPicPr>
        <p:blipFill>
          <a:blip r:embed="rId2" cstate="print"/>
          <a:stretch>
            <a:fillRect/>
          </a:stretch>
        </p:blipFill>
        <p:spPr>
          <a:xfrm>
            <a:off x="2857500" y="1128712"/>
            <a:ext cx="3429000" cy="46005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1" name="10 - Εικόνα" descr="Neurons1.jpg"/>
          <p:cNvPicPr>
            <a:picLocks noChangeAspect="1"/>
          </p:cNvPicPr>
          <p:nvPr/>
        </p:nvPicPr>
        <p:blipFill>
          <a:blip r:embed="rId2" cstate="print"/>
          <a:stretch>
            <a:fillRect/>
          </a:stretch>
        </p:blipFill>
        <p:spPr>
          <a:xfrm>
            <a:off x="539552" y="764704"/>
            <a:ext cx="8064896" cy="5201620"/>
          </a:xfrm>
          <a:prstGeom prst="rect">
            <a:avLst/>
          </a:prstGeom>
        </p:spPr>
      </p:pic>
      <p:sp>
        <p:nvSpPr>
          <p:cNvPr id="2" name="1 - Τίτλος"/>
          <p:cNvSpPr>
            <a:spLocks noGrp="1"/>
          </p:cNvSpPr>
          <p:nvPr>
            <p:ph type="title"/>
          </p:nvPr>
        </p:nvSpPr>
        <p:spPr>
          <a:xfrm>
            <a:off x="925216" y="2718048"/>
            <a:ext cx="2664296" cy="1143000"/>
          </a:xfrm>
        </p:spPr>
        <p:style>
          <a:lnRef idx="0">
            <a:schemeClr val="accent1"/>
          </a:lnRef>
          <a:fillRef idx="3">
            <a:schemeClr val="accent1"/>
          </a:fillRef>
          <a:effectRef idx="3">
            <a:schemeClr val="accent1"/>
          </a:effectRef>
          <a:fontRef idx="minor">
            <a:schemeClr val="lt1"/>
          </a:fontRef>
        </p:style>
        <p:txBody>
          <a:bodyPr>
            <a:normAutofit/>
          </a:bodyPr>
          <a:lstStyle/>
          <a:p>
            <a:r>
              <a:rPr lang="el-GR" sz="6000" dirty="0" smtClean="0">
                <a:solidFill>
                  <a:schemeClr val="accent6"/>
                </a:solidFill>
                <a:effectLst>
                  <a:outerShdw blurRad="38100" dist="38100" dir="2700000" algn="tl">
                    <a:srgbClr val="000000">
                      <a:alpha val="43137"/>
                    </a:srgbClr>
                  </a:outerShdw>
                </a:effectLst>
                <a:latin typeface="Mistral" pitchFamily="66" charset="0"/>
              </a:rPr>
              <a:t>Ν</a:t>
            </a:r>
            <a:r>
              <a:rPr lang="el-GR" sz="6000" dirty="0" smtClean="0">
                <a:solidFill>
                  <a:srgbClr val="C00000"/>
                </a:solidFill>
                <a:effectLst>
                  <a:outerShdw blurRad="38100" dist="38100" dir="2700000" algn="tl">
                    <a:srgbClr val="000000">
                      <a:alpha val="43137"/>
                    </a:srgbClr>
                  </a:outerShdw>
                </a:effectLst>
                <a:latin typeface="Mistral" pitchFamily="66" charset="0"/>
              </a:rPr>
              <a:t>ε</a:t>
            </a:r>
            <a:r>
              <a:rPr lang="el-GR" sz="6000" dirty="0" smtClean="0">
                <a:solidFill>
                  <a:srgbClr val="7030A0"/>
                </a:solidFill>
                <a:effectLst>
                  <a:outerShdw blurRad="38100" dist="38100" dir="2700000" algn="tl">
                    <a:srgbClr val="000000">
                      <a:alpha val="43137"/>
                    </a:srgbClr>
                  </a:outerShdw>
                </a:effectLst>
                <a:latin typeface="Mistral" pitchFamily="66" charset="0"/>
              </a:rPr>
              <a:t>υ</a:t>
            </a:r>
            <a:r>
              <a:rPr lang="el-GR" sz="6000" dirty="0" smtClean="0">
                <a:solidFill>
                  <a:schemeClr val="accent6"/>
                </a:solidFill>
                <a:effectLst>
                  <a:outerShdw blurRad="38100" dist="38100" dir="2700000" algn="tl">
                    <a:srgbClr val="000000">
                      <a:alpha val="43137"/>
                    </a:srgbClr>
                  </a:outerShdw>
                </a:effectLst>
                <a:latin typeface="Mistral" pitchFamily="66" charset="0"/>
              </a:rPr>
              <a:t>ρ</a:t>
            </a:r>
            <a:r>
              <a:rPr lang="el-GR" sz="6000" dirty="0" smtClean="0">
                <a:solidFill>
                  <a:srgbClr val="C00000"/>
                </a:solidFill>
                <a:effectLst>
                  <a:outerShdw blurRad="38100" dist="38100" dir="2700000" algn="tl">
                    <a:srgbClr val="000000">
                      <a:alpha val="43137"/>
                    </a:srgbClr>
                  </a:outerShdw>
                </a:effectLst>
                <a:latin typeface="Mistral" pitchFamily="66" charset="0"/>
              </a:rPr>
              <a:t>ώ</a:t>
            </a:r>
            <a:r>
              <a:rPr lang="el-GR" sz="6000" dirty="0" smtClean="0">
                <a:solidFill>
                  <a:srgbClr val="7030A0"/>
                </a:solidFill>
                <a:effectLst>
                  <a:outerShdw blurRad="38100" dist="38100" dir="2700000" algn="tl">
                    <a:srgbClr val="000000">
                      <a:alpha val="43137"/>
                    </a:srgbClr>
                  </a:outerShdw>
                </a:effectLst>
                <a:latin typeface="Mistral" pitchFamily="66" charset="0"/>
              </a:rPr>
              <a:t>ν</a:t>
            </a:r>
            <a:r>
              <a:rPr lang="el-GR" sz="6000" dirty="0" smtClean="0">
                <a:solidFill>
                  <a:schemeClr val="accent6"/>
                </a:solidFill>
                <a:effectLst>
                  <a:outerShdw blurRad="38100" dist="38100" dir="2700000" algn="tl">
                    <a:srgbClr val="000000">
                      <a:alpha val="43137"/>
                    </a:srgbClr>
                  </a:outerShdw>
                </a:effectLst>
                <a:latin typeface="Mistral" pitchFamily="66" charset="0"/>
              </a:rPr>
              <a:t>ε</a:t>
            </a:r>
            <a:r>
              <a:rPr lang="el-GR" sz="6000" dirty="0" smtClean="0">
                <a:solidFill>
                  <a:srgbClr val="7030A0"/>
                </a:solidFill>
                <a:effectLst>
                  <a:outerShdw blurRad="38100" dist="38100" dir="2700000" algn="tl">
                    <a:srgbClr val="000000">
                      <a:alpha val="43137"/>
                    </a:srgbClr>
                  </a:outerShdw>
                </a:effectLst>
                <a:latin typeface="Mistral" pitchFamily="66" charset="0"/>
              </a:rPr>
              <a:t>ς</a:t>
            </a:r>
            <a:endParaRPr lang="el-GR" sz="6000" dirty="0">
              <a:solidFill>
                <a:srgbClr val="7030A0"/>
              </a:solidFill>
              <a:effectLst>
                <a:outerShdw blurRad="38100" dist="38100" dir="2700000" algn="tl">
                  <a:srgbClr val="000000">
                    <a:alpha val="43137"/>
                  </a:srgbClr>
                </a:outerShdw>
              </a:effectLst>
              <a:latin typeface="Mistral" pitchFamily="66" charset="0"/>
            </a:endParaRPr>
          </a:p>
        </p:txBody>
      </p:sp>
      <p:sp>
        <p:nvSpPr>
          <p:cNvPr id="4" name="1 - Τίτλος"/>
          <p:cNvSpPr txBox="1">
            <a:spLocks/>
          </p:cNvSpPr>
          <p:nvPr/>
        </p:nvSpPr>
        <p:spPr>
          <a:xfrm>
            <a:off x="4921704" y="836712"/>
            <a:ext cx="3178696" cy="1143000"/>
          </a:xfrm>
          <a:prstGeom prst="rect">
            <a:avLst/>
          </a:prstGeom>
          <a:ln/>
          <a:effectLst>
            <a:outerShdw blurRad="40000" dist="23000" dir="5400000" rotWithShape="0">
              <a:schemeClr val="tx1">
                <a:alpha val="35000"/>
              </a:schemeClr>
            </a:outerShdw>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smtClean="0">
                <a:solidFill>
                  <a:schemeClr val="accent6"/>
                </a:solidFill>
                <a:effectLst>
                  <a:outerShdw blurRad="60007" dist="310007" dir="7680000" sy="30000" kx="1300200" algn="ctr" rotWithShape="0">
                    <a:prstClr val="black">
                      <a:alpha val="32000"/>
                    </a:prstClr>
                  </a:outerShdw>
                </a:effectLst>
                <a:latin typeface="Arial Narrow" pitchFamily="34" charset="0"/>
                <a:ea typeface="+mj-ea"/>
                <a:cs typeface="+mj-cs"/>
              </a:rPr>
              <a:t>ΑΙΣΘΗΤΙΚΟΙ</a:t>
            </a:r>
            <a:endParaRPr kumimoji="0" lang="el-GR" sz="4400" b="1" i="1" u="none" strike="noStrike" kern="1200" cap="none" spc="0" normalizeH="0" baseline="0" noProof="0" dirty="0">
              <a:ln>
                <a:noFill/>
              </a:ln>
              <a:solidFill>
                <a:schemeClr val="accent6"/>
              </a:solidFill>
              <a:effectLst>
                <a:outerShdw blurRad="60007" dist="310007" dir="7680000" sy="30000" kx="1300200" algn="ctr" rotWithShape="0">
                  <a:prstClr val="black">
                    <a:alpha val="32000"/>
                  </a:prstClr>
                </a:outerShdw>
              </a:effectLst>
              <a:uLnTx/>
              <a:uFillTx/>
              <a:latin typeface="Arial Narrow" pitchFamily="34" charset="0"/>
              <a:ea typeface="+mj-ea"/>
              <a:cs typeface="+mj-cs"/>
            </a:endParaRPr>
          </a:p>
        </p:txBody>
      </p:sp>
      <p:sp>
        <p:nvSpPr>
          <p:cNvPr id="5" name="1 - Τίτλος"/>
          <p:cNvSpPr txBox="1">
            <a:spLocks/>
          </p:cNvSpPr>
          <p:nvPr/>
        </p:nvSpPr>
        <p:spPr>
          <a:xfrm>
            <a:off x="4993704" y="2780928"/>
            <a:ext cx="3178696" cy="1143000"/>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i="1" dirty="0" smtClean="0">
                <a:solidFill>
                  <a:srgbClr val="C00000"/>
                </a:solidFill>
                <a:effectLst>
                  <a:outerShdw blurRad="60007" dist="310007" dir="7680000" sy="30000" kx="1300200" algn="ctr" rotWithShape="0">
                    <a:prstClr val="black">
                      <a:alpha val="32000"/>
                    </a:prstClr>
                  </a:outerShdw>
                </a:effectLst>
                <a:latin typeface="Arial Narrow" pitchFamily="34" charset="0"/>
                <a:ea typeface="+mj-ea"/>
                <a:cs typeface="+mj-cs"/>
              </a:rPr>
              <a:t>ΚΙΝΗΤΙΚΟΙ</a:t>
            </a:r>
            <a:endParaRPr kumimoji="0" lang="el-GR" sz="4400" b="1" i="1" u="none" strike="noStrike" kern="1200" cap="none" spc="0" normalizeH="0" baseline="0" noProof="0" dirty="0">
              <a:ln>
                <a:noFill/>
              </a:ln>
              <a:solidFill>
                <a:srgbClr val="C00000"/>
              </a:solidFill>
              <a:effectLst>
                <a:outerShdw blurRad="60007" dist="310007" dir="7680000" sy="30000" kx="1300200" algn="ctr" rotWithShape="0">
                  <a:prstClr val="black">
                    <a:alpha val="32000"/>
                  </a:prstClr>
                </a:outerShdw>
              </a:effectLst>
              <a:uLnTx/>
              <a:uFillTx/>
              <a:latin typeface="Arial Narrow" pitchFamily="34" charset="0"/>
              <a:ea typeface="+mj-ea"/>
              <a:cs typeface="+mj-cs"/>
            </a:endParaRPr>
          </a:p>
        </p:txBody>
      </p:sp>
      <p:sp>
        <p:nvSpPr>
          <p:cNvPr id="6" name="1 - Τίτλος"/>
          <p:cNvSpPr txBox="1">
            <a:spLocks/>
          </p:cNvSpPr>
          <p:nvPr/>
        </p:nvSpPr>
        <p:spPr>
          <a:xfrm>
            <a:off x="4975704" y="4752000"/>
            <a:ext cx="3178696" cy="1143000"/>
          </a:xfrm>
          <a:prstGeom prst="rect">
            <a:avLst/>
          </a:prstGeom>
          <a:ln/>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900" b="1" i="1" noProof="0" dirty="0" smtClean="0">
                <a:solidFill>
                  <a:srgbClr val="7030A0"/>
                </a:solidFill>
                <a:effectLst>
                  <a:outerShdw blurRad="60007" dist="310007" dir="7680000" sy="30000" kx="1300200" algn="ctr" rotWithShape="0">
                    <a:schemeClr val="bg1">
                      <a:alpha val="32000"/>
                    </a:schemeClr>
                  </a:outerShdw>
                </a:effectLst>
                <a:latin typeface="Arial Narrow" pitchFamily="34" charset="0"/>
                <a:ea typeface="+mj-ea"/>
                <a:cs typeface="+mj-cs"/>
              </a:rPr>
              <a:t>ΕΝΔΙΑΜΕΣΟΙ</a:t>
            </a:r>
            <a:r>
              <a:rPr lang="el-GR" sz="4400" b="1" i="1" noProof="0" dirty="0" smtClean="0">
                <a:solidFill>
                  <a:srgbClr val="7030A0"/>
                </a:solidFill>
                <a:effectLst>
                  <a:outerShdw blurRad="60007" dist="310007" dir="7680000" sy="30000" kx="1300200" algn="ctr" rotWithShape="0">
                    <a:schemeClr val="bg1">
                      <a:alpha val="32000"/>
                    </a:schemeClr>
                  </a:outerShdw>
                </a:effectLst>
                <a:latin typeface="+mj-lt"/>
                <a:ea typeface="+mj-ea"/>
                <a:cs typeface="+mj-cs"/>
              </a:rPr>
              <a:t> </a:t>
            </a:r>
            <a:r>
              <a:rPr lang="el-GR" sz="3300" b="1" i="1" noProof="0" dirty="0" smtClean="0">
                <a:solidFill>
                  <a:schemeClr val="tx1"/>
                </a:solidFill>
                <a:effectLst>
                  <a:outerShdw blurRad="60007" dist="310007" dir="7680000" sy="30000" kx="1300200" algn="ctr" rotWithShape="0">
                    <a:schemeClr val="bg1">
                      <a:alpha val="32000"/>
                    </a:schemeClr>
                  </a:outerShdw>
                </a:effectLst>
                <a:latin typeface="+mj-lt"/>
                <a:ea typeface="+mj-ea"/>
                <a:cs typeface="+mj-cs"/>
              </a:rPr>
              <a:t>ή</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900" b="1" i="1" u="none" strike="noStrike" kern="1200" cap="none" spc="0" normalizeH="0" baseline="0" dirty="0" smtClean="0">
                <a:ln>
                  <a:noFill/>
                </a:ln>
                <a:solidFill>
                  <a:srgbClr val="7030A0"/>
                </a:solidFill>
                <a:effectLst>
                  <a:outerShdw blurRad="60007" dist="310007" dir="7680000" sy="30000" kx="1300200" algn="ctr" rotWithShape="0">
                    <a:schemeClr val="bg1">
                      <a:alpha val="32000"/>
                    </a:schemeClr>
                  </a:outerShdw>
                </a:effectLst>
                <a:uLnTx/>
                <a:uFillTx/>
                <a:latin typeface="Arial Narrow" pitchFamily="34" charset="0"/>
                <a:ea typeface="+mj-ea"/>
                <a:cs typeface="+mj-cs"/>
              </a:rPr>
              <a:t>ΣΥΝΔΕΤΙΚΟΙ</a:t>
            </a:r>
            <a:endParaRPr kumimoji="0" lang="el-GR" sz="3900" b="1" i="1" u="none" strike="noStrike" kern="1200" cap="none" spc="0" normalizeH="0" baseline="0" noProof="0" dirty="0">
              <a:ln>
                <a:noFill/>
              </a:ln>
              <a:solidFill>
                <a:srgbClr val="7030A0"/>
              </a:solidFill>
              <a:effectLst>
                <a:outerShdw blurRad="60007" dist="310007" dir="7680000" sy="30000" kx="1300200" algn="ctr" rotWithShape="0">
                  <a:schemeClr val="bg1">
                    <a:alpha val="32000"/>
                  </a:schemeClr>
                </a:outerShdw>
              </a:effectLst>
              <a:uLnTx/>
              <a:uFillTx/>
              <a:latin typeface="Arial Narrow" pitchFamily="34" charset="0"/>
              <a:ea typeface="+mj-ea"/>
              <a:cs typeface="+mj-cs"/>
            </a:endParaRPr>
          </a:p>
        </p:txBody>
      </p:sp>
      <p:cxnSp>
        <p:nvCxnSpPr>
          <p:cNvPr id="8" name="7 - Ευθύγραμμο βέλος σύνδεσης"/>
          <p:cNvCxnSpPr>
            <a:stCxn id="2" idx="3"/>
          </p:cNvCxnSpPr>
          <p:nvPr/>
        </p:nvCxnSpPr>
        <p:spPr>
          <a:xfrm flipV="1">
            <a:off x="3589512" y="1988840"/>
            <a:ext cx="1296144" cy="1300708"/>
          </a:xfrm>
          <a:prstGeom prst="straightConnector1">
            <a:avLst/>
          </a:prstGeom>
          <a:ln w="28575">
            <a:solidFill>
              <a:srgbClr val="FFC000"/>
            </a:solidFill>
            <a:miter lim="800000"/>
            <a:tailEnd type="stealth" w="lg" len="lg"/>
          </a:ln>
        </p:spPr>
        <p:style>
          <a:lnRef idx="1">
            <a:schemeClr val="accent1"/>
          </a:lnRef>
          <a:fillRef idx="0">
            <a:schemeClr val="accent1"/>
          </a:fillRef>
          <a:effectRef idx="0">
            <a:schemeClr val="accent1"/>
          </a:effectRef>
          <a:fontRef idx="minor">
            <a:schemeClr val="tx1"/>
          </a:fontRef>
        </p:style>
      </p:cxnSp>
      <p:cxnSp>
        <p:nvCxnSpPr>
          <p:cNvPr id="10" name="9 - Ευθύγραμμο βέλος σύνδεσης"/>
          <p:cNvCxnSpPr/>
          <p:nvPr/>
        </p:nvCxnSpPr>
        <p:spPr>
          <a:xfrm>
            <a:off x="3589472" y="3289548"/>
            <a:ext cx="1368192" cy="62880"/>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a:stCxn id="2" idx="3"/>
          </p:cNvCxnSpPr>
          <p:nvPr/>
        </p:nvCxnSpPr>
        <p:spPr>
          <a:xfrm>
            <a:off x="3589512" y="3289548"/>
            <a:ext cx="1368152" cy="1435596"/>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3" name="12 - Εικόνα" descr="action potential.gif"/>
          <p:cNvPicPr>
            <a:picLocks noChangeAspect="1"/>
          </p:cNvPicPr>
          <p:nvPr/>
        </p:nvPicPr>
        <p:blipFill>
          <a:blip r:embed="rId3" cstate="print"/>
          <a:stretch>
            <a:fillRect/>
          </a:stretch>
        </p:blipFill>
        <p:spPr>
          <a:xfrm rot="1650605">
            <a:off x="66830" y="-136009"/>
            <a:ext cx="1465845" cy="1359089"/>
          </a:xfrm>
          <a:prstGeom prst="rect">
            <a:avLst/>
          </a:prstGeom>
        </p:spPr>
      </p:pic>
      <p:pic>
        <p:nvPicPr>
          <p:cNvPr id="14" name="13 - Εικόνα" descr="action potential.gif"/>
          <p:cNvPicPr>
            <a:picLocks noChangeAspect="1"/>
          </p:cNvPicPr>
          <p:nvPr/>
        </p:nvPicPr>
        <p:blipFill>
          <a:blip r:embed="rId3" cstate="print"/>
          <a:stretch>
            <a:fillRect/>
          </a:stretch>
        </p:blipFill>
        <p:spPr>
          <a:xfrm rot="12595706">
            <a:off x="7621614" y="5683292"/>
            <a:ext cx="1465845" cy="13590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4)">
                                      <p:cBhvr>
                                        <p:cTn id="20" dur="2000"/>
                                        <p:tgtEl>
                                          <p:spTgt spid="10"/>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ssolv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22 - Εικόνα" descr="CNS.jpg"/>
          <p:cNvPicPr>
            <a:picLocks noChangeAspect="1"/>
          </p:cNvPicPr>
          <p:nvPr/>
        </p:nvPicPr>
        <p:blipFill>
          <a:blip r:embed="rId2" cstate="print"/>
          <a:stretch>
            <a:fillRect/>
          </a:stretch>
        </p:blipFill>
        <p:spPr>
          <a:xfrm>
            <a:off x="-108520" y="0"/>
            <a:ext cx="3774747" cy="6858000"/>
          </a:xfrm>
          <a:prstGeom prst="rect">
            <a:avLst/>
          </a:prstGeom>
        </p:spPr>
      </p:pic>
      <p:pic>
        <p:nvPicPr>
          <p:cNvPr id="4" name="3 - Εικόνα" descr="sample_chapter_7 4.jpg"/>
          <p:cNvPicPr>
            <a:picLocks noChangeAspect="1"/>
          </p:cNvPicPr>
          <p:nvPr/>
        </p:nvPicPr>
        <p:blipFill>
          <a:blip r:embed="rId3" cstate="print"/>
          <a:stretch>
            <a:fillRect/>
          </a:stretch>
        </p:blipFill>
        <p:spPr>
          <a:xfrm>
            <a:off x="2483768" y="1844824"/>
            <a:ext cx="6207751" cy="4392488"/>
          </a:xfrm>
          <a:prstGeom prst="rect">
            <a:avLst/>
          </a:prstGeom>
        </p:spPr>
      </p:pic>
      <p:sp>
        <p:nvSpPr>
          <p:cNvPr id="5" name="4 - Ορθογώνιο"/>
          <p:cNvSpPr/>
          <p:nvPr/>
        </p:nvSpPr>
        <p:spPr>
          <a:xfrm>
            <a:off x="2570839" y="1224072"/>
            <a:ext cx="216024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i="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Κεντρικό</a:t>
            </a:r>
            <a:endParaRPr lang="el-GR" sz="40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5 - Ορθογώνιο"/>
          <p:cNvSpPr/>
          <p:nvPr/>
        </p:nvSpPr>
        <p:spPr>
          <a:xfrm>
            <a:off x="5227975" y="1152072"/>
            <a:ext cx="2929135"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400" b="1" i="1" dirty="0" smtClean="0">
                <a:ln>
                  <a:prstDash val="solid"/>
                </a:ln>
                <a:solidFill>
                  <a:srgbClr val="97FFBA"/>
                </a:solidFill>
                <a:effectLst>
                  <a:outerShdw blurRad="88000" dist="50800" dir="5040000" algn="tl">
                    <a:schemeClr val="accent4">
                      <a:tint val="80000"/>
                      <a:satMod val="250000"/>
                      <a:alpha val="45000"/>
                    </a:schemeClr>
                  </a:outerShdw>
                </a:effectLst>
              </a:rPr>
              <a:t>Περιφερικό</a:t>
            </a:r>
            <a:endParaRPr lang="el-GR" sz="4400" b="1" i="1" cap="none" spc="0" dirty="0">
              <a:ln>
                <a:prstDash val="solid"/>
              </a:ln>
              <a:solidFill>
                <a:srgbClr val="97FFBA"/>
              </a:solidFill>
              <a:effectLst>
                <a:outerShdw blurRad="88000" dist="50800" dir="5040000" algn="tl">
                  <a:schemeClr val="accent4">
                    <a:tint val="80000"/>
                    <a:satMod val="250000"/>
                    <a:alpha val="45000"/>
                  </a:schemeClr>
                </a:outerShdw>
              </a:effectLst>
            </a:endParaRPr>
          </a:p>
        </p:txBody>
      </p:sp>
      <p:sp>
        <p:nvSpPr>
          <p:cNvPr id="7" name="6 - TextBox"/>
          <p:cNvSpPr txBox="1"/>
          <p:nvPr/>
        </p:nvSpPr>
        <p:spPr>
          <a:xfrm>
            <a:off x="4731079" y="3284984"/>
            <a:ext cx="2880320" cy="369332"/>
          </a:xfrm>
          <a:prstGeom prst="rect">
            <a:avLst/>
          </a:prstGeom>
          <a:noFill/>
        </p:spPr>
        <p:txBody>
          <a:bodyPr wrap="square" rtlCol="0">
            <a:spAutoFit/>
          </a:bodyPr>
          <a:lstStyle/>
          <a:p>
            <a:pPr algn="ctr"/>
            <a:r>
              <a:rPr lang="el-GR" dirty="0" smtClean="0">
                <a:solidFill>
                  <a:schemeClr val="accent6">
                    <a:lumMod val="75000"/>
                  </a:schemeClr>
                </a:solidFill>
                <a:effectLst>
                  <a:outerShdw blurRad="38100" dist="38100" dir="2700000" algn="tl">
                    <a:srgbClr val="000000">
                      <a:alpha val="43137"/>
                    </a:srgbClr>
                  </a:outerShdw>
                </a:effectLst>
                <a:latin typeface="Segoe Print" pitchFamily="2" charset="0"/>
              </a:rPr>
              <a:t>α</a:t>
            </a:r>
            <a:r>
              <a:rPr lang="el-GR" dirty="0" smtClean="0">
                <a:solidFill>
                  <a:schemeClr val="accent6">
                    <a:lumMod val="75000"/>
                  </a:schemeClr>
                </a:solidFill>
                <a:effectLst>
                  <a:outerShdw blurRad="38100" dist="38100" dir="2700000" algn="tl">
                    <a:srgbClr val="000000">
                      <a:alpha val="43137"/>
                    </a:srgbClr>
                  </a:outerShdw>
                </a:effectLst>
                <a:latin typeface="Segoe Print" pitchFamily="2" charset="0"/>
              </a:rPr>
              <a:t>ισθητικός</a:t>
            </a:r>
            <a:r>
              <a:rPr lang="el-GR" dirty="0" smtClean="0"/>
              <a:t>   </a:t>
            </a:r>
            <a:endParaRPr lang="el-GR" dirty="0"/>
          </a:p>
        </p:txBody>
      </p:sp>
      <p:sp>
        <p:nvSpPr>
          <p:cNvPr id="8" name="7 - Οδοντωτό δεξιό βέλος"/>
          <p:cNvSpPr/>
          <p:nvPr/>
        </p:nvSpPr>
        <p:spPr>
          <a:xfrm rot="10800000">
            <a:off x="5451159" y="3645023"/>
            <a:ext cx="1368152" cy="288032"/>
          </a:xfrm>
          <a:prstGeom prst="notchedRightArrow">
            <a:avLst/>
          </a:pr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7611399" y="3656057"/>
            <a:ext cx="1008112" cy="307777"/>
          </a:xfrm>
          <a:prstGeom prst="rect">
            <a:avLst/>
          </a:prstGeom>
          <a:noFill/>
        </p:spPr>
        <p:txBody>
          <a:bodyPr wrap="square" rtlCol="0">
            <a:spAutoFit/>
          </a:bodyPr>
          <a:lstStyle/>
          <a:p>
            <a:pPr algn="ctr"/>
            <a:r>
              <a:rPr lang="el-GR" sz="1400" dirty="0" smtClean="0">
                <a:solidFill>
                  <a:srgbClr val="0070C0"/>
                </a:solidFill>
              </a:rPr>
              <a:t>υποδοχείς</a:t>
            </a:r>
            <a:endParaRPr lang="el-GR" sz="1400" dirty="0">
              <a:solidFill>
                <a:srgbClr val="0070C0"/>
              </a:solidFill>
            </a:endParaRPr>
          </a:p>
        </p:txBody>
      </p:sp>
      <p:sp>
        <p:nvSpPr>
          <p:cNvPr id="10" name="9 - TextBox"/>
          <p:cNvSpPr txBox="1"/>
          <p:nvPr/>
        </p:nvSpPr>
        <p:spPr>
          <a:xfrm>
            <a:off x="4695175" y="4181018"/>
            <a:ext cx="2808312" cy="400110"/>
          </a:xfrm>
          <a:prstGeom prst="rect">
            <a:avLst/>
          </a:prstGeom>
          <a:noFill/>
        </p:spPr>
        <p:txBody>
          <a:bodyPr wrap="square" rtlCol="0">
            <a:spAutoFit/>
          </a:bodyPr>
          <a:lstStyle/>
          <a:p>
            <a:r>
              <a:rPr lang="el-GR" sz="1600" dirty="0" smtClean="0">
                <a:solidFill>
                  <a:schemeClr val="accent2">
                    <a:lumMod val="75000"/>
                  </a:schemeClr>
                </a:solidFill>
                <a:effectLst>
                  <a:outerShdw blurRad="38100" dist="38100" dir="2700000" algn="tl">
                    <a:srgbClr val="000000">
                      <a:alpha val="43137"/>
                    </a:srgbClr>
                  </a:outerShdw>
                </a:effectLst>
                <a:latin typeface="Segoe Print" pitchFamily="2" charset="0"/>
              </a:rPr>
              <a:t>σ</a:t>
            </a:r>
            <a:r>
              <a:rPr lang="el-GR" sz="1600" dirty="0" smtClean="0">
                <a:solidFill>
                  <a:schemeClr val="accent2">
                    <a:lumMod val="75000"/>
                  </a:schemeClr>
                </a:solidFill>
                <a:effectLst>
                  <a:outerShdw blurRad="38100" dist="38100" dir="2700000" algn="tl">
                    <a:srgbClr val="000000">
                      <a:alpha val="43137"/>
                    </a:srgbClr>
                  </a:outerShdw>
                </a:effectLst>
                <a:latin typeface="Segoe Print" pitchFamily="2" charset="0"/>
              </a:rPr>
              <a:t>ωματικός</a:t>
            </a:r>
            <a:r>
              <a:rPr lang="el-GR" sz="1600" dirty="0" smtClean="0">
                <a:solidFill>
                  <a:srgbClr val="FF0000"/>
                </a:solidFill>
                <a:effectLst>
                  <a:outerShdw blurRad="38100" dist="38100" dir="2700000" algn="tl">
                    <a:srgbClr val="000000">
                      <a:alpha val="43137"/>
                    </a:srgbClr>
                  </a:outerShdw>
                </a:effectLst>
                <a:latin typeface="Segoe Print" pitchFamily="2" charset="0"/>
              </a:rPr>
              <a:t> </a:t>
            </a:r>
            <a:r>
              <a:rPr lang="el-GR" sz="2000" dirty="0" smtClean="0">
                <a:solidFill>
                  <a:srgbClr val="FF0000"/>
                </a:solidFill>
                <a:effectLst>
                  <a:outerShdw blurRad="38100" dist="38100" dir="2700000" algn="tl">
                    <a:srgbClr val="000000">
                      <a:alpha val="43137"/>
                    </a:srgbClr>
                  </a:outerShdw>
                </a:effectLst>
                <a:latin typeface="Segoe Print" pitchFamily="2" charset="0"/>
              </a:rPr>
              <a:t>κινητικός</a:t>
            </a:r>
            <a:r>
              <a:rPr lang="el-GR" dirty="0" smtClean="0"/>
              <a:t>  </a:t>
            </a:r>
            <a:endParaRPr lang="el-GR" dirty="0"/>
          </a:p>
        </p:txBody>
      </p:sp>
      <p:sp>
        <p:nvSpPr>
          <p:cNvPr id="11" name="10 - Οδοντωτό δεξιό βέλος"/>
          <p:cNvSpPr/>
          <p:nvPr/>
        </p:nvSpPr>
        <p:spPr>
          <a:xfrm>
            <a:off x="5307143" y="4581128"/>
            <a:ext cx="1368152" cy="288032"/>
          </a:xfrm>
          <a:prstGeom prst="notchedRightArrow">
            <a:avLst/>
          </a:prstGeom>
          <a:solidFill>
            <a:schemeClr val="accent2">
              <a:lumMod val="75000"/>
              <a:alpha val="56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7611399" y="4345940"/>
            <a:ext cx="1008112" cy="523220"/>
          </a:xfrm>
          <a:prstGeom prst="rect">
            <a:avLst/>
          </a:prstGeom>
          <a:noFill/>
        </p:spPr>
        <p:txBody>
          <a:bodyPr wrap="square" rtlCol="0">
            <a:spAutoFit/>
          </a:bodyPr>
          <a:lstStyle/>
          <a:p>
            <a:r>
              <a:rPr lang="el-GR" sz="1400" dirty="0" smtClean="0">
                <a:solidFill>
                  <a:schemeClr val="accent2">
                    <a:lumMod val="75000"/>
                  </a:schemeClr>
                </a:solidFill>
              </a:rPr>
              <a:t>σκελετικοί μύες</a:t>
            </a:r>
            <a:endParaRPr lang="el-GR" sz="1400" dirty="0">
              <a:solidFill>
                <a:schemeClr val="accent2">
                  <a:lumMod val="75000"/>
                </a:schemeClr>
              </a:solidFill>
            </a:endParaRPr>
          </a:p>
        </p:txBody>
      </p:sp>
      <p:sp>
        <p:nvSpPr>
          <p:cNvPr id="13" name="12 - TextBox"/>
          <p:cNvSpPr txBox="1"/>
          <p:nvPr/>
        </p:nvSpPr>
        <p:spPr>
          <a:xfrm>
            <a:off x="4731079" y="4973106"/>
            <a:ext cx="2808312" cy="400110"/>
          </a:xfrm>
          <a:prstGeom prst="rect">
            <a:avLst/>
          </a:prstGeom>
          <a:noFill/>
        </p:spPr>
        <p:txBody>
          <a:bodyPr wrap="square" rtlCol="0">
            <a:spAutoFit/>
          </a:bodyPr>
          <a:lstStyle/>
          <a:p>
            <a:r>
              <a:rPr lang="el-GR" sz="1600" dirty="0" smtClean="0">
                <a:solidFill>
                  <a:srgbClr val="339933"/>
                </a:solidFill>
                <a:effectLst>
                  <a:outerShdw blurRad="38100" dist="38100" dir="2700000" algn="tl">
                    <a:srgbClr val="000000">
                      <a:alpha val="43137"/>
                    </a:srgbClr>
                  </a:outerShdw>
                </a:effectLst>
                <a:latin typeface="Segoe Print" pitchFamily="2" charset="0"/>
              </a:rPr>
              <a:t>αυτόνομοι</a:t>
            </a:r>
            <a:r>
              <a:rPr lang="el-GR" sz="1600" dirty="0" smtClean="0">
                <a:solidFill>
                  <a:srgbClr val="FF0000"/>
                </a:solidFill>
                <a:effectLst>
                  <a:outerShdw blurRad="38100" dist="38100" dir="2700000" algn="tl">
                    <a:srgbClr val="000000">
                      <a:alpha val="43137"/>
                    </a:srgbClr>
                  </a:outerShdw>
                </a:effectLst>
                <a:latin typeface="Segoe Print" pitchFamily="2" charset="0"/>
              </a:rPr>
              <a:t>  </a:t>
            </a:r>
            <a:r>
              <a:rPr lang="el-GR" sz="2000" dirty="0" smtClean="0">
                <a:solidFill>
                  <a:srgbClr val="FF0000"/>
                </a:solidFill>
                <a:effectLst>
                  <a:outerShdw blurRad="38100" dist="38100" dir="2700000" algn="tl">
                    <a:srgbClr val="000000">
                      <a:alpha val="43137"/>
                    </a:srgbClr>
                  </a:outerShdw>
                </a:effectLst>
                <a:latin typeface="Segoe Print" pitchFamily="2" charset="0"/>
              </a:rPr>
              <a:t>κινητικοί</a:t>
            </a:r>
            <a:r>
              <a:rPr lang="el-GR" dirty="0" smtClean="0"/>
              <a:t>  </a:t>
            </a:r>
            <a:endParaRPr lang="el-GR" dirty="0"/>
          </a:p>
        </p:txBody>
      </p:sp>
      <p:sp>
        <p:nvSpPr>
          <p:cNvPr id="14" name="13 - TextBox"/>
          <p:cNvSpPr txBox="1"/>
          <p:nvPr/>
        </p:nvSpPr>
        <p:spPr>
          <a:xfrm>
            <a:off x="7575175" y="5112072"/>
            <a:ext cx="1071736" cy="307777"/>
          </a:xfrm>
          <a:prstGeom prst="rect">
            <a:avLst/>
          </a:prstGeom>
          <a:noFill/>
        </p:spPr>
        <p:txBody>
          <a:bodyPr wrap="square" rtlCol="0">
            <a:spAutoFit/>
          </a:bodyPr>
          <a:lstStyle/>
          <a:p>
            <a:pPr algn="ctr"/>
            <a:r>
              <a:rPr lang="el-GR" sz="1400" dirty="0" smtClean="0">
                <a:solidFill>
                  <a:srgbClr val="339933"/>
                </a:solidFill>
              </a:rPr>
              <a:t>λ</a:t>
            </a:r>
            <a:r>
              <a:rPr lang="el-GR" sz="1400" dirty="0" smtClean="0">
                <a:solidFill>
                  <a:srgbClr val="339933"/>
                </a:solidFill>
              </a:rPr>
              <a:t>είες μ. ίνες</a:t>
            </a:r>
            <a:endParaRPr lang="el-GR" sz="1400" dirty="0">
              <a:solidFill>
                <a:srgbClr val="339933"/>
              </a:solidFill>
            </a:endParaRPr>
          </a:p>
        </p:txBody>
      </p:sp>
      <p:sp>
        <p:nvSpPr>
          <p:cNvPr id="15" name="14 - TextBox"/>
          <p:cNvSpPr txBox="1"/>
          <p:nvPr/>
        </p:nvSpPr>
        <p:spPr>
          <a:xfrm>
            <a:off x="7547775" y="5353471"/>
            <a:ext cx="999728" cy="307777"/>
          </a:xfrm>
          <a:prstGeom prst="rect">
            <a:avLst/>
          </a:prstGeom>
          <a:noFill/>
        </p:spPr>
        <p:txBody>
          <a:bodyPr wrap="square" rtlCol="0">
            <a:spAutoFit/>
          </a:bodyPr>
          <a:lstStyle/>
          <a:p>
            <a:pPr algn="ctr"/>
            <a:r>
              <a:rPr lang="el-GR" sz="1400" dirty="0" smtClean="0">
                <a:solidFill>
                  <a:srgbClr val="339933"/>
                </a:solidFill>
              </a:rPr>
              <a:t>μυοκάρδιο</a:t>
            </a:r>
            <a:endParaRPr lang="el-GR" sz="1400" dirty="0">
              <a:solidFill>
                <a:srgbClr val="339933"/>
              </a:solidFill>
            </a:endParaRPr>
          </a:p>
        </p:txBody>
      </p:sp>
      <p:sp>
        <p:nvSpPr>
          <p:cNvPr id="16" name="15 - TextBox"/>
          <p:cNvSpPr txBox="1"/>
          <p:nvPr/>
        </p:nvSpPr>
        <p:spPr>
          <a:xfrm>
            <a:off x="7539391" y="5641503"/>
            <a:ext cx="783704" cy="307777"/>
          </a:xfrm>
          <a:prstGeom prst="rect">
            <a:avLst/>
          </a:prstGeom>
          <a:noFill/>
        </p:spPr>
        <p:txBody>
          <a:bodyPr wrap="square" rtlCol="0">
            <a:spAutoFit/>
          </a:bodyPr>
          <a:lstStyle/>
          <a:p>
            <a:pPr algn="ctr"/>
            <a:r>
              <a:rPr lang="el-GR" sz="1400" dirty="0" smtClean="0">
                <a:solidFill>
                  <a:srgbClr val="339933"/>
                </a:solidFill>
              </a:rPr>
              <a:t>αδένες</a:t>
            </a:r>
            <a:endParaRPr lang="el-GR" sz="1400" dirty="0">
              <a:solidFill>
                <a:srgbClr val="339933"/>
              </a:solidFill>
            </a:endParaRPr>
          </a:p>
        </p:txBody>
      </p:sp>
      <p:sp>
        <p:nvSpPr>
          <p:cNvPr id="17" name="16 - Οδοντωτό δεξιό βέλος"/>
          <p:cNvSpPr/>
          <p:nvPr/>
        </p:nvSpPr>
        <p:spPr>
          <a:xfrm>
            <a:off x="6323639" y="5517232"/>
            <a:ext cx="711696" cy="288032"/>
          </a:xfrm>
          <a:prstGeom prst="notchedRightArrow">
            <a:avLst/>
          </a:prstGeom>
          <a:solidFill>
            <a:schemeClr val="accent3">
              <a:lumMod val="60000"/>
              <a:lumOff val="40000"/>
              <a:alpha val="56000"/>
            </a:schemeClr>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δοντωτό δεξιό βέλος"/>
          <p:cNvSpPr/>
          <p:nvPr/>
        </p:nvSpPr>
        <p:spPr>
          <a:xfrm>
            <a:off x="4227023" y="5589240"/>
            <a:ext cx="711696" cy="288032"/>
          </a:xfrm>
          <a:prstGeom prst="notchedRightArrow">
            <a:avLst/>
          </a:prstGeom>
          <a:solidFill>
            <a:schemeClr val="accent3">
              <a:lumMod val="60000"/>
              <a:lumOff val="40000"/>
              <a:alpha val="56000"/>
            </a:schemeClr>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TextBox"/>
          <p:cNvSpPr txBox="1"/>
          <p:nvPr/>
        </p:nvSpPr>
        <p:spPr>
          <a:xfrm>
            <a:off x="5011975" y="5904072"/>
            <a:ext cx="1497824" cy="253916"/>
          </a:xfrm>
          <a:prstGeom prst="rect">
            <a:avLst/>
          </a:prstGeom>
          <a:noFill/>
        </p:spPr>
        <p:txBody>
          <a:bodyPr wrap="square" rtlCol="0">
            <a:spAutoFit/>
          </a:bodyPr>
          <a:lstStyle/>
          <a:p>
            <a:pPr algn="ctr"/>
            <a:r>
              <a:rPr lang="el-GR" sz="1050" dirty="0" smtClean="0">
                <a:solidFill>
                  <a:srgbClr val="339933"/>
                </a:solidFill>
                <a:latin typeface="Segoe Print" pitchFamily="2" charset="0"/>
              </a:rPr>
              <a:t>α</a:t>
            </a:r>
            <a:r>
              <a:rPr lang="el-GR" sz="1050" dirty="0" smtClean="0">
                <a:solidFill>
                  <a:srgbClr val="339933"/>
                </a:solidFill>
                <a:latin typeface="Segoe Print" pitchFamily="2" charset="0"/>
              </a:rPr>
              <a:t>υτόνομο γάγγλιο</a:t>
            </a:r>
            <a:endParaRPr lang="el-GR" sz="1050" dirty="0">
              <a:solidFill>
                <a:srgbClr val="339933"/>
              </a:solidFill>
              <a:latin typeface="Segoe Print" pitchFamily="2" charset="0"/>
            </a:endParaRPr>
          </a:p>
        </p:txBody>
      </p:sp>
      <p:sp>
        <p:nvSpPr>
          <p:cNvPr id="20" name="19 - TextBox"/>
          <p:cNvSpPr txBox="1"/>
          <p:nvPr/>
        </p:nvSpPr>
        <p:spPr>
          <a:xfrm>
            <a:off x="4947175" y="2952072"/>
            <a:ext cx="3168352" cy="369332"/>
          </a:xfrm>
          <a:prstGeom prst="rect">
            <a:avLst/>
          </a:prstGeom>
          <a:noFill/>
        </p:spPr>
        <p:txBody>
          <a:bodyPr wrap="square" rtlCol="0">
            <a:spAutoFit/>
          </a:bodyPr>
          <a:lstStyle/>
          <a:p>
            <a:pPr algn="ctr"/>
            <a:r>
              <a:rPr lang="el-GR" dirty="0" smtClean="0">
                <a:solidFill>
                  <a:srgbClr val="7030A0"/>
                </a:solidFill>
                <a:effectLst>
                  <a:outerShdw blurRad="38100" dist="38100" dir="2700000" algn="tl">
                    <a:srgbClr val="000000">
                      <a:alpha val="43137"/>
                    </a:srgbClr>
                  </a:outerShdw>
                </a:effectLst>
                <a:latin typeface="Segoe Print" pitchFamily="2" charset="0"/>
              </a:rPr>
              <a:t>ε</a:t>
            </a:r>
            <a:r>
              <a:rPr lang="el-GR" dirty="0" smtClean="0">
                <a:solidFill>
                  <a:srgbClr val="7030A0"/>
                </a:solidFill>
                <a:effectLst>
                  <a:outerShdw blurRad="38100" dist="38100" dir="2700000" algn="tl">
                    <a:srgbClr val="000000">
                      <a:alpha val="43137"/>
                    </a:srgbClr>
                  </a:outerShdw>
                </a:effectLst>
                <a:latin typeface="Segoe Print" pitchFamily="2" charset="0"/>
              </a:rPr>
              <a:t>νδιάμεσος</a:t>
            </a:r>
            <a:r>
              <a:rPr lang="el-GR" dirty="0" smtClean="0">
                <a:solidFill>
                  <a:schemeClr val="accent6">
                    <a:lumMod val="75000"/>
                  </a:schemeClr>
                </a:solidFill>
                <a:effectLst>
                  <a:outerShdw blurRad="38100" dist="38100" dir="2700000" algn="tl">
                    <a:srgbClr val="000000">
                      <a:alpha val="43137"/>
                    </a:srgbClr>
                  </a:outerShdw>
                </a:effectLst>
                <a:latin typeface="Segoe Print" pitchFamily="2" charset="0"/>
              </a:rPr>
              <a:t> </a:t>
            </a:r>
            <a:r>
              <a:rPr lang="el-GR" sz="1400" dirty="0" smtClean="0">
                <a:effectLst>
                  <a:outerShdw blurRad="38100" dist="38100" dir="2700000" algn="tl">
                    <a:srgbClr val="000000">
                      <a:alpha val="43137"/>
                    </a:srgbClr>
                  </a:outerShdw>
                </a:effectLst>
                <a:latin typeface="Segoe Print" pitchFamily="2" charset="0"/>
              </a:rPr>
              <a:t>ή</a:t>
            </a:r>
            <a:r>
              <a:rPr lang="el-GR" dirty="0" smtClean="0">
                <a:solidFill>
                  <a:schemeClr val="accent6">
                    <a:lumMod val="75000"/>
                  </a:schemeClr>
                </a:solidFill>
                <a:effectLst>
                  <a:outerShdw blurRad="38100" dist="38100" dir="2700000" algn="tl">
                    <a:srgbClr val="000000">
                      <a:alpha val="43137"/>
                    </a:srgbClr>
                  </a:outerShdw>
                </a:effectLst>
                <a:latin typeface="Segoe Print" pitchFamily="2" charset="0"/>
              </a:rPr>
              <a:t> </a:t>
            </a:r>
            <a:r>
              <a:rPr lang="el-GR" dirty="0" smtClean="0">
                <a:solidFill>
                  <a:srgbClr val="7030A0"/>
                </a:solidFill>
                <a:effectLst>
                  <a:outerShdw blurRad="38100" dist="38100" dir="2700000" algn="tl">
                    <a:srgbClr val="000000">
                      <a:alpha val="43137"/>
                    </a:srgbClr>
                  </a:outerShdw>
                </a:effectLst>
                <a:latin typeface="Segoe Print" pitchFamily="2" charset="0"/>
              </a:rPr>
              <a:t>συνδετικός</a:t>
            </a:r>
            <a:r>
              <a:rPr lang="el-GR" dirty="0" smtClean="0"/>
              <a:t>   </a:t>
            </a:r>
            <a:endParaRPr lang="el-GR" dirty="0"/>
          </a:p>
        </p:txBody>
      </p:sp>
      <p:sp>
        <p:nvSpPr>
          <p:cNvPr id="21" name="20 - Ορθογώνιο"/>
          <p:cNvSpPr/>
          <p:nvPr/>
        </p:nvSpPr>
        <p:spPr>
          <a:xfrm>
            <a:off x="3290919" y="1764072"/>
            <a:ext cx="100811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400" b="1" i="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ΝΣ</a:t>
            </a:r>
            <a:endParaRPr lang="el-GR" sz="44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2" name="21 - Ορθογώνιο"/>
          <p:cNvSpPr/>
          <p:nvPr/>
        </p:nvSpPr>
        <p:spPr>
          <a:xfrm>
            <a:off x="6215880" y="1795463"/>
            <a:ext cx="819455" cy="769441"/>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400" b="1" i="1" cap="none" spc="0" dirty="0" smtClean="0">
                <a:ln>
                  <a:prstDash val="solid"/>
                </a:ln>
                <a:solidFill>
                  <a:srgbClr val="97FFBA"/>
                </a:solidFill>
                <a:effectLst>
                  <a:outerShdw blurRad="88000" dist="50800" dir="5040000" algn="tl">
                    <a:schemeClr val="accent4">
                      <a:tint val="80000"/>
                      <a:satMod val="250000"/>
                      <a:alpha val="45000"/>
                    </a:schemeClr>
                  </a:outerShdw>
                </a:effectLst>
              </a:rPr>
              <a:t>ΝΣ</a:t>
            </a:r>
            <a:endParaRPr lang="el-GR" sz="4400" b="1" i="1" cap="none" spc="0" dirty="0">
              <a:ln>
                <a:prstDash val="solid"/>
              </a:ln>
              <a:solidFill>
                <a:srgbClr val="97FFBA"/>
              </a:solidFill>
              <a:effectLst>
                <a:outerShdw blurRad="88000" dist="50800" dir="5040000" algn="tl">
                  <a:schemeClr val="accent4">
                    <a:tint val="80000"/>
                    <a:satMod val="250000"/>
                    <a:alpha val="4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1000"/>
                                        <p:tgtEl>
                                          <p:spTgt spid="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500"/>
                                        <p:tgtEl>
                                          <p:spTgt spid="16"/>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amond(in)">
                                      <p:cBhvr>
                                        <p:cTn id="38" dur="20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diamond(in)">
                                      <p:cBhvr>
                                        <p:cTn id="5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animBg="1"/>
      <p:bldP spid="12" grpId="0"/>
      <p:bldP spid="13" grpId="0"/>
      <p:bldP spid="14" grpId="0"/>
      <p:bldP spid="15" grpId="0"/>
      <p:bldP spid="16" grpId="0"/>
      <p:bldP spid="17" grpId="0" animBg="1"/>
      <p:bldP spid="18" grpId="0" animBg="1"/>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structure-of-a-nerve-perineurium-endoneurium-epineurium-perineurium-fascicle-1024x731 cleared.jpg"/>
          <p:cNvPicPr>
            <a:picLocks noChangeAspect="1"/>
          </p:cNvPicPr>
          <p:nvPr/>
        </p:nvPicPr>
        <p:blipFill>
          <a:blip r:embed="rId2" cstate="print"/>
          <a:stretch>
            <a:fillRect/>
          </a:stretch>
        </p:blipFill>
        <p:spPr>
          <a:xfrm>
            <a:off x="0" y="165199"/>
            <a:ext cx="9144000" cy="6527602"/>
          </a:xfrm>
          <a:prstGeom prst="rect">
            <a:avLst/>
          </a:prstGeom>
        </p:spPr>
      </p:pic>
      <p:sp>
        <p:nvSpPr>
          <p:cNvPr id="6" name="5 - TextBox"/>
          <p:cNvSpPr txBox="1"/>
          <p:nvPr/>
        </p:nvSpPr>
        <p:spPr>
          <a:xfrm>
            <a:off x="179512" y="662400"/>
            <a:ext cx="936104" cy="369332"/>
          </a:xfrm>
          <a:prstGeom prst="rect">
            <a:avLst/>
          </a:prstGeom>
          <a:noFill/>
        </p:spPr>
        <p:txBody>
          <a:bodyPr wrap="square" rtlCol="0">
            <a:spAutoFit/>
          </a:bodyPr>
          <a:lstStyle/>
          <a:p>
            <a:pPr algn="ctr"/>
            <a:r>
              <a:rPr lang="el-GR" dirty="0" smtClean="0"/>
              <a:t>άξονας</a:t>
            </a:r>
            <a:endParaRPr lang="el-GR" dirty="0"/>
          </a:p>
        </p:txBody>
      </p:sp>
      <p:sp>
        <p:nvSpPr>
          <p:cNvPr id="7" name="6 - TextBox"/>
          <p:cNvSpPr txBox="1"/>
          <p:nvPr/>
        </p:nvSpPr>
        <p:spPr>
          <a:xfrm>
            <a:off x="251520" y="957600"/>
            <a:ext cx="1584176" cy="338554"/>
          </a:xfrm>
          <a:prstGeom prst="rect">
            <a:avLst/>
          </a:prstGeom>
          <a:noFill/>
        </p:spPr>
        <p:txBody>
          <a:bodyPr wrap="square" rtlCol="0">
            <a:spAutoFit/>
          </a:bodyPr>
          <a:lstStyle/>
          <a:p>
            <a:pPr algn="ctr"/>
            <a:r>
              <a:rPr lang="el-GR" sz="1600" dirty="0" smtClean="0"/>
              <a:t>έλυτρο </a:t>
            </a:r>
            <a:r>
              <a:rPr lang="el-GR" sz="1600" dirty="0" err="1" smtClean="0"/>
              <a:t>μυελίνης</a:t>
            </a:r>
            <a:endParaRPr lang="el-GR" sz="1600" dirty="0"/>
          </a:p>
        </p:txBody>
      </p:sp>
      <p:sp>
        <p:nvSpPr>
          <p:cNvPr id="8" name="7 - TextBox"/>
          <p:cNvSpPr txBox="1"/>
          <p:nvPr/>
        </p:nvSpPr>
        <p:spPr>
          <a:xfrm>
            <a:off x="7848000" y="5040000"/>
            <a:ext cx="936104" cy="369332"/>
          </a:xfrm>
          <a:prstGeom prst="rect">
            <a:avLst/>
          </a:prstGeom>
          <a:noFill/>
        </p:spPr>
        <p:txBody>
          <a:bodyPr wrap="square" rtlCol="0">
            <a:spAutoFit/>
          </a:bodyPr>
          <a:lstStyle/>
          <a:p>
            <a:pPr algn="ctr"/>
            <a:r>
              <a:rPr lang="el-GR" dirty="0" smtClean="0"/>
              <a:t>άξονας</a:t>
            </a:r>
            <a:endParaRPr lang="el-GR" dirty="0"/>
          </a:p>
        </p:txBody>
      </p:sp>
      <p:grpSp>
        <p:nvGrpSpPr>
          <p:cNvPr id="11" name="10 - Ομάδα"/>
          <p:cNvGrpSpPr/>
          <p:nvPr/>
        </p:nvGrpSpPr>
        <p:grpSpPr>
          <a:xfrm>
            <a:off x="2483768" y="1386000"/>
            <a:ext cx="1872208" cy="458824"/>
            <a:chOff x="2483768" y="1386000"/>
            <a:chExt cx="1872208" cy="458824"/>
          </a:xfrm>
        </p:grpSpPr>
        <p:sp>
          <p:nvSpPr>
            <p:cNvPr id="9" name="8 - TextBox"/>
            <p:cNvSpPr txBox="1"/>
            <p:nvPr/>
          </p:nvSpPr>
          <p:spPr>
            <a:xfrm>
              <a:off x="2483768" y="1386000"/>
              <a:ext cx="1296144" cy="369332"/>
            </a:xfrm>
            <a:prstGeom prst="rect">
              <a:avLst/>
            </a:prstGeom>
            <a:solidFill>
              <a:schemeClr val="bg1"/>
            </a:solidFill>
          </p:spPr>
          <p:txBody>
            <a:bodyPr wrap="square" rtlCol="0">
              <a:spAutoFit/>
            </a:bodyPr>
            <a:lstStyle/>
            <a:p>
              <a:pPr algn="ctr"/>
              <a:r>
                <a:rPr lang="el-GR" dirty="0" err="1" smtClean="0"/>
                <a:t>ενδονεύριο</a:t>
              </a:r>
              <a:endParaRPr lang="el-GR" dirty="0"/>
            </a:p>
          </p:txBody>
        </p:sp>
        <p:sp>
          <p:nvSpPr>
            <p:cNvPr id="10" name="9 - TextBox"/>
            <p:cNvSpPr txBox="1"/>
            <p:nvPr/>
          </p:nvSpPr>
          <p:spPr>
            <a:xfrm>
              <a:off x="2699792" y="1598603"/>
              <a:ext cx="1656184" cy="246221"/>
            </a:xfrm>
            <a:prstGeom prst="rect">
              <a:avLst/>
            </a:prstGeom>
            <a:noFill/>
          </p:spPr>
          <p:txBody>
            <a:bodyPr wrap="square" rtlCol="0">
              <a:spAutoFit/>
            </a:bodyPr>
            <a:lstStyle/>
            <a:p>
              <a:pPr algn="ctr"/>
              <a:r>
                <a:rPr lang="el-GR" sz="1000" dirty="0" smtClean="0"/>
                <a:t>(χαλαρός συνδετικός ιστός)</a:t>
              </a:r>
              <a:endParaRPr lang="el-GR" sz="1000" dirty="0"/>
            </a:p>
          </p:txBody>
        </p:sp>
      </p:grpSp>
      <p:sp>
        <p:nvSpPr>
          <p:cNvPr id="12" name="11 - TextBox"/>
          <p:cNvSpPr txBox="1"/>
          <p:nvPr/>
        </p:nvSpPr>
        <p:spPr>
          <a:xfrm>
            <a:off x="2987824" y="1746000"/>
            <a:ext cx="936104" cy="369332"/>
          </a:xfrm>
          <a:prstGeom prst="rect">
            <a:avLst/>
          </a:prstGeom>
          <a:noFill/>
        </p:spPr>
        <p:txBody>
          <a:bodyPr wrap="square" rtlCol="0">
            <a:spAutoFit/>
          </a:bodyPr>
          <a:lstStyle/>
          <a:p>
            <a:pPr algn="ctr"/>
            <a:r>
              <a:rPr lang="el-GR" dirty="0" smtClean="0"/>
              <a:t>αγγεία</a:t>
            </a:r>
            <a:endParaRPr lang="el-GR" dirty="0"/>
          </a:p>
        </p:txBody>
      </p:sp>
      <p:grpSp>
        <p:nvGrpSpPr>
          <p:cNvPr id="13" name="12 - Ομάδα"/>
          <p:cNvGrpSpPr/>
          <p:nvPr/>
        </p:nvGrpSpPr>
        <p:grpSpPr>
          <a:xfrm>
            <a:off x="-144000" y="2348880"/>
            <a:ext cx="1763680" cy="486572"/>
            <a:chOff x="2376280" y="1268760"/>
            <a:chExt cx="1763680" cy="486572"/>
          </a:xfrm>
        </p:grpSpPr>
        <p:sp>
          <p:nvSpPr>
            <p:cNvPr id="14" name="13 - TextBox"/>
            <p:cNvSpPr txBox="1"/>
            <p:nvPr/>
          </p:nvSpPr>
          <p:spPr>
            <a:xfrm>
              <a:off x="2574280" y="1386000"/>
              <a:ext cx="1296144" cy="369332"/>
            </a:xfrm>
            <a:prstGeom prst="rect">
              <a:avLst/>
            </a:prstGeom>
            <a:noFill/>
          </p:spPr>
          <p:txBody>
            <a:bodyPr wrap="square" rtlCol="0">
              <a:spAutoFit/>
            </a:bodyPr>
            <a:lstStyle/>
            <a:p>
              <a:pPr algn="ctr"/>
              <a:r>
                <a:rPr lang="el-GR" dirty="0" smtClean="0"/>
                <a:t>περινεύριο</a:t>
              </a:r>
              <a:endParaRPr lang="el-GR" dirty="0"/>
            </a:p>
          </p:txBody>
        </p:sp>
        <p:sp>
          <p:nvSpPr>
            <p:cNvPr id="15" name="14 - TextBox"/>
            <p:cNvSpPr txBox="1"/>
            <p:nvPr/>
          </p:nvSpPr>
          <p:spPr>
            <a:xfrm>
              <a:off x="2376280" y="1268760"/>
              <a:ext cx="1763680" cy="246221"/>
            </a:xfrm>
            <a:prstGeom prst="rect">
              <a:avLst/>
            </a:prstGeom>
            <a:noFill/>
          </p:spPr>
          <p:txBody>
            <a:bodyPr wrap="square" rtlCol="0">
              <a:spAutoFit/>
            </a:bodyPr>
            <a:lstStyle/>
            <a:p>
              <a:pPr algn="ctr"/>
              <a:r>
                <a:rPr lang="el-GR" sz="1000" dirty="0" smtClean="0"/>
                <a:t>(χαλαρός συνδετικός ιστός)</a:t>
              </a:r>
              <a:endParaRPr lang="el-GR" sz="1000" dirty="0"/>
            </a:p>
          </p:txBody>
        </p:sp>
      </p:grpSp>
      <p:sp>
        <p:nvSpPr>
          <p:cNvPr id="19" name="18 - TextBox"/>
          <p:cNvSpPr txBox="1"/>
          <p:nvPr/>
        </p:nvSpPr>
        <p:spPr>
          <a:xfrm>
            <a:off x="-36512" y="2843644"/>
            <a:ext cx="1080120" cy="369332"/>
          </a:xfrm>
          <a:prstGeom prst="rect">
            <a:avLst/>
          </a:prstGeom>
          <a:noFill/>
        </p:spPr>
        <p:txBody>
          <a:bodyPr wrap="square" rtlCol="0">
            <a:spAutoFit/>
          </a:bodyPr>
          <a:lstStyle/>
          <a:p>
            <a:pPr algn="ctr"/>
            <a:r>
              <a:rPr lang="el-GR" dirty="0" smtClean="0"/>
              <a:t>δεσμίδα</a:t>
            </a:r>
            <a:endParaRPr lang="el-GR" dirty="0"/>
          </a:p>
        </p:txBody>
      </p:sp>
      <p:sp>
        <p:nvSpPr>
          <p:cNvPr id="22" name="21 - TextBox"/>
          <p:cNvSpPr txBox="1"/>
          <p:nvPr/>
        </p:nvSpPr>
        <p:spPr>
          <a:xfrm>
            <a:off x="755576" y="4262899"/>
            <a:ext cx="1584176" cy="246221"/>
          </a:xfrm>
          <a:prstGeom prst="rect">
            <a:avLst/>
          </a:prstGeom>
          <a:solidFill>
            <a:schemeClr val="bg1"/>
          </a:solidFill>
        </p:spPr>
        <p:txBody>
          <a:bodyPr wrap="square" rtlCol="0">
            <a:spAutoFit/>
          </a:bodyPr>
          <a:lstStyle/>
          <a:p>
            <a:pPr algn="ctr"/>
            <a:r>
              <a:rPr lang="el-GR" sz="1000" dirty="0" smtClean="0"/>
              <a:t>(πυκνός ινώδης, σκληρός</a:t>
            </a:r>
            <a:endParaRPr lang="el-GR" sz="1000" dirty="0"/>
          </a:p>
        </p:txBody>
      </p:sp>
      <p:sp>
        <p:nvSpPr>
          <p:cNvPr id="23" name="22 - TextBox"/>
          <p:cNvSpPr txBox="1"/>
          <p:nvPr/>
        </p:nvSpPr>
        <p:spPr>
          <a:xfrm>
            <a:off x="971600" y="4406915"/>
            <a:ext cx="1215752" cy="246221"/>
          </a:xfrm>
          <a:prstGeom prst="rect">
            <a:avLst/>
          </a:prstGeom>
          <a:noFill/>
        </p:spPr>
        <p:txBody>
          <a:bodyPr wrap="square" rtlCol="0">
            <a:spAutoFit/>
          </a:bodyPr>
          <a:lstStyle/>
          <a:p>
            <a:pPr algn="ctr"/>
            <a:r>
              <a:rPr lang="el-GR" sz="1000" dirty="0" smtClean="0"/>
              <a:t>συνδετικός ιστός)</a:t>
            </a:r>
            <a:endParaRPr lang="el-GR" sz="1000" dirty="0"/>
          </a:p>
        </p:txBody>
      </p:sp>
      <p:sp>
        <p:nvSpPr>
          <p:cNvPr id="21" name="20 - TextBox"/>
          <p:cNvSpPr txBox="1"/>
          <p:nvPr/>
        </p:nvSpPr>
        <p:spPr>
          <a:xfrm>
            <a:off x="251520" y="3995772"/>
            <a:ext cx="1296144" cy="369332"/>
          </a:xfrm>
          <a:prstGeom prst="rect">
            <a:avLst/>
          </a:prstGeom>
          <a:noFill/>
        </p:spPr>
        <p:txBody>
          <a:bodyPr wrap="square" rtlCol="0">
            <a:spAutoFit/>
          </a:bodyPr>
          <a:lstStyle/>
          <a:p>
            <a:pPr algn="ctr"/>
            <a:r>
              <a:rPr lang="el-GR" dirty="0" err="1" smtClean="0"/>
              <a:t>επινεύριο</a:t>
            </a:r>
            <a:endParaRPr lang="el-GR" dirty="0"/>
          </a:p>
        </p:txBody>
      </p:sp>
      <p:sp>
        <p:nvSpPr>
          <p:cNvPr id="25" name="24 - TextBox"/>
          <p:cNvSpPr txBox="1"/>
          <p:nvPr/>
        </p:nvSpPr>
        <p:spPr>
          <a:xfrm>
            <a:off x="3312000" y="2160000"/>
            <a:ext cx="1296144" cy="369332"/>
          </a:xfrm>
          <a:prstGeom prst="rect">
            <a:avLst/>
          </a:prstGeom>
          <a:noFill/>
        </p:spPr>
        <p:txBody>
          <a:bodyPr wrap="square" rtlCol="0">
            <a:spAutoFit/>
          </a:bodyPr>
          <a:lstStyle/>
          <a:p>
            <a:pPr algn="ctr"/>
            <a:r>
              <a:rPr lang="el-GR" dirty="0" err="1" smtClean="0"/>
              <a:t>ενδονεύριο</a:t>
            </a:r>
            <a:endParaRPr lang="el-GR" dirty="0"/>
          </a:p>
        </p:txBody>
      </p:sp>
      <p:sp>
        <p:nvSpPr>
          <p:cNvPr id="27" name="26 - TextBox"/>
          <p:cNvSpPr txBox="1"/>
          <p:nvPr/>
        </p:nvSpPr>
        <p:spPr>
          <a:xfrm>
            <a:off x="3744000" y="2541600"/>
            <a:ext cx="936104" cy="369332"/>
          </a:xfrm>
          <a:prstGeom prst="rect">
            <a:avLst/>
          </a:prstGeom>
          <a:noFill/>
        </p:spPr>
        <p:txBody>
          <a:bodyPr wrap="square" rtlCol="0">
            <a:spAutoFit/>
          </a:bodyPr>
          <a:lstStyle/>
          <a:p>
            <a:pPr algn="ctr"/>
            <a:r>
              <a:rPr lang="el-GR" dirty="0" smtClean="0"/>
              <a:t>αγγεία</a:t>
            </a:r>
            <a:endParaRPr lang="el-GR" dirty="0"/>
          </a:p>
        </p:txBody>
      </p:sp>
      <p:sp>
        <p:nvSpPr>
          <p:cNvPr id="29" name="28 - TextBox"/>
          <p:cNvSpPr txBox="1"/>
          <p:nvPr/>
        </p:nvSpPr>
        <p:spPr>
          <a:xfrm>
            <a:off x="8002800" y="1537200"/>
            <a:ext cx="1187624" cy="338554"/>
          </a:xfrm>
          <a:prstGeom prst="rect">
            <a:avLst/>
          </a:prstGeom>
          <a:noFill/>
        </p:spPr>
        <p:txBody>
          <a:bodyPr wrap="square" rtlCol="0">
            <a:spAutoFit/>
          </a:bodyPr>
          <a:lstStyle/>
          <a:p>
            <a:pPr algn="ctr"/>
            <a:r>
              <a:rPr lang="el-GR" sz="1600" dirty="0" smtClean="0"/>
              <a:t>περινεύριο</a:t>
            </a:r>
            <a:endParaRPr lang="el-GR" sz="1600" dirty="0"/>
          </a:p>
        </p:txBody>
      </p:sp>
      <p:sp>
        <p:nvSpPr>
          <p:cNvPr id="31" name="30 - TextBox"/>
          <p:cNvSpPr txBox="1"/>
          <p:nvPr/>
        </p:nvSpPr>
        <p:spPr>
          <a:xfrm>
            <a:off x="7992000" y="2394000"/>
            <a:ext cx="1080120" cy="369332"/>
          </a:xfrm>
          <a:prstGeom prst="rect">
            <a:avLst/>
          </a:prstGeom>
          <a:noFill/>
        </p:spPr>
        <p:txBody>
          <a:bodyPr wrap="square" rtlCol="0">
            <a:spAutoFit/>
          </a:bodyPr>
          <a:lstStyle/>
          <a:p>
            <a:pPr algn="ctr"/>
            <a:r>
              <a:rPr lang="el-GR" dirty="0" smtClean="0"/>
              <a:t>δεσμίδα</a:t>
            </a:r>
            <a:endParaRPr lang="el-GR" dirty="0"/>
          </a:p>
        </p:txBody>
      </p:sp>
      <p:sp>
        <p:nvSpPr>
          <p:cNvPr id="32" name="31 - TextBox"/>
          <p:cNvSpPr txBox="1"/>
          <p:nvPr/>
        </p:nvSpPr>
        <p:spPr>
          <a:xfrm>
            <a:off x="8100392" y="3132257"/>
            <a:ext cx="1043608" cy="584775"/>
          </a:xfrm>
          <a:prstGeom prst="rect">
            <a:avLst/>
          </a:prstGeom>
          <a:noFill/>
        </p:spPr>
        <p:txBody>
          <a:bodyPr wrap="square" rtlCol="0">
            <a:spAutoFit/>
          </a:bodyPr>
          <a:lstStyle/>
          <a:p>
            <a:r>
              <a:rPr lang="el-GR" sz="1600" dirty="0" smtClean="0"/>
              <a:t>νευρικές ίνες</a:t>
            </a:r>
            <a:endParaRPr lang="el-GR" sz="1600" dirty="0"/>
          </a:p>
        </p:txBody>
      </p:sp>
      <p:sp>
        <p:nvSpPr>
          <p:cNvPr id="33" name="32 - TextBox"/>
          <p:cNvSpPr txBox="1"/>
          <p:nvPr/>
        </p:nvSpPr>
        <p:spPr>
          <a:xfrm>
            <a:off x="7920000" y="4509120"/>
            <a:ext cx="1080120" cy="646331"/>
          </a:xfrm>
          <a:prstGeom prst="rect">
            <a:avLst/>
          </a:prstGeom>
          <a:noFill/>
        </p:spPr>
        <p:txBody>
          <a:bodyPr wrap="square" rtlCol="0">
            <a:spAutoFit/>
          </a:bodyPr>
          <a:lstStyle/>
          <a:p>
            <a:r>
              <a:rPr lang="el-GR" sz="1200" dirty="0" smtClean="0"/>
              <a:t>πυρήνας κυττάρου του </a:t>
            </a:r>
            <a:r>
              <a:rPr lang="en-US" sz="1200" dirty="0" smtClean="0"/>
              <a:t>Schwann</a:t>
            </a:r>
            <a:endParaRPr lang="el-GR" sz="1200" dirty="0"/>
          </a:p>
        </p:txBody>
      </p:sp>
      <p:sp>
        <p:nvSpPr>
          <p:cNvPr id="34" name="33 - TextBox"/>
          <p:cNvSpPr txBox="1"/>
          <p:nvPr/>
        </p:nvSpPr>
        <p:spPr>
          <a:xfrm>
            <a:off x="7812000" y="5364000"/>
            <a:ext cx="1008112" cy="338554"/>
          </a:xfrm>
          <a:prstGeom prst="rect">
            <a:avLst/>
          </a:prstGeom>
          <a:noFill/>
        </p:spPr>
        <p:txBody>
          <a:bodyPr wrap="square" rtlCol="0">
            <a:spAutoFit/>
          </a:bodyPr>
          <a:lstStyle/>
          <a:p>
            <a:pPr algn="ctr"/>
            <a:r>
              <a:rPr lang="el-GR" sz="1600" dirty="0" err="1" smtClean="0"/>
              <a:t>μυελίνη</a:t>
            </a:r>
            <a:endParaRPr lang="el-GR" sz="1600" dirty="0"/>
          </a:p>
        </p:txBody>
      </p:sp>
      <p:sp>
        <p:nvSpPr>
          <p:cNvPr id="35" name="34 - TextBox"/>
          <p:cNvSpPr txBox="1"/>
          <p:nvPr/>
        </p:nvSpPr>
        <p:spPr>
          <a:xfrm>
            <a:off x="7920000" y="5796000"/>
            <a:ext cx="1080120" cy="461665"/>
          </a:xfrm>
          <a:prstGeom prst="rect">
            <a:avLst/>
          </a:prstGeom>
          <a:noFill/>
        </p:spPr>
        <p:txBody>
          <a:bodyPr wrap="square" rtlCol="0">
            <a:spAutoFit/>
          </a:bodyPr>
          <a:lstStyle/>
          <a:p>
            <a:r>
              <a:rPr lang="el-GR" sz="1200" dirty="0" smtClean="0"/>
              <a:t>κόμβος του </a:t>
            </a:r>
            <a:r>
              <a:rPr lang="en-US" sz="1200" dirty="0" err="1" smtClean="0"/>
              <a:t>Ranvier</a:t>
            </a:r>
            <a:endParaRPr lang="el-GR" sz="1200" dirty="0"/>
          </a:p>
        </p:txBody>
      </p:sp>
      <p:sp>
        <p:nvSpPr>
          <p:cNvPr id="36" name="1 - Τίτλος"/>
          <p:cNvSpPr>
            <a:spLocks noGrp="1"/>
          </p:cNvSpPr>
          <p:nvPr>
            <p:ph type="title"/>
          </p:nvPr>
        </p:nvSpPr>
        <p:spPr>
          <a:xfrm>
            <a:off x="-36512" y="5670376"/>
            <a:ext cx="2746648" cy="1143000"/>
          </a:xfrm>
        </p:spPr>
        <p:txBody>
          <a:bodyPr>
            <a:noAutofit/>
          </a:bodyPr>
          <a:lstStyle/>
          <a:p>
            <a:r>
              <a:rPr lang="el-GR" sz="8000" dirty="0" err="1" smtClean="0">
                <a:solidFill>
                  <a:schemeClr val="accent1">
                    <a:lumMod val="75000"/>
                  </a:schemeClr>
                </a:solidFill>
                <a:effectLst>
                  <a:outerShdw blurRad="38100" dist="38100" dir="2700000" algn="tl">
                    <a:srgbClr val="000000">
                      <a:alpha val="43137"/>
                    </a:srgbClr>
                  </a:outerShdw>
                </a:effectLst>
                <a:latin typeface="Arial Narrow" pitchFamily="34" charset="0"/>
              </a:rPr>
              <a:t>Νεύρ</a:t>
            </a:r>
            <a:r>
              <a:rPr lang="en-US" sz="8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o</a:t>
            </a:r>
            <a:endParaRPr lang="el-GR" sz="8000" dirty="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nerve_tolblu_1_fig.jpg"/>
          <p:cNvPicPr>
            <a:picLocks noChangeAspect="1"/>
          </p:cNvPicPr>
          <p:nvPr/>
        </p:nvPicPr>
        <p:blipFill>
          <a:blip r:embed="rId3" cstate="print"/>
          <a:stretch>
            <a:fillRect/>
          </a:stretch>
        </p:blipFill>
        <p:spPr>
          <a:xfrm>
            <a:off x="1105222" y="163143"/>
            <a:ext cx="6851154" cy="6506217"/>
          </a:xfrm>
          <a:prstGeom prst="rect">
            <a:avLst/>
          </a:prstGeom>
        </p:spPr>
      </p:pic>
      <p:sp>
        <p:nvSpPr>
          <p:cNvPr id="2" name="1 - Τίτλος"/>
          <p:cNvSpPr>
            <a:spLocks noGrp="1"/>
          </p:cNvSpPr>
          <p:nvPr>
            <p:ph type="title"/>
          </p:nvPr>
        </p:nvSpPr>
        <p:spPr>
          <a:xfrm rot="16200000">
            <a:off x="7082544" y="4868551"/>
            <a:ext cx="2746648" cy="1143000"/>
          </a:xfrm>
        </p:spPr>
        <p:txBody>
          <a:bodyPr>
            <a:noAutofit/>
          </a:bodyPr>
          <a:lstStyle/>
          <a:p>
            <a:r>
              <a:rPr lang="el-GR" sz="8000" dirty="0" smtClean="0">
                <a:solidFill>
                  <a:schemeClr val="accent1">
                    <a:lumMod val="75000"/>
                  </a:schemeClr>
                </a:solidFill>
                <a:effectLst>
                  <a:outerShdw blurRad="38100" dist="38100" dir="2700000" algn="tl">
                    <a:srgbClr val="000000">
                      <a:alpha val="43137"/>
                    </a:srgbClr>
                  </a:outerShdw>
                </a:effectLst>
                <a:latin typeface="Arial Narrow" pitchFamily="34" charset="0"/>
              </a:rPr>
              <a:t>Νεύρα</a:t>
            </a:r>
            <a:endParaRPr lang="el-GR" sz="8000" dirty="0">
              <a:solidFill>
                <a:schemeClr val="accent1">
                  <a:lumMod val="75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nerve_tolblu_3_fig.jpg"/>
          <p:cNvPicPr>
            <a:picLocks noChangeAspect="1"/>
          </p:cNvPicPr>
          <p:nvPr/>
        </p:nvPicPr>
        <p:blipFill>
          <a:blip r:embed="rId3" cstate="print"/>
          <a:stretch>
            <a:fillRect/>
          </a:stretch>
        </p:blipFill>
        <p:spPr>
          <a:xfrm>
            <a:off x="914400" y="82550"/>
            <a:ext cx="7315200" cy="66929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 Ομάδα"/>
          <p:cNvGrpSpPr/>
          <p:nvPr/>
        </p:nvGrpSpPr>
        <p:grpSpPr>
          <a:xfrm>
            <a:off x="1681158" y="1699645"/>
            <a:ext cx="6059194" cy="4393651"/>
            <a:chOff x="745223" y="948964"/>
            <a:chExt cx="6059194" cy="4393651"/>
          </a:xfrm>
        </p:grpSpPr>
        <p:pic>
          <p:nvPicPr>
            <p:cNvPr id="4" name="3 - Εικόνα" descr="Gray675 cleared.png"/>
            <p:cNvPicPr>
              <a:picLocks noChangeAspect="1"/>
            </p:cNvPicPr>
            <p:nvPr/>
          </p:nvPicPr>
          <p:blipFill>
            <a:blip r:embed="rId3" cstate="print"/>
            <a:stretch>
              <a:fillRect/>
            </a:stretch>
          </p:blipFill>
          <p:spPr>
            <a:xfrm rot="19890100">
              <a:off x="4010766" y="948964"/>
              <a:ext cx="2793651" cy="4393651"/>
            </a:xfrm>
            <a:prstGeom prst="rect">
              <a:avLst/>
            </a:prstGeom>
          </p:spPr>
        </p:pic>
        <p:pic>
          <p:nvPicPr>
            <p:cNvPr id="5" name="4 - Εικόνα" descr="scXsect0.gif"/>
            <p:cNvPicPr>
              <a:picLocks noChangeAspect="1"/>
            </p:cNvPicPr>
            <p:nvPr/>
          </p:nvPicPr>
          <p:blipFill>
            <a:blip r:embed="rId4" cstate="print"/>
            <a:stretch>
              <a:fillRect/>
            </a:stretch>
          </p:blipFill>
          <p:spPr>
            <a:xfrm rot="3850599">
              <a:off x="379388" y="1325579"/>
              <a:ext cx="3113981" cy="2382312"/>
            </a:xfrm>
            <a:prstGeom prst="rect">
              <a:avLst/>
            </a:prstGeom>
          </p:spPr>
        </p:pic>
      </p:grpSp>
      <p:sp>
        <p:nvSpPr>
          <p:cNvPr id="2" name="1 - Τίτλος"/>
          <p:cNvSpPr>
            <a:spLocks noGrp="1"/>
          </p:cNvSpPr>
          <p:nvPr>
            <p:ph type="title"/>
          </p:nvPr>
        </p:nvSpPr>
        <p:spPr>
          <a:xfrm>
            <a:off x="-36512" y="-27384"/>
            <a:ext cx="2674640" cy="1143000"/>
          </a:xfrm>
        </p:spPr>
        <p:txBody>
          <a:bodyPr>
            <a:normAutofit/>
          </a:bodyPr>
          <a:lstStyle/>
          <a:p>
            <a:r>
              <a:rPr lang="el-GR" sz="6000" dirty="0" smtClean="0">
                <a:solidFill>
                  <a:schemeClr val="accent1">
                    <a:lumMod val="75000"/>
                  </a:schemeClr>
                </a:solidFill>
              </a:rPr>
              <a:t>Γάγγλια</a:t>
            </a:r>
            <a:endParaRPr lang="el-GR" sz="6000" dirty="0">
              <a:solidFill>
                <a:schemeClr val="accent1">
                  <a:lumMod val="75000"/>
                </a:schemeClr>
              </a:solidFill>
            </a:endParaRPr>
          </a:p>
        </p:txBody>
      </p:sp>
      <p:grpSp>
        <p:nvGrpSpPr>
          <p:cNvPr id="16" name="15 - Ομάδα"/>
          <p:cNvGrpSpPr/>
          <p:nvPr/>
        </p:nvGrpSpPr>
        <p:grpSpPr>
          <a:xfrm>
            <a:off x="1331640" y="705470"/>
            <a:ext cx="7272808" cy="5263530"/>
            <a:chOff x="1331640" y="705470"/>
            <a:chExt cx="7272808" cy="5263530"/>
          </a:xfrm>
        </p:grpSpPr>
        <p:pic>
          <p:nvPicPr>
            <p:cNvPr id="9" name="8 - Εικόνα" descr="spinalcord2 cleared.jpg"/>
            <p:cNvPicPr>
              <a:picLocks noChangeAspect="1"/>
            </p:cNvPicPr>
            <p:nvPr/>
          </p:nvPicPr>
          <p:blipFill>
            <a:blip r:embed="rId5" cstate="print"/>
            <a:stretch>
              <a:fillRect/>
            </a:stretch>
          </p:blipFill>
          <p:spPr>
            <a:xfrm>
              <a:off x="1524000" y="889000"/>
              <a:ext cx="6096000" cy="5080000"/>
            </a:xfrm>
            <a:prstGeom prst="rect">
              <a:avLst/>
            </a:prstGeom>
          </p:spPr>
        </p:pic>
        <p:sp>
          <p:nvSpPr>
            <p:cNvPr id="10" name="9 - TextBox"/>
            <p:cNvSpPr txBox="1"/>
            <p:nvPr/>
          </p:nvSpPr>
          <p:spPr>
            <a:xfrm>
              <a:off x="3744000" y="5301208"/>
              <a:ext cx="1440160" cy="369332"/>
            </a:xfrm>
            <a:prstGeom prst="rect">
              <a:avLst/>
            </a:prstGeom>
            <a:noFill/>
          </p:spPr>
          <p:txBody>
            <a:bodyPr wrap="square" rtlCol="0">
              <a:spAutoFit/>
            </a:bodyPr>
            <a:lstStyle/>
            <a:p>
              <a:pPr algn="ctr"/>
              <a:r>
                <a:rPr lang="el-GR" dirty="0" smtClean="0"/>
                <a:t>φαιά ουσία</a:t>
              </a:r>
              <a:endParaRPr lang="el-GR" dirty="0"/>
            </a:p>
          </p:txBody>
        </p:sp>
        <p:sp>
          <p:nvSpPr>
            <p:cNvPr id="11" name="10 - TextBox"/>
            <p:cNvSpPr txBox="1"/>
            <p:nvPr/>
          </p:nvSpPr>
          <p:spPr>
            <a:xfrm>
              <a:off x="3995936" y="936000"/>
              <a:ext cx="1440160" cy="369332"/>
            </a:xfrm>
            <a:prstGeom prst="rect">
              <a:avLst/>
            </a:prstGeom>
            <a:noFill/>
          </p:spPr>
          <p:txBody>
            <a:bodyPr wrap="square" rtlCol="0">
              <a:spAutoFit/>
            </a:bodyPr>
            <a:lstStyle/>
            <a:p>
              <a:pPr algn="ctr"/>
              <a:r>
                <a:rPr lang="el-GR" dirty="0" smtClean="0"/>
                <a:t>λευκή ουσία</a:t>
              </a:r>
              <a:endParaRPr lang="el-GR" dirty="0"/>
            </a:p>
          </p:txBody>
        </p:sp>
        <p:sp>
          <p:nvSpPr>
            <p:cNvPr id="12" name="11 - TextBox"/>
            <p:cNvSpPr txBox="1"/>
            <p:nvPr/>
          </p:nvSpPr>
          <p:spPr>
            <a:xfrm>
              <a:off x="6444208" y="705470"/>
              <a:ext cx="1440160" cy="923330"/>
            </a:xfrm>
            <a:prstGeom prst="rect">
              <a:avLst/>
            </a:prstGeom>
            <a:noFill/>
          </p:spPr>
          <p:txBody>
            <a:bodyPr wrap="square" rtlCol="0">
              <a:spAutoFit/>
            </a:bodyPr>
            <a:lstStyle/>
            <a:p>
              <a:r>
                <a:rPr lang="el-GR" dirty="0" smtClean="0"/>
                <a:t>κεντρικός νευρικός σωλήνας</a:t>
              </a:r>
              <a:endParaRPr lang="el-GR" dirty="0"/>
            </a:p>
          </p:txBody>
        </p:sp>
        <p:sp>
          <p:nvSpPr>
            <p:cNvPr id="13" name="12 - TextBox"/>
            <p:cNvSpPr txBox="1"/>
            <p:nvPr/>
          </p:nvSpPr>
          <p:spPr>
            <a:xfrm>
              <a:off x="1331640" y="1772816"/>
              <a:ext cx="1008112" cy="646331"/>
            </a:xfrm>
            <a:prstGeom prst="rect">
              <a:avLst/>
            </a:prstGeom>
            <a:noFill/>
          </p:spPr>
          <p:txBody>
            <a:bodyPr wrap="square" rtlCol="0">
              <a:spAutoFit/>
            </a:bodyPr>
            <a:lstStyle/>
            <a:p>
              <a:pPr algn="ctr"/>
              <a:r>
                <a:rPr lang="el-GR" dirty="0" smtClean="0"/>
                <a:t>οπίσθια ρίζα</a:t>
              </a:r>
              <a:endParaRPr lang="el-GR" dirty="0"/>
            </a:p>
          </p:txBody>
        </p:sp>
        <p:sp>
          <p:nvSpPr>
            <p:cNvPr id="14" name="13 - TextBox"/>
            <p:cNvSpPr txBox="1"/>
            <p:nvPr/>
          </p:nvSpPr>
          <p:spPr>
            <a:xfrm>
              <a:off x="2051720" y="4942909"/>
              <a:ext cx="1008112" cy="646331"/>
            </a:xfrm>
            <a:prstGeom prst="rect">
              <a:avLst/>
            </a:prstGeom>
            <a:noFill/>
          </p:spPr>
          <p:txBody>
            <a:bodyPr wrap="square" rtlCol="0">
              <a:spAutoFit/>
            </a:bodyPr>
            <a:lstStyle/>
            <a:p>
              <a:pPr algn="ctr"/>
              <a:r>
                <a:rPr lang="el-GR" dirty="0" smtClean="0"/>
                <a:t>πρόσθια ρίζα</a:t>
              </a:r>
              <a:endParaRPr lang="el-GR" dirty="0"/>
            </a:p>
          </p:txBody>
        </p:sp>
        <p:sp>
          <p:nvSpPr>
            <p:cNvPr id="15" name="14 - TextBox"/>
            <p:cNvSpPr txBox="1"/>
            <p:nvPr/>
          </p:nvSpPr>
          <p:spPr>
            <a:xfrm>
              <a:off x="6156176" y="5301208"/>
              <a:ext cx="2448272" cy="369332"/>
            </a:xfrm>
            <a:prstGeom prst="rect">
              <a:avLst/>
            </a:prstGeom>
            <a:noFill/>
          </p:spPr>
          <p:txBody>
            <a:bodyPr wrap="square" rtlCol="0">
              <a:spAutoFit/>
            </a:bodyPr>
            <a:lstStyle/>
            <a:p>
              <a:pPr algn="ctr"/>
              <a:r>
                <a:rPr lang="el-GR" b="1" i="1" dirty="0" smtClean="0">
                  <a:solidFill>
                    <a:schemeClr val="accent2">
                      <a:lumMod val="50000"/>
                    </a:schemeClr>
                  </a:solidFill>
                </a:rPr>
                <a:t>γάγγλιο</a:t>
              </a:r>
              <a:r>
                <a:rPr lang="el-GR" dirty="0" smtClean="0"/>
                <a:t> οπίσθιας ρίζας</a:t>
              </a:r>
              <a:endParaRPr lang="el-GR" dirty="0"/>
            </a:p>
          </p:txBody>
        </p:sp>
      </p:grpSp>
      <p:pic>
        <p:nvPicPr>
          <p:cNvPr id="17" name="16 - Εικόνα" descr="SpinalCord-DorsalRoot.jpg"/>
          <p:cNvPicPr>
            <a:picLocks noChangeAspect="1"/>
          </p:cNvPicPr>
          <p:nvPr/>
        </p:nvPicPr>
        <p:blipFill>
          <a:blip r:embed="rId6" cstate="print"/>
          <a:stretch>
            <a:fillRect/>
          </a:stretch>
        </p:blipFill>
        <p:spPr>
          <a:xfrm>
            <a:off x="4297660" y="548680"/>
            <a:ext cx="4234780" cy="5646373"/>
          </a:xfrm>
          <a:prstGeom prst="rect">
            <a:avLst/>
          </a:prstGeom>
        </p:spPr>
      </p:pic>
      <p:pic>
        <p:nvPicPr>
          <p:cNvPr id="18" name="17 - Εικόνα" descr="Spinal_Nerve ganglion.jpg"/>
          <p:cNvPicPr>
            <a:picLocks noChangeAspect="1"/>
          </p:cNvPicPr>
          <p:nvPr/>
        </p:nvPicPr>
        <p:blipFill>
          <a:blip r:embed="rId7" cstate="print"/>
          <a:stretch>
            <a:fillRect/>
          </a:stretch>
        </p:blipFill>
        <p:spPr>
          <a:xfrm>
            <a:off x="3556198" y="476672"/>
            <a:ext cx="5048250" cy="5676900"/>
          </a:xfrm>
          <a:prstGeom prst="rect">
            <a:avLst/>
          </a:prstGeom>
        </p:spPr>
      </p:pic>
      <p:pic>
        <p:nvPicPr>
          <p:cNvPr id="19" name="18 - Εικόνα" descr="P3600562-Spinal_ganglion_nerve_cells,_SEM-SPL.jpg"/>
          <p:cNvPicPr>
            <a:picLocks noChangeAspect="1"/>
          </p:cNvPicPr>
          <p:nvPr/>
        </p:nvPicPr>
        <p:blipFill>
          <a:blip r:embed="rId8" cstate="print"/>
          <a:stretch>
            <a:fillRect/>
          </a:stretch>
        </p:blipFill>
        <p:spPr>
          <a:xfrm>
            <a:off x="35496" y="2348880"/>
            <a:ext cx="4443096" cy="4443096"/>
          </a:xfrm>
          <a:prstGeom prst="rect">
            <a:avLst/>
          </a:prstGeom>
        </p:spPr>
      </p:pic>
      <p:pic>
        <p:nvPicPr>
          <p:cNvPr id="20" name="19 - Εικόνα" descr="P3600563-Spinal_ganglion_nerve_fibres,_SEM-SPL.jpg"/>
          <p:cNvPicPr>
            <a:picLocks noChangeAspect="1"/>
          </p:cNvPicPr>
          <p:nvPr/>
        </p:nvPicPr>
        <p:blipFill>
          <a:blip r:embed="rId9" cstate="print"/>
          <a:stretch>
            <a:fillRect/>
          </a:stretch>
        </p:blipFill>
        <p:spPr>
          <a:xfrm>
            <a:off x="4499992" y="44624"/>
            <a:ext cx="4572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4)">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amond(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cranial_nerves.jpg"/>
          <p:cNvPicPr>
            <a:picLocks noChangeAspect="1"/>
          </p:cNvPicPr>
          <p:nvPr/>
        </p:nvPicPr>
        <p:blipFill>
          <a:blip r:embed="rId2" cstate="print"/>
          <a:stretch>
            <a:fillRect/>
          </a:stretch>
        </p:blipFill>
        <p:spPr>
          <a:xfrm>
            <a:off x="4267136" y="204216"/>
            <a:ext cx="4913376" cy="6449568"/>
          </a:xfrm>
          <a:prstGeom prst="rect">
            <a:avLst/>
          </a:prstGeom>
        </p:spPr>
      </p:pic>
      <p:pic>
        <p:nvPicPr>
          <p:cNvPr id="5" name="4 - Εικόνα" descr="cranial_nerves_on_brain.jpg"/>
          <p:cNvPicPr>
            <a:picLocks noChangeAspect="1"/>
          </p:cNvPicPr>
          <p:nvPr/>
        </p:nvPicPr>
        <p:blipFill>
          <a:blip r:embed="rId3" cstate="print"/>
          <a:stretch>
            <a:fillRect/>
          </a:stretch>
        </p:blipFill>
        <p:spPr>
          <a:xfrm>
            <a:off x="107504" y="1982104"/>
            <a:ext cx="3953118" cy="4687256"/>
          </a:xfrm>
          <a:prstGeom prst="rect">
            <a:avLst/>
          </a:prstGeom>
        </p:spPr>
      </p:pic>
      <p:sp>
        <p:nvSpPr>
          <p:cNvPr id="2" name="1 - Τίτλος"/>
          <p:cNvSpPr>
            <a:spLocks noGrp="1"/>
          </p:cNvSpPr>
          <p:nvPr>
            <p:ph type="title"/>
          </p:nvPr>
        </p:nvSpPr>
        <p:spPr>
          <a:xfrm>
            <a:off x="395536" y="404664"/>
            <a:ext cx="3528392" cy="1143000"/>
          </a:xfrm>
        </p:spPr>
        <p:txBody>
          <a:bodyPr>
            <a:noAutofit/>
          </a:bodyPr>
          <a:lstStyle/>
          <a:p>
            <a:r>
              <a:rPr lang="el-GR" sz="6000" dirty="0" smtClean="0">
                <a:solidFill>
                  <a:schemeClr val="accent4">
                    <a:lumMod val="75000"/>
                  </a:schemeClr>
                </a:solidFill>
                <a:effectLst>
                  <a:outerShdw blurRad="38100" dist="38100" dir="2700000" algn="tl">
                    <a:srgbClr val="000000">
                      <a:alpha val="43137"/>
                    </a:srgbClr>
                  </a:outerShdw>
                </a:effectLst>
                <a:latin typeface="Mistral" pitchFamily="66" charset="0"/>
              </a:rPr>
              <a:t>Εγκεφαλικά νεύρα</a:t>
            </a:r>
            <a:endParaRPr lang="el-GR" sz="6000" dirty="0">
              <a:solidFill>
                <a:schemeClr val="accent4">
                  <a:lumMod val="75000"/>
                </a:schemeClr>
              </a:solidFill>
              <a:effectLst>
                <a:outerShdw blurRad="38100" dist="38100" dir="2700000" algn="tl">
                  <a:srgbClr val="000000">
                    <a:alpha val="43137"/>
                  </a:srgbClr>
                </a:outerShdw>
              </a:effectLst>
              <a:latin typeface="Mistral"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6732240" y="269776"/>
            <a:ext cx="2520280" cy="1143000"/>
          </a:xfrm>
        </p:spPr>
        <p:txBody>
          <a:bodyPr>
            <a:noAutofit/>
          </a:bodyPr>
          <a:lstStyle/>
          <a:p>
            <a:r>
              <a:rPr lang="el-GR" sz="6000" dirty="0" err="1" smtClean="0">
                <a:solidFill>
                  <a:schemeClr val="accent4">
                    <a:lumMod val="75000"/>
                  </a:schemeClr>
                </a:solidFill>
                <a:effectLst>
                  <a:outerShdw blurRad="38100" dist="38100" dir="2700000" algn="tl">
                    <a:srgbClr val="000000">
                      <a:alpha val="43137"/>
                    </a:srgbClr>
                  </a:outerShdw>
                </a:effectLst>
                <a:latin typeface="Mistral" pitchFamily="66" charset="0"/>
              </a:rPr>
              <a:t>Νωτιαία</a:t>
            </a:r>
            <a:r>
              <a:rPr lang="el-GR" sz="6000" dirty="0" smtClean="0">
                <a:solidFill>
                  <a:schemeClr val="accent4">
                    <a:lumMod val="75000"/>
                  </a:schemeClr>
                </a:solidFill>
                <a:effectLst>
                  <a:outerShdw blurRad="38100" dist="38100" dir="2700000" algn="tl">
                    <a:srgbClr val="000000">
                      <a:alpha val="43137"/>
                    </a:srgbClr>
                  </a:outerShdw>
                </a:effectLst>
                <a:latin typeface="Mistral" pitchFamily="66" charset="0"/>
              </a:rPr>
              <a:t>  νεύρα</a:t>
            </a:r>
            <a:endParaRPr lang="el-GR" sz="6000" dirty="0">
              <a:solidFill>
                <a:schemeClr val="accent4">
                  <a:lumMod val="75000"/>
                </a:schemeClr>
              </a:solidFill>
              <a:effectLst>
                <a:outerShdw blurRad="38100" dist="38100" dir="2700000" algn="tl">
                  <a:srgbClr val="000000">
                    <a:alpha val="43137"/>
                  </a:srgbClr>
                </a:outerShdw>
              </a:effectLst>
              <a:latin typeface="Mistral" pitchFamily="66" charset="0"/>
            </a:endParaRPr>
          </a:p>
        </p:txBody>
      </p:sp>
      <p:pic>
        <p:nvPicPr>
          <p:cNvPr id="6" name="5 - Εικόνα" descr="f16-1a_gross_anatomy_of_c cleared.jpg"/>
          <p:cNvPicPr>
            <a:picLocks noChangeAspect="1"/>
          </p:cNvPicPr>
          <p:nvPr/>
        </p:nvPicPr>
        <p:blipFill>
          <a:blip r:embed="rId2" cstate="print"/>
          <a:stretch>
            <a:fillRect/>
          </a:stretch>
        </p:blipFill>
        <p:spPr>
          <a:xfrm>
            <a:off x="2555776" y="188640"/>
            <a:ext cx="3908595" cy="6624737"/>
          </a:xfrm>
          <a:prstGeom prst="rect">
            <a:avLst/>
          </a:prstGeom>
        </p:spPr>
      </p:pic>
      <p:sp>
        <p:nvSpPr>
          <p:cNvPr id="7" name="6 - TextBox"/>
          <p:cNvSpPr txBox="1"/>
          <p:nvPr/>
        </p:nvSpPr>
        <p:spPr>
          <a:xfrm>
            <a:off x="5580112" y="631721"/>
            <a:ext cx="576064" cy="276999"/>
          </a:xfrm>
          <a:prstGeom prst="rect">
            <a:avLst/>
          </a:prstGeom>
          <a:noFill/>
        </p:spPr>
        <p:txBody>
          <a:bodyPr wrap="square" rtlCol="0">
            <a:spAutoFit/>
          </a:bodyPr>
          <a:lstStyle/>
          <a:p>
            <a:pPr algn="ctr"/>
            <a:r>
              <a:rPr lang="el-GR" sz="1200" dirty="0" err="1" smtClean="0"/>
              <a:t>άτλας</a:t>
            </a:r>
            <a:endParaRPr lang="el-GR" sz="1200" dirty="0"/>
          </a:p>
        </p:txBody>
      </p:sp>
      <p:sp>
        <p:nvSpPr>
          <p:cNvPr id="8" name="7 - TextBox"/>
          <p:cNvSpPr txBox="1"/>
          <p:nvPr/>
        </p:nvSpPr>
        <p:spPr>
          <a:xfrm>
            <a:off x="5508000" y="1080000"/>
            <a:ext cx="1287760" cy="430887"/>
          </a:xfrm>
          <a:prstGeom prst="rect">
            <a:avLst/>
          </a:prstGeom>
          <a:noFill/>
        </p:spPr>
        <p:txBody>
          <a:bodyPr wrap="square" rtlCol="0">
            <a:spAutoFit/>
          </a:bodyPr>
          <a:lstStyle/>
          <a:p>
            <a:pPr algn="ctr"/>
            <a:r>
              <a:rPr lang="el-GR" sz="1200" dirty="0" smtClean="0">
                <a:solidFill>
                  <a:schemeClr val="accent4">
                    <a:lumMod val="75000"/>
                  </a:schemeClr>
                </a:solidFill>
              </a:rPr>
              <a:t>αυχενική μοίρα</a:t>
            </a:r>
            <a:r>
              <a:rPr lang="el-GR" sz="1200" dirty="0" smtClean="0"/>
              <a:t> </a:t>
            </a:r>
            <a:r>
              <a:rPr lang="el-GR" sz="1000" dirty="0" smtClean="0"/>
              <a:t>του νωτιαίου μυελού</a:t>
            </a:r>
            <a:endParaRPr lang="el-GR" sz="1000" dirty="0"/>
          </a:p>
        </p:txBody>
      </p:sp>
      <p:sp>
        <p:nvSpPr>
          <p:cNvPr id="9" name="8 - TextBox"/>
          <p:cNvSpPr txBox="1"/>
          <p:nvPr/>
        </p:nvSpPr>
        <p:spPr>
          <a:xfrm>
            <a:off x="5605200" y="1728000"/>
            <a:ext cx="1080120" cy="288032"/>
          </a:xfrm>
          <a:prstGeom prst="rect">
            <a:avLst/>
          </a:prstGeom>
          <a:noFill/>
        </p:spPr>
        <p:txBody>
          <a:bodyPr wrap="square" rtlCol="0">
            <a:spAutoFit/>
          </a:bodyPr>
          <a:lstStyle/>
          <a:p>
            <a:pPr algn="ctr"/>
            <a:r>
              <a:rPr lang="el-GR" sz="1200" dirty="0" smtClean="0"/>
              <a:t>σπόνδυλος Τ</a:t>
            </a:r>
            <a:r>
              <a:rPr lang="el-GR" sz="1200" baseline="-25000" dirty="0" smtClean="0"/>
              <a:t>1</a:t>
            </a:r>
            <a:endParaRPr lang="el-GR" sz="1200" baseline="-25000" dirty="0"/>
          </a:p>
        </p:txBody>
      </p:sp>
      <p:sp>
        <p:nvSpPr>
          <p:cNvPr id="10" name="9 - TextBox"/>
          <p:cNvSpPr txBox="1"/>
          <p:nvPr/>
        </p:nvSpPr>
        <p:spPr>
          <a:xfrm>
            <a:off x="5529600" y="2494057"/>
            <a:ext cx="1359768" cy="430887"/>
          </a:xfrm>
          <a:prstGeom prst="rect">
            <a:avLst/>
          </a:prstGeom>
          <a:noFill/>
        </p:spPr>
        <p:txBody>
          <a:bodyPr wrap="square" rtlCol="0">
            <a:spAutoFit/>
          </a:bodyPr>
          <a:lstStyle/>
          <a:p>
            <a:pPr algn="ctr"/>
            <a:r>
              <a:rPr lang="el-GR" sz="1200" dirty="0" smtClean="0">
                <a:solidFill>
                  <a:schemeClr val="accent6">
                    <a:lumMod val="75000"/>
                  </a:schemeClr>
                </a:solidFill>
              </a:rPr>
              <a:t>θωρακική μοίρα </a:t>
            </a:r>
            <a:r>
              <a:rPr lang="el-GR" sz="1000" dirty="0" smtClean="0"/>
              <a:t>του νωτιαίου μυελού</a:t>
            </a:r>
            <a:endParaRPr lang="el-GR" sz="1000" dirty="0"/>
          </a:p>
        </p:txBody>
      </p:sp>
      <p:sp>
        <p:nvSpPr>
          <p:cNvPr id="11" name="10 - TextBox"/>
          <p:cNvSpPr txBox="1"/>
          <p:nvPr/>
        </p:nvSpPr>
        <p:spPr>
          <a:xfrm>
            <a:off x="5508000" y="3790800"/>
            <a:ext cx="1287760" cy="276999"/>
          </a:xfrm>
          <a:prstGeom prst="rect">
            <a:avLst/>
          </a:prstGeom>
          <a:noFill/>
        </p:spPr>
        <p:txBody>
          <a:bodyPr wrap="square" rtlCol="0">
            <a:spAutoFit/>
          </a:bodyPr>
          <a:lstStyle/>
          <a:p>
            <a:pPr algn="ctr"/>
            <a:r>
              <a:rPr lang="el-GR" sz="1200" dirty="0" smtClean="0">
                <a:solidFill>
                  <a:srgbClr val="00B0F0"/>
                </a:solidFill>
              </a:rPr>
              <a:t>οσφυϊκή μοίρα</a:t>
            </a:r>
            <a:endParaRPr lang="el-GR" sz="1000" dirty="0">
              <a:solidFill>
                <a:srgbClr val="00B0F0"/>
              </a:solidFill>
            </a:endParaRPr>
          </a:p>
        </p:txBody>
      </p:sp>
      <p:sp>
        <p:nvSpPr>
          <p:cNvPr id="12" name="11 - TextBox"/>
          <p:cNvSpPr txBox="1"/>
          <p:nvPr/>
        </p:nvSpPr>
        <p:spPr>
          <a:xfrm>
            <a:off x="5461200" y="3934217"/>
            <a:ext cx="1152128" cy="276999"/>
          </a:xfrm>
          <a:prstGeom prst="rect">
            <a:avLst/>
          </a:prstGeom>
          <a:noFill/>
        </p:spPr>
        <p:txBody>
          <a:bodyPr wrap="square" rtlCol="0">
            <a:spAutoFit/>
          </a:bodyPr>
          <a:lstStyle/>
          <a:p>
            <a:pPr algn="ctr"/>
            <a:r>
              <a:rPr lang="el-GR" sz="1200" dirty="0" smtClean="0">
                <a:solidFill>
                  <a:schemeClr val="accent2">
                    <a:lumMod val="75000"/>
                  </a:schemeClr>
                </a:solidFill>
              </a:rPr>
              <a:t>ιερά μοίρα</a:t>
            </a:r>
            <a:endParaRPr lang="el-GR" sz="1000" dirty="0">
              <a:solidFill>
                <a:schemeClr val="accent2">
                  <a:lumMod val="75000"/>
                </a:schemeClr>
              </a:solidFill>
            </a:endParaRPr>
          </a:p>
        </p:txBody>
      </p:sp>
      <p:sp>
        <p:nvSpPr>
          <p:cNvPr id="13" name="12 - TextBox"/>
          <p:cNvSpPr txBox="1"/>
          <p:nvPr/>
        </p:nvSpPr>
        <p:spPr>
          <a:xfrm>
            <a:off x="5580112" y="4701600"/>
            <a:ext cx="855712" cy="276999"/>
          </a:xfrm>
          <a:prstGeom prst="rect">
            <a:avLst/>
          </a:prstGeom>
          <a:noFill/>
        </p:spPr>
        <p:txBody>
          <a:bodyPr wrap="square" rtlCol="0">
            <a:spAutoFit/>
          </a:bodyPr>
          <a:lstStyle/>
          <a:p>
            <a:pPr algn="ctr"/>
            <a:r>
              <a:rPr lang="el-GR" sz="1200" dirty="0" err="1" smtClean="0">
                <a:solidFill>
                  <a:schemeClr val="tx2">
                    <a:lumMod val="60000"/>
                    <a:lumOff val="40000"/>
                  </a:schemeClr>
                </a:solidFill>
              </a:rPr>
              <a:t>ιππουρίδα</a:t>
            </a:r>
            <a:endParaRPr lang="el-GR" sz="1000" dirty="0">
              <a:solidFill>
                <a:schemeClr val="tx2">
                  <a:lumMod val="60000"/>
                  <a:lumOff val="40000"/>
                </a:schemeClr>
              </a:solidFill>
            </a:endParaRPr>
          </a:p>
        </p:txBody>
      </p:sp>
      <p:sp>
        <p:nvSpPr>
          <p:cNvPr id="14" name="13 - TextBox"/>
          <p:cNvSpPr txBox="1"/>
          <p:nvPr/>
        </p:nvSpPr>
        <p:spPr>
          <a:xfrm>
            <a:off x="2052000" y="900000"/>
            <a:ext cx="1287760" cy="276999"/>
          </a:xfrm>
          <a:prstGeom prst="rect">
            <a:avLst/>
          </a:prstGeom>
          <a:noFill/>
        </p:spPr>
        <p:txBody>
          <a:bodyPr wrap="square" rtlCol="0">
            <a:spAutoFit/>
          </a:bodyPr>
          <a:lstStyle/>
          <a:p>
            <a:pPr algn="ctr"/>
            <a:r>
              <a:rPr lang="el-GR" sz="1200" dirty="0" smtClean="0">
                <a:solidFill>
                  <a:schemeClr val="accent4">
                    <a:lumMod val="75000"/>
                  </a:schemeClr>
                </a:solidFill>
              </a:rPr>
              <a:t>αυχενικό πλέγμα</a:t>
            </a:r>
            <a:endParaRPr lang="el-GR" sz="1000" dirty="0"/>
          </a:p>
        </p:txBody>
      </p:sp>
      <p:sp>
        <p:nvSpPr>
          <p:cNvPr id="15" name="14 - TextBox"/>
          <p:cNvSpPr txBox="1"/>
          <p:nvPr/>
        </p:nvSpPr>
        <p:spPr>
          <a:xfrm>
            <a:off x="2296800" y="1458000"/>
            <a:ext cx="1296144" cy="276999"/>
          </a:xfrm>
          <a:prstGeom prst="rect">
            <a:avLst/>
          </a:prstGeom>
          <a:noFill/>
        </p:spPr>
        <p:txBody>
          <a:bodyPr wrap="square" rtlCol="0">
            <a:spAutoFit/>
          </a:bodyPr>
          <a:lstStyle/>
          <a:p>
            <a:pPr algn="ctr"/>
            <a:r>
              <a:rPr lang="el-GR" sz="1200" dirty="0" smtClean="0">
                <a:solidFill>
                  <a:schemeClr val="accent4">
                    <a:lumMod val="75000"/>
                  </a:schemeClr>
                </a:solidFill>
              </a:rPr>
              <a:t>αυχενικό όγκωμα</a:t>
            </a:r>
            <a:endParaRPr lang="el-GR" sz="1000" dirty="0"/>
          </a:p>
        </p:txBody>
      </p:sp>
      <p:sp>
        <p:nvSpPr>
          <p:cNvPr id="17" name="16 - TextBox"/>
          <p:cNvSpPr txBox="1"/>
          <p:nvPr/>
        </p:nvSpPr>
        <p:spPr>
          <a:xfrm>
            <a:off x="1936800" y="1778400"/>
            <a:ext cx="1440440" cy="276999"/>
          </a:xfrm>
          <a:prstGeom prst="rect">
            <a:avLst/>
          </a:prstGeom>
          <a:noFill/>
        </p:spPr>
        <p:txBody>
          <a:bodyPr wrap="square" rtlCol="0">
            <a:spAutoFit/>
          </a:bodyPr>
          <a:lstStyle/>
          <a:p>
            <a:pPr algn="ctr"/>
            <a:r>
              <a:rPr lang="el-GR" sz="1200" dirty="0" err="1" smtClean="0">
                <a:solidFill>
                  <a:schemeClr val="accent4">
                    <a:lumMod val="75000"/>
                  </a:schemeClr>
                </a:solidFill>
              </a:rPr>
              <a:t>βραχιόνιο</a:t>
            </a:r>
            <a:r>
              <a:rPr lang="el-GR" sz="1200" dirty="0" smtClean="0">
                <a:solidFill>
                  <a:schemeClr val="accent4">
                    <a:lumMod val="75000"/>
                  </a:schemeClr>
                </a:solidFill>
              </a:rPr>
              <a:t> πλέγμα</a:t>
            </a:r>
            <a:endParaRPr lang="el-GR" sz="1000" dirty="0"/>
          </a:p>
        </p:txBody>
      </p:sp>
      <p:sp>
        <p:nvSpPr>
          <p:cNvPr id="18" name="17 - TextBox"/>
          <p:cNvSpPr txBox="1"/>
          <p:nvPr/>
        </p:nvSpPr>
        <p:spPr>
          <a:xfrm>
            <a:off x="2278800" y="3686400"/>
            <a:ext cx="1296144" cy="276999"/>
          </a:xfrm>
          <a:prstGeom prst="rect">
            <a:avLst/>
          </a:prstGeom>
          <a:noFill/>
        </p:spPr>
        <p:txBody>
          <a:bodyPr wrap="square" rtlCol="0">
            <a:spAutoFit/>
          </a:bodyPr>
          <a:lstStyle/>
          <a:p>
            <a:pPr algn="ctr"/>
            <a:r>
              <a:rPr lang="el-GR" sz="1200" dirty="0" err="1" smtClean="0">
                <a:solidFill>
                  <a:srgbClr val="00B0F0"/>
                </a:solidFill>
              </a:rPr>
              <a:t>οσφϋικό</a:t>
            </a:r>
            <a:r>
              <a:rPr lang="el-GR" sz="1200" dirty="0" smtClean="0">
                <a:solidFill>
                  <a:srgbClr val="00B0F0"/>
                </a:solidFill>
              </a:rPr>
              <a:t> όγκωμα</a:t>
            </a:r>
            <a:endParaRPr lang="el-GR" sz="1000" dirty="0">
              <a:solidFill>
                <a:srgbClr val="00B0F0"/>
              </a:solidFill>
            </a:endParaRPr>
          </a:p>
        </p:txBody>
      </p:sp>
      <p:sp>
        <p:nvSpPr>
          <p:cNvPr id="19" name="18 - TextBox"/>
          <p:cNvSpPr txBox="1"/>
          <p:nvPr/>
        </p:nvSpPr>
        <p:spPr>
          <a:xfrm>
            <a:off x="2160000" y="3826800"/>
            <a:ext cx="1080120" cy="288032"/>
          </a:xfrm>
          <a:prstGeom prst="rect">
            <a:avLst/>
          </a:prstGeom>
          <a:noFill/>
        </p:spPr>
        <p:txBody>
          <a:bodyPr wrap="square" rtlCol="0">
            <a:spAutoFit/>
          </a:bodyPr>
          <a:lstStyle/>
          <a:p>
            <a:pPr algn="ctr"/>
            <a:r>
              <a:rPr lang="el-GR" sz="1200" dirty="0" smtClean="0"/>
              <a:t>σπόνδυλος </a:t>
            </a:r>
            <a:r>
              <a:rPr lang="en-US" sz="1200" dirty="0" smtClean="0"/>
              <a:t>L</a:t>
            </a:r>
            <a:r>
              <a:rPr lang="el-GR" sz="1200" baseline="-25000" dirty="0" smtClean="0"/>
              <a:t>1</a:t>
            </a:r>
            <a:endParaRPr lang="el-GR" sz="1200" baseline="-25000" dirty="0"/>
          </a:p>
        </p:txBody>
      </p:sp>
      <p:sp>
        <p:nvSpPr>
          <p:cNvPr id="20" name="19 - TextBox"/>
          <p:cNvSpPr txBox="1"/>
          <p:nvPr/>
        </p:nvSpPr>
        <p:spPr>
          <a:xfrm>
            <a:off x="2987824" y="4037002"/>
            <a:ext cx="648072" cy="400110"/>
          </a:xfrm>
          <a:prstGeom prst="rect">
            <a:avLst/>
          </a:prstGeom>
          <a:noFill/>
        </p:spPr>
        <p:txBody>
          <a:bodyPr wrap="square" rtlCol="0">
            <a:spAutoFit/>
          </a:bodyPr>
          <a:lstStyle/>
          <a:p>
            <a:pPr algn="ctr"/>
            <a:r>
              <a:rPr lang="el-GR" sz="1000" dirty="0" smtClean="0">
                <a:solidFill>
                  <a:schemeClr val="accent6">
                    <a:lumMod val="50000"/>
                  </a:schemeClr>
                </a:solidFill>
              </a:rPr>
              <a:t>μυελικός κώνος</a:t>
            </a:r>
            <a:endParaRPr lang="el-GR" sz="1000" baseline="-25000" dirty="0">
              <a:solidFill>
                <a:schemeClr val="accent6">
                  <a:lumMod val="50000"/>
                </a:schemeClr>
              </a:solidFill>
            </a:endParaRPr>
          </a:p>
        </p:txBody>
      </p:sp>
      <p:sp>
        <p:nvSpPr>
          <p:cNvPr id="21" name="20 - TextBox"/>
          <p:cNvSpPr txBox="1"/>
          <p:nvPr/>
        </p:nvSpPr>
        <p:spPr>
          <a:xfrm>
            <a:off x="2073600" y="4366800"/>
            <a:ext cx="1258664" cy="276999"/>
          </a:xfrm>
          <a:prstGeom prst="rect">
            <a:avLst/>
          </a:prstGeom>
          <a:noFill/>
        </p:spPr>
        <p:txBody>
          <a:bodyPr wrap="square" rtlCol="0">
            <a:spAutoFit/>
          </a:bodyPr>
          <a:lstStyle/>
          <a:p>
            <a:pPr algn="ctr"/>
            <a:r>
              <a:rPr lang="el-GR" sz="1200" dirty="0" err="1" smtClean="0">
                <a:solidFill>
                  <a:srgbClr val="00B0F0"/>
                </a:solidFill>
              </a:rPr>
              <a:t>οσφϋικό</a:t>
            </a:r>
            <a:r>
              <a:rPr lang="el-GR" sz="1200" dirty="0" smtClean="0">
                <a:solidFill>
                  <a:srgbClr val="00B0F0"/>
                </a:solidFill>
              </a:rPr>
              <a:t> πλέγμα</a:t>
            </a:r>
            <a:endParaRPr lang="el-GR" sz="1000" dirty="0">
              <a:solidFill>
                <a:srgbClr val="00B0F0"/>
              </a:solidFill>
            </a:endParaRPr>
          </a:p>
        </p:txBody>
      </p:sp>
      <p:sp>
        <p:nvSpPr>
          <p:cNvPr id="22" name="21 - TextBox"/>
          <p:cNvSpPr txBox="1"/>
          <p:nvPr/>
        </p:nvSpPr>
        <p:spPr>
          <a:xfrm>
            <a:off x="2239200" y="5281200"/>
            <a:ext cx="1008392" cy="276999"/>
          </a:xfrm>
          <a:prstGeom prst="rect">
            <a:avLst/>
          </a:prstGeom>
          <a:noFill/>
        </p:spPr>
        <p:txBody>
          <a:bodyPr wrap="square" rtlCol="0">
            <a:spAutoFit/>
          </a:bodyPr>
          <a:lstStyle/>
          <a:p>
            <a:pPr algn="ctr"/>
            <a:r>
              <a:rPr lang="el-GR" sz="1200" dirty="0" smtClean="0">
                <a:solidFill>
                  <a:schemeClr val="accent2">
                    <a:lumMod val="50000"/>
                  </a:schemeClr>
                </a:solidFill>
              </a:rPr>
              <a:t>ιερό πλέγμα</a:t>
            </a:r>
            <a:endParaRPr lang="el-GR" sz="1000" dirty="0">
              <a:solidFill>
                <a:schemeClr val="accent2">
                  <a:lumMod val="50000"/>
                </a:schemeClr>
              </a:solidFill>
            </a:endParaRPr>
          </a:p>
        </p:txBody>
      </p:sp>
      <p:sp>
        <p:nvSpPr>
          <p:cNvPr id="23" name="22 - TextBox"/>
          <p:cNvSpPr txBox="1"/>
          <p:nvPr/>
        </p:nvSpPr>
        <p:spPr>
          <a:xfrm>
            <a:off x="2195736" y="5814000"/>
            <a:ext cx="1152128" cy="276999"/>
          </a:xfrm>
          <a:prstGeom prst="rect">
            <a:avLst/>
          </a:prstGeom>
          <a:noFill/>
        </p:spPr>
        <p:txBody>
          <a:bodyPr wrap="square" rtlCol="0">
            <a:spAutoFit/>
          </a:bodyPr>
          <a:lstStyle/>
          <a:p>
            <a:pPr algn="ctr"/>
            <a:r>
              <a:rPr lang="el-GR" sz="1200" dirty="0" smtClean="0">
                <a:solidFill>
                  <a:schemeClr val="accent3">
                    <a:lumMod val="75000"/>
                  </a:schemeClr>
                </a:solidFill>
              </a:rPr>
              <a:t>τελικό νημάτιο</a:t>
            </a:r>
            <a:endParaRPr lang="el-GR" sz="1000" dirty="0">
              <a:solidFill>
                <a:schemeClr val="accent3">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376</Words>
  <Application>Microsoft Office PowerPoint</Application>
  <PresentationFormat>Προβολή στην οθόνη (4:3)</PresentationFormat>
  <Paragraphs>99</Paragraphs>
  <Slides>13</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Περιφερικό  Ν.Σ.</vt:lpstr>
      <vt:lpstr>Νευρώνες</vt:lpstr>
      <vt:lpstr>Διαφάνεια 3</vt:lpstr>
      <vt:lpstr>Νεύρo</vt:lpstr>
      <vt:lpstr>Νεύρα</vt:lpstr>
      <vt:lpstr>Διαφάνεια 6</vt:lpstr>
      <vt:lpstr>Γάγγλια</vt:lpstr>
      <vt:lpstr>Εγκεφαλικά νεύρα</vt:lpstr>
      <vt:lpstr>Νωτιαία  νεύρα</vt:lpstr>
      <vt:lpstr>Νευρικές οδοί</vt:lpstr>
      <vt:lpstr>Αντανακλαστικό τόξο</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Περιφερικό  Ν.Σ.</dc:title>
  <dc:creator>Γιωργος</dc:creator>
  <cp:lastModifiedBy>Γιωργος</cp:lastModifiedBy>
  <cp:revision>87</cp:revision>
  <dcterms:created xsi:type="dcterms:W3CDTF">2012-02-14T16:18:36Z</dcterms:created>
  <dcterms:modified xsi:type="dcterms:W3CDTF">2013-10-23T19:08:50Z</dcterms:modified>
</cp:coreProperties>
</file>