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9DFC29-6E9E-4010-A6DC-F221E739B0AC}" type="datetimeFigureOut">
              <a:rPr lang="el-GR" smtClean="0"/>
              <a:pPr/>
              <a:t>13/4/2018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9B32A6-529A-4EFC-AF89-3FB0CC81DD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919;%20&#918;&#937;&#919;%20&#928;&#927;&#933;%20&#924;&#913;&#931;%20&#922;&#923;&#917;&#914;&#927;&#933;&#925;%20&#932;&#913;%20&#922;&#921;&#925;&#919;&#932;&#913;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Εθισμός στο Διαδίκτυο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Εθισμός στα μέσα κοινωνικής δικτύωσης «</a:t>
            </a:r>
            <a:r>
              <a:rPr lang="en-US" dirty="0" smtClean="0"/>
              <a:t>social media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4" name="3 - Εικόνα" descr="141-353x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4680520" cy="2930297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 ΖΩΗ ΠΟΥ ΜΑΣ ΚΛΕΒΟΥΝ ΤΑ ΚΙΝΗΤΑ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afe-internet-e1455347027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που οριοθετούν την υπερβολική χρήση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Ο χρήστης παραμένει στο διαδίκτυο για όλο και περισσότερο χρόνο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Δεν καταφέρνει να διαχειριστεί το επερχόμενο αίσθημα διέγερσης ή και κατάθλιψης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Παραμένει συνδεδεμένος για περισσότερο χρόνο από όσο πραγματικά επιθυμεί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Κινδυνεύει να χάσει ευκαιρίες ή να αποτύχει στις προσωπικές του σχέσεις εξαιτίας της χρήσης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Λέει ψέματα σχετικά με τον χρόνο που καθημερινά αφιερώνει ασχολούμενος με το διαδίκτυο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Αυξάνει τη χρήση, προκειμένου να ελέγξει τα αρνητικά συναισθήματα που νιώθει να τον κυριεύουν</a:t>
            </a:r>
            <a:endParaRPr lang="el-GR" dirty="0"/>
          </a:p>
        </p:txBody>
      </p:sp>
      <p:pic>
        <p:nvPicPr>
          <p:cNvPr id="5" name="4 - Εικόνα" descr="internet_arthro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076" y="4149080"/>
            <a:ext cx="4582328" cy="25202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Σημάδια εθισμού στους εφήβους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80290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Απομόνωση από την οικογένεια και τους φίλους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Επιθετικότητα προς τους γονείς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Κακή επίδοση στο σχολείο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Δεν τρώνε ή το αντίθετο (παχαίνουν πολύ)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Δεν γυμνάζονται και δεν κοιμούνται για 24ωρα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Αμελούν την προσωπική τους υγιεινή- καθαριότητα </a:t>
            </a:r>
          </a:p>
          <a:p>
            <a:endParaRPr lang="el-GR" dirty="0"/>
          </a:p>
        </p:txBody>
      </p:sp>
      <p:pic>
        <p:nvPicPr>
          <p:cNvPr id="5" name="4 - Θέση περιεχομένου" descr="evolution-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81011"/>
            <a:ext cx="4038600" cy="300881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στοιχεία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320480" cy="489654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Μεγαλύτερο ποσοστό εθισμού στις επαρχιακές πόλεις σε σύγκριση με τον πληθυσμό της Αττικής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Η πρώτη αιτία που οδηγεί σε συμπεριφορά εθισμού είναι τα δίκτυα κοινωνικής δικτύωσης και ακολουθούν τα </a:t>
            </a:r>
            <a:r>
              <a:rPr lang="en-US" dirty="0" smtClean="0"/>
              <a:t>online </a:t>
            </a:r>
            <a:r>
              <a:rPr lang="el-GR" dirty="0" smtClean="0"/>
              <a:t>παιχνίδια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l-GR" dirty="0" smtClean="0"/>
              <a:t>Οι έφηβοι με συμπεριφορές «εξάρτησης» παρουσιάζουν τάσεις επιθετικότητας και παραβατική συμπεριφορά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Οι έφηβοι με οριακή χρήση (στάδιο προ «εξάρτησης»), παρουσιάζουν τάσεις καταθλιπτικού συναισθήματος και άγχους</a:t>
            </a:r>
            <a:endParaRPr lang="el-GR" dirty="0"/>
          </a:p>
        </p:txBody>
      </p:sp>
      <p:pic>
        <p:nvPicPr>
          <p:cNvPr id="5" name="4 - Θέση περιεχομένου" descr="Εθισμός-στο-intern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4038600" cy="226782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9214087_955369261298311_47415968477122396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354" y="0"/>
            <a:ext cx="5885292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Εθισμός στη χρήση κοινωνικών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9 Φεβρουαρίου 2009: Το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l-GR" dirty="0" smtClean="0"/>
              <a:t>εισάγει το πασίγνωστο πλέον κουμπί «</a:t>
            </a:r>
            <a:r>
              <a:rPr lang="en-US" dirty="0" smtClean="0"/>
              <a:t>Like</a:t>
            </a:r>
            <a:r>
              <a:rPr lang="el-GR" dirty="0" smtClean="0"/>
              <a:t>»</a:t>
            </a:r>
          </a:p>
          <a:p>
            <a:pPr lvl="1"/>
            <a:r>
              <a:rPr lang="el-GR" sz="2200" i="1" dirty="0" smtClean="0">
                <a:solidFill>
                  <a:srgbClr val="00B0F0"/>
                </a:solidFill>
              </a:rPr>
              <a:t>Σήμερα, οι περισσότεροι χρήστες των </a:t>
            </a:r>
            <a:r>
              <a:rPr lang="en-US" sz="2200" i="1" dirty="0" smtClean="0">
                <a:solidFill>
                  <a:srgbClr val="00B0F0"/>
                </a:solidFill>
              </a:rPr>
              <a:t>social media</a:t>
            </a:r>
            <a:r>
              <a:rPr lang="el-GR" sz="2200" i="1" dirty="0" smtClean="0">
                <a:solidFill>
                  <a:srgbClr val="00B0F0"/>
                </a:solidFill>
              </a:rPr>
              <a:t> καταλήγουν με ένα μόνο σκοπό: </a:t>
            </a:r>
            <a:r>
              <a:rPr lang="el-GR" sz="2200" i="1" u="sng" dirty="0" smtClean="0">
                <a:solidFill>
                  <a:srgbClr val="00B0F0"/>
                </a:solidFill>
              </a:rPr>
              <a:t>Σε κάποιον μπορεί να αρέσει αυτό που κάνω…</a:t>
            </a:r>
          </a:p>
          <a:p>
            <a:r>
              <a:rPr lang="el-GR" dirty="0" smtClean="0"/>
              <a:t>2010: Το </a:t>
            </a:r>
            <a:r>
              <a:rPr lang="en-US" dirty="0" smtClean="0"/>
              <a:t>YouTube </a:t>
            </a:r>
            <a:r>
              <a:rPr lang="el-GR" dirty="0" smtClean="0"/>
              <a:t>εισήγαγε ένα δυαδικό σύστημα </a:t>
            </a:r>
            <a:r>
              <a:rPr lang="en-US" dirty="0" smtClean="0"/>
              <a:t>like/dislike</a:t>
            </a:r>
            <a:endParaRPr lang="el-GR" dirty="0" smtClean="0"/>
          </a:p>
          <a:p>
            <a:r>
              <a:rPr lang="el-GR" dirty="0" smtClean="0"/>
              <a:t>2010: Εγκαινιάζεται το </a:t>
            </a:r>
            <a:r>
              <a:rPr lang="en-US" dirty="0" err="1" smtClean="0"/>
              <a:t>Instagram</a:t>
            </a:r>
            <a:r>
              <a:rPr lang="en-US" dirty="0" smtClean="0"/>
              <a:t> </a:t>
            </a:r>
            <a:r>
              <a:rPr lang="el-GR" dirty="0" smtClean="0"/>
              <a:t>χρησιμοποιώντας κουμπί </a:t>
            </a:r>
            <a:r>
              <a:rPr lang="en-US" dirty="0" smtClean="0"/>
              <a:t>like</a:t>
            </a:r>
            <a:r>
              <a:rPr lang="el-GR" dirty="0" smtClean="0"/>
              <a:t> που είχε σχήμα καρδιάς</a:t>
            </a:r>
            <a:endParaRPr lang="en-US" dirty="0" smtClean="0"/>
          </a:p>
          <a:p>
            <a:r>
              <a:rPr lang="en-US" dirty="0" smtClean="0"/>
              <a:t>2015</a:t>
            </a:r>
            <a:r>
              <a:rPr lang="el-GR" dirty="0" smtClean="0"/>
              <a:t>: Το </a:t>
            </a:r>
            <a:r>
              <a:rPr lang="en-US" dirty="0" smtClean="0"/>
              <a:t>Twitter</a:t>
            </a:r>
            <a:r>
              <a:rPr lang="el-GR" dirty="0" smtClean="0"/>
              <a:t> υιοθετεί το ίδιο σχήμα για τον ίδιο σκοπό</a:t>
            </a:r>
          </a:p>
        </p:txBody>
      </p:sp>
      <p:pic>
        <p:nvPicPr>
          <p:cNvPr id="4" name="3 - Εικόνα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828925" cy="16192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Εθισμός στη χρήση κοινωνικών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024336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Νομίζεται ότι ο λόγος που όταν ανοίγετε τα </a:t>
            </a:r>
            <a:r>
              <a:rPr lang="en-US" dirty="0" smtClean="0"/>
              <a:t>social media</a:t>
            </a:r>
            <a:r>
              <a:rPr lang="el-GR" dirty="0" smtClean="0"/>
              <a:t> σας, καθυστερούν λίγο να εμφανίσουν τις νέες ενημερώσεις, είναι τυχαίος;</a:t>
            </a:r>
          </a:p>
          <a:p>
            <a:pPr lvl="1"/>
            <a:r>
              <a:rPr lang="el-GR" i="1" dirty="0" smtClean="0">
                <a:solidFill>
                  <a:srgbClr val="00B0F0"/>
                </a:solidFill>
              </a:rPr>
              <a:t>Η προσμονή είναι εθιστική </a:t>
            </a:r>
          </a:p>
          <a:p>
            <a:r>
              <a:rPr lang="el-GR" dirty="0" smtClean="0"/>
              <a:t>Νομίζεται πως η ένδειξη ότι το μήνυμα διαβάστηκε είναι τυχαία;</a:t>
            </a:r>
          </a:p>
          <a:p>
            <a:pPr lvl="1"/>
            <a:r>
              <a:rPr lang="el-GR" i="1" dirty="0" smtClean="0">
                <a:solidFill>
                  <a:srgbClr val="00B0F0"/>
                </a:solidFill>
              </a:rPr>
              <a:t>Ο παραλήπτης που γνωρίζει ότι ξέρετε πως διάβασε το μήνυμα, αισθάνεται την ανάγκη να απαντήσει… Και εσείς θα επιστρέψετε εκ νέου για να διαβάσετε την απάντηση..</a:t>
            </a:r>
          </a:p>
          <a:p>
            <a:r>
              <a:rPr lang="el-GR" dirty="0" smtClean="0"/>
              <a:t>Νιώθετε προσμονή όταν βλέπετε τις φουσκίτσες που εμφανίζονται όσο ο άλλος πληκτρολογεί το μήνυμα</a:t>
            </a:r>
          </a:p>
          <a:p>
            <a:pPr lvl="1"/>
            <a:r>
              <a:rPr lang="el-GR" i="1" dirty="0" smtClean="0">
                <a:solidFill>
                  <a:srgbClr val="00B0F0"/>
                </a:solidFill>
              </a:rPr>
              <a:t>Θα κλείσετε την εφαρμογή όσο γνωρίζεται ότι η απάντηση είναι καθ’ οδών;</a:t>
            </a:r>
          </a:p>
        </p:txBody>
      </p:sp>
      <p:pic>
        <p:nvPicPr>
          <p:cNvPr id="5" name="4 - Εικόνα" descr="SOCIAL-ME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365104"/>
            <a:ext cx="3960440" cy="2214689"/>
          </a:xfrm>
          <a:prstGeom prst="rect">
            <a:avLst/>
          </a:prstGeom>
        </p:spPr>
      </p:pic>
      <p:pic>
        <p:nvPicPr>
          <p:cNvPr id="6" name="5 - Εικόνα" descr="likes_face_techfrog-324x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5988">
            <a:off x="5488735" y="4741083"/>
            <a:ext cx="3086100" cy="1524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graph08121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934200" cy="52197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80112" y="188640"/>
            <a:ext cx="2664296" cy="78524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Έρευνα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9087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2400" b="1" dirty="0" smtClean="0"/>
              <a:t>Αυτό </a:t>
            </a:r>
            <a:r>
              <a:rPr lang="el-GR" sz="2400" b="1" dirty="0" smtClean="0"/>
              <a:t>ισοδυναμεί με </a:t>
            </a:r>
            <a:r>
              <a:rPr lang="el-GR" sz="2400" b="1" dirty="0" smtClean="0"/>
              <a:t>184 </a:t>
            </a:r>
            <a:r>
              <a:rPr lang="el-GR" sz="2400" b="1" dirty="0" smtClean="0"/>
              <a:t>λεπτά</a:t>
            </a:r>
            <a:r>
              <a:rPr lang="en-US" sz="2400" b="1" dirty="0" smtClean="0"/>
              <a:t> (</a:t>
            </a:r>
            <a:r>
              <a:rPr lang="el-GR" sz="2400" b="1" dirty="0" smtClean="0"/>
              <a:t>περίπου </a:t>
            </a:r>
            <a:r>
              <a:rPr lang="el-GR" sz="2400" b="1" dirty="0" smtClean="0"/>
              <a:t>3,1 </a:t>
            </a:r>
            <a:r>
              <a:rPr lang="el-GR" sz="2400" b="1" dirty="0" smtClean="0"/>
              <a:t>ώρες) κάθε μέρα, που νιώθουμε την ανάγκη επιβεβαίωσης</a:t>
            </a:r>
            <a:endParaRPr lang="el-GR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Στατιστικά της Γραμμής Βοήθειας για το 2017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4834880" cy="457052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Με βάση τα στατιστικά δεδομένα της Γραμμής Βοήθειας (</a:t>
            </a:r>
            <a:r>
              <a:rPr lang="en-US" dirty="0" smtClean="0"/>
              <a:t>Help-line.gr)</a:t>
            </a:r>
            <a:r>
              <a:rPr lang="el-GR" dirty="0" smtClean="0"/>
              <a:t> από 33 χώρες της Γηραιάς Ηπείρου:</a:t>
            </a:r>
          </a:p>
          <a:p>
            <a:pPr lvl="1"/>
            <a:r>
              <a:rPr lang="el-GR" dirty="0" smtClean="0"/>
              <a:t>33% των κλίσεων αφορούσαν την εξάρτηση από το Διαδίκτυο</a:t>
            </a:r>
          </a:p>
          <a:p>
            <a:pPr lvl="1"/>
            <a:r>
              <a:rPr lang="el-GR" dirty="0" smtClean="0"/>
              <a:t>20% το πρόβλημα του διαδικτυακού εκφοβισμού</a:t>
            </a:r>
            <a:endParaRPr lang="el-GR" dirty="0"/>
          </a:p>
        </p:txBody>
      </p:sp>
      <p:pic>
        <p:nvPicPr>
          <p:cNvPr id="4" name="3 - Εικόνα" descr="SaferInternet-Ethismos-cover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430</Words>
  <Application>Microsoft Office PowerPoint</Application>
  <PresentationFormat>Προβολή στην οθόνη (4:3)</PresentationFormat>
  <Paragraphs>40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Ζωντάνια</vt:lpstr>
      <vt:lpstr>Εθισμός στο Διαδίκτυο</vt:lpstr>
      <vt:lpstr>Κριτήρια που οριοθετούν την υπερβολική χρήση</vt:lpstr>
      <vt:lpstr>Σημάδια εθισμού στους εφήβους</vt:lpstr>
      <vt:lpstr>Στατιστικά στοιχεία</vt:lpstr>
      <vt:lpstr>Διαφάνεια 5</vt:lpstr>
      <vt:lpstr>Εθισμός στη χρήση κοινωνικών δικτύων</vt:lpstr>
      <vt:lpstr>Εθισμός στη χρήση κοινωνικών δικτύων</vt:lpstr>
      <vt:lpstr>Έρευνα</vt:lpstr>
      <vt:lpstr>Στατιστικά της Γραμμής Βοήθειας για το 2017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Εθισμός στο Διαδίκτυο</dc:title>
  <dc:creator>user</dc:creator>
  <cp:lastModifiedBy>user</cp:lastModifiedBy>
  <cp:revision>37</cp:revision>
  <dcterms:created xsi:type="dcterms:W3CDTF">2018-04-13T07:49:20Z</dcterms:created>
  <dcterms:modified xsi:type="dcterms:W3CDTF">2018-04-13T12:45:59Z</dcterms:modified>
</cp:coreProperties>
</file>