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57" r:id="rId4"/>
    <p:sldId id="259" r:id="rId5"/>
    <p:sldId id="258" r:id="rId6"/>
    <p:sldId id="260" r:id="rId7"/>
    <p:sldId id="262" r:id="rId8"/>
    <p:sldId id="263" r:id="rId9"/>
    <p:sldId id="261" r:id="rId10"/>
    <p:sldId id="269" r:id="rId11"/>
    <p:sldId id="270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E6D6D-0837-4AE5-8850-369308DD8D8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D4D41-EED0-495D-A94C-DA13C5347A7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D4D41-EED0-495D-A94C-DA13C5347A7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D4D41-EED0-495D-A94C-DA13C5347A7E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15F3184-2C19-48BC-99FD-CF924D9F810E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5A9A174-3303-4B48-89C3-206FA299BB5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Αποτέλεσμα εικόνας για διαδικτυ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000364" y="5357826"/>
            <a:ext cx="6143636" cy="1500174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Από τους μαθητές του 2</a:t>
            </a:r>
            <a:r>
              <a:rPr lang="el-GR" sz="3200" b="1" baseline="30000" dirty="0" smtClean="0"/>
              <a:t>ου</a:t>
            </a:r>
            <a:r>
              <a:rPr lang="el-GR" sz="3200" b="1" dirty="0" smtClean="0"/>
              <a:t> Γυμνασίου Έδεσσας</a:t>
            </a:r>
            <a:endParaRPr lang="el-GR" sz="3200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70751" y="571480"/>
            <a:ext cx="8989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50800"/>
                <a:solidFill>
                  <a:schemeClr val="tx1">
                    <a:lumMod val="65000"/>
                  </a:schemeClr>
                </a:solidFill>
                <a:effectLst/>
              </a:rPr>
              <a:t>ΝΑΙ Η ΌΧΙ ΣΤΟ ΔΙΑΔΙΚΤΥΟ</a:t>
            </a:r>
            <a:endParaRPr lang="el-GR" sz="5400" b="1" cap="none" spc="0" dirty="0">
              <a:ln w="50800"/>
              <a:solidFill>
                <a:schemeClr val="tx1">
                  <a:lumMod val="65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thumbnai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0"/>
            <a:ext cx="9324528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Εθισμός στο Διαδίκτυο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b="1" dirty="0" smtClean="0"/>
              <a:t>Το φαινόμενο μπορεί να εμφανιστεί σε εφήβους κατά την πρώιμη εφηβεία (10-14 ετών) ή και σε μικρότερη ακόμη ηλικία. </a:t>
            </a:r>
          </a:p>
          <a:p>
            <a:r>
              <a:rPr lang="el-GR" b="1" dirty="0" smtClean="0"/>
              <a:t>Είναι πιο συχνό κατά την μέση εφηβεία (15-17 ετών), κατά την οποία οι έφηβοι πειραματίζονται και σταδιακά αυτονομούνται, καθώς και κατά την όψιμη εφηβεία (&gt; 17 ετών). </a:t>
            </a:r>
          </a:p>
          <a:p>
            <a:r>
              <a:rPr lang="el-GR" b="1" dirty="0" smtClean="0"/>
              <a:t>Οι περισσότεροι εξαρτημένοι έφηβοι </a:t>
            </a:r>
          </a:p>
          <a:p>
            <a:pPr lvl="1"/>
            <a:r>
              <a:rPr lang="el-GR" b="1" dirty="0" smtClean="0"/>
              <a:t>ασχολούνται με «παιχνίδια», στο σπίτι ή τα </a:t>
            </a:r>
            <a:r>
              <a:rPr lang="el-GR" b="1" dirty="0" err="1" smtClean="0"/>
              <a:t>internet</a:t>
            </a:r>
            <a:r>
              <a:rPr lang="el-GR" b="1" dirty="0" smtClean="0"/>
              <a:t> </a:t>
            </a:r>
            <a:r>
              <a:rPr lang="el-GR" b="1" dirty="0" err="1" smtClean="0"/>
              <a:t>cafe</a:t>
            </a:r>
            <a:r>
              <a:rPr lang="el-GR" b="1" dirty="0" smtClean="0"/>
              <a:t>. </a:t>
            </a:r>
          </a:p>
          <a:p>
            <a:pPr lvl="1"/>
            <a:r>
              <a:rPr lang="el-GR" b="1" dirty="0" smtClean="0"/>
              <a:t>μπορεί να σταματήσουν το σχολείο, </a:t>
            </a:r>
          </a:p>
          <a:p>
            <a:pPr lvl="1"/>
            <a:r>
              <a:rPr lang="el-GR" b="1" dirty="0" smtClean="0"/>
              <a:t>να απομονωθούν από την οικογένεια και τους φίλους, </a:t>
            </a:r>
          </a:p>
          <a:p>
            <a:pPr lvl="1"/>
            <a:r>
              <a:rPr lang="el-GR" b="1" dirty="0" smtClean="0"/>
              <a:t>να είναι επιθετικοί με τους γονείς, </a:t>
            </a:r>
          </a:p>
          <a:p>
            <a:pPr lvl="1"/>
            <a:r>
              <a:rPr lang="el-GR" b="1" dirty="0" smtClean="0"/>
              <a:t>να κλέβουν χρήματα από την οικογένεια για να «παίζουν», </a:t>
            </a:r>
          </a:p>
          <a:p>
            <a:pPr lvl="1"/>
            <a:r>
              <a:rPr lang="el-GR" b="1" dirty="0" smtClean="0"/>
              <a:t>να ζουν σε ένα δωμάτιο, </a:t>
            </a:r>
          </a:p>
          <a:p>
            <a:pPr lvl="1"/>
            <a:r>
              <a:rPr lang="el-GR" b="1" dirty="0" smtClean="0"/>
              <a:t>να μην τρώνε ή το αντίθετο (να παχύνουν πολύ), </a:t>
            </a:r>
          </a:p>
          <a:p>
            <a:pPr lvl="1"/>
            <a:r>
              <a:rPr lang="el-GR" b="1" dirty="0" smtClean="0"/>
              <a:t>να μην γυμνάζονται και να μην κοιμούνται για 24ωρα. </a:t>
            </a:r>
          </a:p>
          <a:p>
            <a:pPr lvl="1"/>
            <a:r>
              <a:rPr lang="el-GR" b="1" dirty="0" smtClean="0"/>
              <a:t>μπορεί να μην αλλάζουν ρούχα, να παραμελούν την υγιεινή τους και την καθαριότητα.</a:t>
            </a:r>
            <a:endParaRPr lang="el-GR" b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2420888"/>
            <a:ext cx="6629400" cy="182636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Πηγές:</a:t>
            </a:r>
            <a:br>
              <a:rPr lang="el-GR" dirty="0" smtClean="0"/>
            </a:br>
            <a:r>
              <a:rPr lang="el-GR" dirty="0" smtClean="0"/>
              <a:t>-</a:t>
            </a:r>
            <a:r>
              <a:rPr lang="el-GR" sz="3600" dirty="0" smtClean="0"/>
              <a:t>Δίωξη Ηλεκτρονικού Εγκλήματος</a:t>
            </a:r>
            <a:br>
              <a:rPr lang="el-GR" sz="3600" dirty="0" smtClean="0"/>
            </a:br>
            <a:r>
              <a:rPr lang="el-GR" sz="3600" dirty="0" smtClean="0"/>
              <a:t>-Διαδίκτυο</a:t>
            </a:r>
            <a:endParaRPr lang="el-GR" sz="36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Η εικόνα του Διαδικτύου σήμερα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sz="2000" dirty="0" smtClean="0"/>
              <a:t>Ο παγκόσμιος ιστός (</a:t>
            </a:r>
            <a:r>
              <a:rPr lang="en-US" sz="2000" dirty="0" smtClean="0"/>
              <a:t>World Wide Web)</a:t>
            </a:r>
            <a:r>
              <a:rPr lang="el-GR" sz="2000" dirty="0" smtClean="0"/>
              <a:t> αριθμεί πλέον περίπου 50 δισεκατομμύρια ιστοσελίδες.</a:t>
            </a:r>
          </a:p>
          <a:p>
            <a:pPr>
              <a:spcAft>
                <a:spcPts val="600"/>
              </a:spcAft>
            </a:pPr>
            <a:r>
              <a:rPr lang="el-GR" sz="2000" dirty="0" smtClean="0"/>
              <a:t>Κοινωνικά δίκτυα:</a:t>
            </a:r>
          </a:p>
          <a:p>
            <a:pPr lvl="1">
              <a:spcAft>
                <a:spcPts val="600"/>
              </a:spcAft>
            </a:pPr>
            <a:r>
              <a:rPr lang="en-US" sz="2000" dirty="0" err="1" smtClean="0"/>
              <a:t>Facebook</a:t>
            </a:r>
            <a:r>
              <a:rPr lang="en-US" sz="2000" dirty="0" smtClean="0"/>
              <a:t>-</a:t>
            </a:r>
            <a:r>
              <a:rPr lang="el-GR" sz="2000" dirty="0" smtClean="0"/>
              <a:t> ξεπερνάει το 1 δισεκατομμύριο χρήστες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YouTube- </a:t>
            </a:r>
            <a:r>
              <a:rPr lang="el-GR" sz="2000" dirty="0" smtClean="0"/>
              <a:t>φτάνει το 1 τρισεκατομμύριο αναπαραγωγές βίντεο</a:t>
            </a:r>
            <a:endParaRPr lang="el-GR" sz="20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499992" y="2276872"/>
            <a:ext cx="4032448" cy="4176464"/>
          </a:xfrm>
        </p:spPr>
        <p:txBody>
          <a:bodyPr>
            <a:noAutofit/>
          </a:bodyPr>
          <a:lstStyle/>
          <a:p>
            <a:r>
              <a:rPr lang="el-GR" sz="2000" dirty="0" smtClean="0"/>
              <a:t>Οι χρήστες του Διαδικτύου ξεπερνούν τα 5 εκατομμύρια (&gt;50% του πληθυσμού) παρουσιάζοντας αύξηση την τελευταία </a:t>
            </a:r>
            <a:r>
              <a:rPr lang="el-GR" sz="2000" dirty="0" err="1" smtClean="0"/>
              <a:t>δεκατετία</a:t>
            </a:r>
            <a:r>
              <a:rPr lang="el-GR" sz="2000" dirty="0" smtClean="0"/>
              <a:t> &gt;250%.</a:t>
            </a:r>
          </a:p>
          <a:p>
            <a:r>
              <a:rPr lang="el-GR" sz="2000" dirty="0" smtClean="0"/>
              <a:t>Οι χρήστες του </a:t>
            </a:r>
            <a:r>
              <a:rPr lang="en-US" sz="2000" dirty="0" err="1" smtClean="0"/>
              <a:t>Facebook</a:t>
            </a:r>
            <a:r>
              <a:rPr lang="el-GR" sz="2000" dirty="0" smtClean="0"/>
              <a:t> πλησιάζουν τα 4 εκατομμύρια</a:t>
            </a:r>
          </a:p>
          <a:p>
            <a:r>
              <a:rPr lang="el-GR" sz="2000" dirty="0" smtClean="0"/>
              <a:t>Στις ηλικίες 13-24, το ποσοστό χρήσης αγγίζει το 90%, γεγονός που φανερώνει την περαιτέρω ραγδαία εξέλιξη του διαδικτύου</a:t>
            </a:r>
            <a:endParaRPr lang="el-GR" sz="2000" dirty="0"/>
          </a:p>
        </p:txBody>
      </p:sp>
      <p:sp>
        <p:nvSpPr>
          <p:cNvPr id="6" name="5 - Επεξήγηση με επάνω βέλος"/>
          <p:cNvSpPr/>
          <p:nvPr/>
        </p:nvSpPr>
        <p:spPr>
          <a:xfrm>
            <a:off x="1547664" y="5733256"/>
            <a:ext cx="1512168" cy="10081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Στον κόσμο</a:t>
            </a:r>
            <a:endParaRPr lang="el-GR" b="1" dirty="0"/>
          </a:p>
        </p:txBody>
      </p:sp>
      <p:sp>
        <p:nvSpPr>
          <p:cNvPr id="7" name="6 - Επεξήγηση με κάτω βέλος"/>
          <p:cNvSpPr/>
          <p:nvPr/>
        </p:nvSpPr>
        <p:spPr>
          <a:xfrm>
            <a:off x="5724128" y="1412776"/>
            <a:ext cx="1584176" cy="100811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Στην Ελλάδα</a:t>
            </a:r>
            <a:endParaRPr lang="el-GR" b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Αποτέλεσμα εικόνας για διαδικτυο εικονε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321" y="1124744"/>
            <a:ext cx="9158321" cy="5112568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el-GR" b="1" dirty="0" smtClean="0"/>
              <a:t>Γενικοί προβληματισμοί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 smtClean="0">
                <a:solidFill>
                  <a:srgbClr val="FFFF00"/>
                </a:solidFill>
              </a:rPr>
              <a:t>Από τους 7.500.000.000 ανθρώπους οι 3.500.000.000  σερφάρουν τώρα στο διαδίκτυο . Το 68% του πληθυσμού της χώρας μας χρησιμοποιούν καθημερινά το διαδίκτυο.</a:t>
            </a:r>
          </a:p>
          <a:p>
            <a:pPr>
              <a:spcAft>
                <a:spcPts val="600"/>
              </a:spcAft>
            </a:pPr>
            <a:r>
              <a:rPr lang="el-GR" dirty="0" smtClean="0">
                <a:solidFill>
                  <a:srgbClr val="FFFF00"/>
                </a:solidFill>
              </a:rPr>
              <a:t>Σωστό δεν είναι να απαγορευτεί η χρήση του </a:t>
            </a:r>
            <a:r>
              <a:rPr lang="en-US" dirty="0" smtClean="0">
                <a:solidFill>
                  <a:srgbClr val="FFFF00"/>
                </a:solidFill>
              </a:rPr>
              <a:t>internet </a:t>
            </a:r>
            <a:r>
              <a:rPr lang="el-GR" dirty="0" smtClean="0">
                <a:solidFill>
                  <a:srgbClr val="FFFF00"/>
                </a:solidFill>
              </a:rPr>
              <a:t>απλά πρέπει να χρησιμοποιείται σωστά και αν σε περίπτωση υπάρξει πρόβλημα , το σωστό είναι να ενημερώσουμε κάποιον άνθρωπο που εμπιστευόμαστε όπως τους γονείς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l-GR" dirty="0" smtClean="0">
                <a:solidFill>
                  <a:srgbClr val="FFFF00"/>
                </a:solidFill>
              </a:rPr>
              <a:t>μας μας .</a:t>
            </a:r>
            <a:endParaRPr lang="el-G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Αποτέλεσμα εικόνας για cyber groom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94190" cy="685800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</a:rPr>
              <a:t>GROOMING</a:t>
            </a:r>
            <a:r>
              <a:rPr lang="el-GR" sz="32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el-GR" sz="32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sz="3200" b="1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Διαδικτυακή αποπλάνηση ανηλίκων )</a:t>
            </a:r>
            <a:r>
              <a:rPr lang="el-GR" sz="3200" b="1" dirty="0" smtClean="0"/>
              <a:t>)</a:t>
            </a:r>
            <a:endParaRPr lang="el-GR" sz="3200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951452"/>
          </a:xfrm>
        </p:spPr>
        <p:txBody>
          <a:bodyPr>
            <a:noAutofit/>
          </a:bodyPr>
          <a:lstStyle/>
          <a:p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Άτομα κάθε λογής ακόμα και υπεράνω πάσης υποψίας, φαινομενικώς φιλήσυχα  εκμεταλλεύονται τη θέση τους, και τη σχέση με τα παιδιά προκειμένου να ικανοποιήσουν το αρρωστημένο τους πάθος.</a:t>
            </a:r>
          </a:p>
          <a:p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Πολλά παιδιά παρασύρονται από αγνώστους που γνωρίζουν σε δωμάτια επικοινωνίας και αναφέρουν πολλά προσωπικά στοιχεία.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Μετά από λίγο καιρό, οι </a:t>
            </a:r>
            <a:r>
              <a:rPr lang="el-GR" sz="2000" b="1" dirty="0" err="1" smtClean="0">
                <a:solidFill>
                  <a:schemeClr val="accent1">
                    <a:lumMod val="50000"/>
                  </a:schemeClr>
                </a:solidFill>
              </a:rPr>
              <a:t>εκφοβιστές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 αρχίζουν να αναζητούν περισσότερες πληροφορίες γι’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αυτά με αποτέλεσμα να βρίσκουν προσωπικά δεδομένα(π.χ. φωτογραφίες)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l-GR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Στην συνέχεια το αρπακτικό ζητάει κι άλλο υλικό και αρχίζει να στέλνει απειλητικά μηνύματα .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Τα παιδιά τότε πείθονται να ανοίξουν την κάμερα του υπολογιστή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και να φωτογραφηθούν ή να προβάλλουν τον εαυτό τους μέσω του διαδικτύου υποκύπτοντας στους εκβιασμούς. </a:t>
            </a:r>
          </a:p>
          <a:p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Όταν το παιδί αρχίζει να πιέζεται πολύ αποφασίζει να το αποκαλύψει στους γονείς του, οι οποίοι πηγαίνουν να ενημερώσουν την αστυνομία, έτσι ώστε να βρεθεί ο δράστης. </a:t>
            </a:r>
            <a:endParaRPr lang="el-G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5856" cy="685800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-214338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ΜΥΘΟΣ ΚΑΙ ΠΡΑΓΜΑΤΙΚΟΤΗΤΑ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38914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ΜΥΘΟΣ: Ότι δημοσιεύεται στο διαδίκτυο μπορούμε να το διαγράψουμε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ΠΡΑΓΜΑΤΙΚΟΤΗΤΑ : Ότι ανεβαίνει στο διαδίκτυο δεν διαγράφεται.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ΜΥΘΟΣ: Στο διαδίκτυο είμαστε ανώνυμοι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ΠΡΑΓΜΑΤΙΚΟΤΗΤΑ: Κάθε ενέργεια στο διαδίκτυο αφήνει ηλεκτρονικά ίχνη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ΜΥΘΟΣ: Ότι διαβάζουμε στο διαδίκτυο είναι αλήθεια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ΠΡΑΓΜΑΤΙΚΟΤΗΤΑ: Πρέπει πάντα να επαληθεύουμε τις πηγές μας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ΜΥΘΟΣ: Στο διαδίκτυο χρησιμοποιούμε τα κατάλληλα εργαλεία μπορούμε να είμαστε απόλυτα προστατευμένοι.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ΠΡΑΓΜΑΤΙΚΟΤΗΤΑ: Δεν υπάρχει 100% προστασία στο διαδίκτυο.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Σχετική 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57604"/>
            <a:ext cx="9144000" cy="3000396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SEXTING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2214554"/>
          </a:xfrm>
        </p:spPr>
        <p:txBody>
          <a:bodyPr/>
          <a:lstStyle/>
          <a:p>
            <a:pPr algn="just"/>
            <a:r>
              <a:rPr lang="el-GR" dirty="0" smtClean="0">
                <a:solidFill>
                  <a:schemeClr val="bg1"/>
                </a:solidFill>
              </a:rPr>
              <a:t>Ονομάζονται οι φωτογραφίες και τα μηνύματα που ανεβάζουν οι χρήστες στο διαδίκτυο, σεξουαλικού περιεχομένου μέσω κινητού τηλεφώνου.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ΠΡΟΛΗΨΗ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Δεν αποδεχόμαστε άγνωστους σε προσωπικούς λογαριασμούς </a:t>
            </a:r>
          </a:p>
          <a:p>
            <a:r>
              <a:rPr lang="el-GR" dirty="0" smtClean="0"/>
              <a:t>Δεν ανοίγουμε μηνύματα σταλμένα από άγνωστες πηγές </a:t>
            </a:r>
          </a:p>
          <a:p>
            <a:r>
              <a:rPr lang="el-GR" dirty="0" smtClean="0"/>
              <a:t>Δεν μπαίνουμε σε σελίδες με κακόβουλο περιεχόμενο και δεν ανοίγουμε </a:t>
            </a:r>
            <a:r>
              <a:rPr lang="en-US" dirty="0" smtClean="0"/>
              <a:t>link </a:t>
            </a:r>
            <a:r>
              <a:rPr lang="el-GR" dirty="0" smtClean="0"/>
              <a:t>με άγνωστο περιεχόμενο </a:t>
            </a:r>
          </a:p>
          <a:p>
            <a:r>
              <a:rPr lang="el-GR" dirty="0" smtClean="0"/>
              <a:t>Δεν μοιραζόμαστε φωτογραφικό υλικό και προσωπικές πληροφορίες με αγνώστους</a:t>
            </a:r>
            <a:endParaRPr lang="el-GR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ΑΝΤΙΜΕΤΩΠΙΣΗ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571612"/>
            <a:ext cx="8443914" cy="4525963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Δεν απαντάμε σε οποιαδήποτε μηνύματα ανοίξουμε.</a:t>
            </a:r>
          </a:p>
          <a:p>
            <a:r>
              <a:rPr lang="el-GR" dirty="0" smtClean="0"/>
              <a:t>Μπλοκάρουμε τον χρήστη,όμως αποθηκεύουμε την συνομιλία και τα προσωπικά στοιχεία του χρήστη.</a:t>
            </a:r>
          </a:p>
          <a:p>
            <a:r>
              <a:rPr lang="el-GR" dirty="0" smtClean="0"/>
              <a:t>Αν απαντήσουμε σε μήνυμα, δεν δεχόμαστε οποιαδήποτε συνάντηση με τον δράστη.</a:t>
            </a:r>
          </a:p>
          <a:p>
            <a:r>
              <a:rPr lang="el-GR" dirty="0" smtClean="0"/>
              <a:t>Ενημερώνουμε άμεσα κάποιον μεγαλύτερο, έμπιστο άτομο, για να προβεί στις απαραίτητες ενέργειες.</a:t>
            </a:r>
          </a:p>
          <a:p>
            <a:r>
              <a:rPr lang="el-GR" dirty="0" smtClean="0"/>
              <a:t>Απευθυνόμαστε στην τοπική αρχή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Αποτέλεσμα εικόνας για εθισμοσ διαδικτυ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el-GR" b="1" dirty="0" smtClean="0"/>
              <a:t>ΕΘΙΣΜΟΣ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51953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l-GR" b="1" u="sng" dirty="0" smtClean="0">
                <a:solidFill>
                  <a:srgbClr val="002060"/>
                </a:solidFill>
              </a:rPr>
              <a:t>Ο εθισμός στο διαδίκτυο </a:t>
            </a:r>
            <a:r>
              <a:rPr lang="el-GR" b="1" dirty="0" smtClean="0">
                <a:solidFill>
                  <a:srgbClr val="002060"/>
                </a:solidFill>
              </a:rPr>
              <a:t>μια σχετικά νέα μορφή εξάρτησης</a:t>
            </a:r>
            <a:r>
              <a:rPr lang="en-US" b="1" dirty="0" smtClean="0">
                <a:solidFill>
                  <a:srgbClr val="002060"/>
                </a:solidFill>
              </a:rPr>
              <a:t>,</a:t>
            </a:r>
            <a:r>
              <a:rPr lang="el-GR" b="1" dirty="0" smtClean="0">
                <a:solidFill>
                  <a:srgbClr val="002060"/>
                </a:solidFill>
              </a:rPr>
              <a:t>προτάθηκε ως όρος από τον </a:t>
            </a:r>
            <a:r>
              <a:rPr lang="en-US" b="1" dirty="0" smtClean="0">
                <a:solidFill>
                  <a:srgbClr val="002060"/>
                </a:solidFill>
              </a:rPr>
              <a:t>Goldberg </a:t>
            </a:r>
            <a:r>
              <a:rPr lang="el-GR" b="1" dirty="0" smtClean="0">
                <a:solidFill>
                  <a:srgbClr val="002060"/>
                </a:solidFill>
              </a:rPr>
              <a:t>(1995) και έγινε δημοφιλής με την καινοτόμο έρευνα της </a:t>
            </a:r>
            <a:r>
              <a:rPr lang="en-US" b="1" dirty="0" smtClean="0">
                <a:solidFill>
                  <a:srgbClr val="002060"/>
                </a:solidFill>
              </a:rPr>
              <a:t>Young(1996)</a:t>
            </a:r>
            <a:r>
              <a:rPr lang="el-GR" b="1" dirty="0" smtClean="0">
                <a:solidFill>
                  <a:srgbClr val="002060"/>
                </a:solidFill>
              </a:rPr>
              <a:t>. </a:t>
            </a:r>
            <a:r>
              <a:rPr lang="el-GR" b="1" u="sng" dirty="0" smtClean="0">
                <a:solidFill>
                  <a:srgbClr val="002060"/>
                </a:solidFill>
              </a:rPr>
              <a:t>Αναφέρεται στην «καταναγκαστική, υπερβολική χρήση του διαδικτύου και τον εκνευρισμό ή δυσμική συμπεριφορά που παρουσιάζεται κατά τη στέρηση της» </a:t>
            </a:r>
            <a:r>
              <a:rPr lang="el-GR" b="1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</a:rPr>
              <a:t>Mitchell 2000).</a:t>
            </a:r>
            <a:endParaRPr lang="el-GR" b="1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el-GR" b="1" u="sng" dirty="0" smtClean="0">
                <a:solidFill>
                  <a:srgbClr val="002060"/>
                </a:solidFill>
              </a:rPr>
              <a:t>Ο εθισμός στο διαδίκτυο </a:t>
            </a:r>
            <a:r>
              <a:rPr lang="el-GR" b="1" dirty="0" smtClean="0">
                <a:solidFill>
                  <a:srgbClr val="002060"/>
                </a:solidFill>
              </a:rPr>
              <a:t>αν και δεν έχει επισήμως αναγνωριστεί ως ενήλικη οντότητα παρά μόνο σε Κίνα, Ν. Κορέα και Ταιβάν,</a:t>
            </a:r>
            <a:r>
              <a:rPr lang="el-GR" b="1" u="sng" dirty="0" smtClean="0">
                <a:solidFill>
                  <a:srgbClr val="002060"/>
                </a:solidFill>
              </a:rPr>
              <a:t>αποτελεί μια κατάσταση,που προκαλεί σημαντική έκπτωση στην κοινωνική και επαγγελματική ή ακαδημαϊκή λειτουργικότητα του ατόμου</a:t>
            </a:r>
            <a:r>
              <a:rPr lang="el-GR" b="1" dirty="0" smtClean="0">
                <a:solidFill>
                  <a:srgbClr val="002060"/>
                </a:solidFill>
              </a:rPr>
              <a:t>.Οι ειδικοί της ψυχικής υγείας όλο και συχνότερα καλούνται να προσεγγίσουν θεραπευτικά άτομα με προβληματική χρήση του διαδικτύου.</a:t>
            </a:r>
          </a:p>
          <a:p>
            <a:pPr>
              <a:spcAft>
                <a:spcPts val="600"/>
              </a:spcAft>
            </a:pPr>
            <a:r>
              <a:rPr lang="el-GR" b="1" dirty="0" smtClean="0">
                <a:solidFill>
                  <a:srgbClr val="002060"/>
                </a:solidFill>
              </a:rPr>
              <a:t>Ήδη στην επόμενη έκδοση του διαγνωστικού εγχειριδίου της Αμερικανικής ψυχιατρικής εταιρίας, </a:t>
            </a:r>
            <a:r>
              <a:rPr lang="en-US" b="1" dirty="0" smtClean="0">
                <a:solidFill>
                  <a:srgbClr val="002060"/>
                </a:solidFill>
              </a:rPr>
              <a:t>DSM-V,</a:t>
            </a:r>
            <a:r>
              <a:rPr lang="el-GR" b="1" dirty="0" smtClean="0">
                <a:solidFill>
                  <a:srgbClr val="002060"/>
                </a:solidFill>
              </a:rPr>
              <a:t> θα συμπεριληφθεί ως χρήζουσα περισσότερης έρευνας η οντότητα </a:t>
            </a:r>
            <a:r>
              <a:rPr lang="en-US" b="1" dirty="0" smtClean="0">
                <a:solidFill>
                  <a:srgbClr val="002060"/>
                </a:solidFill>
              </a:rPr>
              <a:t>“Internet Use Gaming Disorder” </a:t>
            </a:r>
            <a:r>
              <a:rPr lang="el-GR" b="1" dirty="0" smtClean="0">
                <a:solidFill>
                  <a:srgbClr val="002060"/>
                </a:solidFill>
              </a:rPr>
              <a:t>ένας όρος που δεν έχει χρησιμοποιηθεί σε έρευνες ως σήμερα.</a:t>
            </a:r>
            <a:endParaRPr lang="el-G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Τεχνικό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323</TotalTime>
  <Words>798</Words>
  <Application>Microsoft Office PowerPoint</Application>
  <PresentationFormat>Προβολή στην οθόνη (4:3)</PresentationFormat>
  <Paragraphs>65</Paragraphs>
  <Slides>11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Τεχνικό</vt:lpstr>
      <vt:lpstr>Διαφάνεια 1</vt:lpstr>
      <vt:lpstr>Η εικόνα του Διαδικτύου σήμερα</vt:lpstr>
      <vt:lpstr>Γενικοί προβληματισμοί</vt:lpstr>
      <vt:lpstr>GROOMING  (Διαδικτυακή αποπλάνηση ανηλίκων ))</vt:lpstr>
      <vt:lpstr>ΜΥΘΟΣ ΚΑΙ ΠΡΑΓΜΑΤΙΚΟΤΗΤΑ</vt:lpstr>
      <vt:lpstr>SEXTING</vt:lpstr>
      <vt:lpstr>ΠΡΟΛΗΨΗ </vt:lpstr>
      <vt:lpstr>ΑΝΤΙΜΕΤΩΠΙΣΗ </vt:lpstr>
      <vt:lpstr>ΕΘΙΣΜΟΣ </vt:lpstr>
      <vt:lpstr>Εθισμός στο Διαδίκτυο</vt:lpstr>
      <vt:lpstr>Πηγές: -Δίωξη Ηλεκτρονικού Εγκλήματος -Διαδίκτυο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Χρήστης των Windows</dc:creator>
  <cp:lastModifiedBy>user</cp:lastModifiedBy>
  <cp:revision>69</cp:revision>
  <dcterms:created xsi:type="dcterms:W3CDTF">2016-12-10T16:44:47Z</dcterms:created>
  <dcterms:modified xsi:type="dcterms:W3CDTF">2020-03-30T20:56:24Z</dcterms:modified>
</cp:coreProperties>
</file>