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66" y="-114"/>
      </p:cViewPr>
      <p:guideLst>
        <p:guide orient="horz" pos="24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4800"/>
            </a:lvl1pPr>
            <a:lvl2pPr algn="ctr">
              <a:buSzPct val="100000"/>
              <a:defRPr sz="4800"/>
            </a:lvl2pPr>
            <a:lvl3pPr algn="ctr">
              <a:buSzPct val="100000"/>
              <a:defRPr sz="4800"/>
            </a:lvl3pPr>
            <a:lvl4pPr algn="ctr">
              <a:buSzPct val="100000"/>
              <a:defRPr sz="4800"/>
            </a:lvl4pPr>
            <a:lvl5pPr algn="ctr">
              <a:buSzPct val="100000"/>
              <a:defRPr sz="4800"/>
            </a:lvl5pPr>
            <a:lvl6pPr algn="ctr">
              <a:buSzPct val="100000"/>
              <a:defRPr sz="4800"/>
            </a:lvl6pPr>
            <a:lvl7pPr algn="ctr">
              <a:buSzPct val="100000"/>
              <a:defRPr sz="4800"/>
            </a:lvl7pPr>
            <a:lvl8pPr algn="ctr">
              <a:buSzPct val="100000"/>
              <a:defRPr sz="4800"/>
            </a:lvl8pPr>
            <a:lvl9pPr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433900" y="3503075"/>
            <a:ext cx="9313324" cy="20955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811375" y="1090075"/>
            <a:ext cx="8867400" cy="1741299"/>
          </a:xfrm>
          <a:prstGeom prst="rect">
            <a:avLst/>
          </a:prstGeom>
        </p:spPr>
        <p:txBody>
          <a:bodyPr lIns="38100" tIns="38100" rIns="38100" bIns="38100" anchor="b" anchorCtr="0">
            <a:noAutofit/>
          </a:bodyPr>
          <a:lstStyle/>
          <a:p>
            <a:pPr marL="0" marR="0" indent="0" algn="ctr">
              <a:lnSpc>
                <a:spcPct val="1200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33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EΡΕΙΣΤΙΚΟΣ ΙΣΤΟΣ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201075" y="169325"/>
            <a:ext cx="9461500" cy="14075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6" name="Shape 26"/>
          <p:cNvSpPr txBox="1"/>
          <p:nvPr/>
        </p:nvSpPr>
        <p:spPr>
          <a:xfrm>
            <a:off x="569725" y="2074325"/>
            <a:ext cx="5284949" cy="50626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6246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350"/>
              <a:buFont typeface="Arial"/>
              <a:buChar char="•"/>
            </a:pP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Αποτελείται από κύτταρα που βρίσκονται μέσα σε μεσοκυττάρια ουσία η οποία μπορεί να περιέχει δύο πρωτεϊνικά μόρια:</a:t>
            </a:r>
          </a:p>
          <a:p>
            <a:endParaRPr/>
          </a:p>
          <a:p>
            <a:pPr marL="381000" marR="0" lvl="0" indent="-26246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68350"/>
              <a:buFont typeface="Arial"/>
              <a:buChar char="•"/>
            </a:pPr>
            <a:r>
              <a:rPr lang="en-US" sz="3333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ΚΟΛΛΑΓΟΝΟ</a:t>
            </a:r>
            <a:r>
              <a:rPr lang="en-US" sz="3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δίνει αντοχή και ελαστικότητα</a:t>
            </a:r>
          </a:p>
          <a:p>
            <a:endParaRPr/>
          </a:p>
          <a:p>
            <a:pPr marL="381000" marR="0" lvl="0" indent="-26246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68350"/>
              <a:buFont typeface="Arial"/>
              <a:buChar char="•"/>
            </a:pPr>
            <a:r>
              <a:rPr lang="en-US" sz="3333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ΕΛΑΣΤΙΝΗ: </a:t>
            </a: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δίνει ελαστικότητα</a:t>
            </a:r>
          </a:p>
          <a:p>
            <a:endParaRPr/>
          </a:p>
        </p:txBody>
      </p:sp>
      <p:sp>
        <p:nvSpPr>
          <p:cNvPr id="27" name="Shape 27"/>
          <p:cNvSpPr/>
          <p:nvPr/>
        </p:nvSpPr>
        <p:spPr>
          <a:xfrm>
            <a:off x="5799650" y="3407825"/>
            <a:ext cx="3926400" cy="21272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8" name="Shape 28"/>
          <p:cNvSpPr/>
          <p:nvPr/>
        </p:nvSpPr>
        <p:spPr>
          <a:xfrm>
            <a:off x="5715000" y="5884325"/>
            <a:ext cx="4169825" cy="136522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201075" y="169325"/>
            <a:ext cx="9461500" cy="14075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4" name="Shape 34"/>
          <p:cNvSpPr txBox="1"/>
          <p:nvPr/>
        </p:nvSpPr>
        <p:spPr>
          <a:xfrm>
            <a:off x="569725" y="2074325"/>
            <a:ext cx="9056149" cy="50626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ΣΤΗΡΙΞΗ</a:t>
            </a:r>
          </a:p>
          <a:p>
            <a:endParaRPr/>
          </a:p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ΠΡΟΣΤΑΣΙΑ</a:t>
            </a:r>
          </a:p>
          <a:p>
            <a:endParaRPr/>
          </a:p>
          <a:p>
            <a:endParaRPr/>
          </a:p>
          <a:p>
            <a:pPr marL="0" marR="0" indent="0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Συνήθως συνδέει δομές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201075" y="169325"/>
            <a:ext cx="9461500" cy="14075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0" name="Shape 40"/>
          <p:cNvSpPr txBox="1"/>
          <p:nvPr/>
        </p:nvSpPr>
        <p:spPr>
          <a:xfrm>
            <a:off x="569725" y="2074325"/>
            <a:ext cx="9056149" cy="50626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Συνδετικός </a:t>
            </a:r>
          </a:p>
          <a:p>
            <a:endParaRPr/>
          </a:p>
          <a:p>
            <a:endParaRPr/>
          </a:p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Χόνδρινος</a:t>
            </a:r>
          </a:p>
          <a:p>
            <a:endParaRPr/>
          </a:p>
          <a:p>
            <a:endParaRPr/>
          </a:p>
          <a:p>
            <a:endParaRPr/>
          </a:p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Οστίτης </a:t>
            </a:r>
          </a:p>
        </p:txBody>
      </p:sp>
      <p:sp>
        <p:nvSpPr>
          <p:cNvPr id="41" name="Shape 41"/>
          <p:cNvSpPr/>
          <p:nvPr/>
        </p:nvSpPr>
        <p:spPr>
          <a:xfrm>
            <a:off x="3958150" y="2201325"/>
            <a:ext cx="2413000" cy="32596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42" name="Shape 42"/>
          <p:cNvSpPr/>
          <p:nvPr/>
        </p:nvSpPr>
        <p:spPr>
          <a:xfrm>
            <a:off x="6752150" y="4529650"/>
            <a:ext cx="3016250" cy="29739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201075" y="169325"/>
            <a:ext cx="9461500" cy="14075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48" name="Shape 48"/>
          <p:cNvSpPr txBox="1"/>
          <p:nvPr/>
        </p:nvSpPr>
        <p:spPr>
          <a:xfrm>
            <a:off x="569725" y="1793777"/>
            <a:ext cx="5524849" cy="5343248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718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65343"/>
              <a:buFont typeface="Arial"/>
              <a:buChar char="•"/>
            </a:pPr>
            <a:r>
              <a:rPr lang="en-US" sz="2777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ΧΑΛΑΡΟΣ: </a:t>
            </a:r>
            <a:r>
              <a:rPr lang="en-US" sz="27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Κυρίως</a:t>
            </a:r>
            <a:r>
              <a:rPr lang="en-US" sz="27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στο</a:t>
            </a:r>
            <a:r>
              <a:rPr lang="en-US" sz="27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δέρμα</a:t>
            </a:r>
            <a:r>
              <a:rPr lang="en-US" sz="27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7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με</a:t>
            </a:r>
            <a:r>
              <a:rPr lang="en-US" sz="27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μεσοκυττάριες</a:t>
            </a:r>
            <a:r>
              <a:rPr lang="en-US" sz="27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ουσίες</a:t>
            </a:r>
            <a:r>
              <a:rPr lang="en-US" sz="27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</a:t>
            </a:r>
            <a:r>
              <a:rPr lang="en-US" sz="2777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κολλαγόνο</a:t>
            </a:r>
            <a:r>
              <a:rPr lang="en-US" sz="2777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77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n-US" sz="2777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77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ελαστίνη</a:t>
            </a:r>
            <a:r>
              <a:rPr lang="en-US" sz="2777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77" b="1" i="1" dirty="0">
                <a:solidFill>
                  <a:srgbClr val="B48200"/>
                </a:solidFill>
                <a:latin typeface="Arial"/>
                <a:ea typeface="Arial"/>
                <a:cs typeface="Arial"/>
                <a:sym typeface="Arial"/>
              </a:rPr>
              <a:t> </a:t>
            </a:r>
            <a:r>
              <a:rPr lang="en-US" sz="2777" b="1" i="1" dirty="0" err="1">
                <a:solidFill>
                  <a:srgbClr val="B48200"/>
                </a:solidFill>
                <a:latin typeface="Arial"/>
                <a:ea typeface="Arial"/>
                <a:cs typeface="Arial"/>
                <a:sym typeface="Arial"/>
              </a:rPr>
              <a:t>Λιπώδης</a:t>
            </a:r>
            <a:r>
              <a:rPr lang="en-US" sz="2777" b="1" i="1" dirty="0">
                <a:solidFill>
                  <a:srgbClr val="B482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77" b="1" i="1" dirty="0" err="1">
                <a:solidFill>
                  <a:srgbClr val="B48200"/>
                </a:solidFill>
                <a:latin typeface="Arial"/>
                <a:ea typeface="Arial"/>
                <a:cs typeface="Arial"/>
                <a:sym typeface="Arial"/>
              </a:rPr>
              <a:t>ιστός</a:t>
            </a:r>
            <a:r>
              <a:rPr lang="en-US" sz="2777" b="1" i="1" dirty="0">
                <a:solidFill>
                  <a:srgbClr val="B482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777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Τύπος</a:t>
            </a:r>
            <a:r>
              <a:rPr lang="en-US" sz="2777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77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χαλαρού</a:t>
            </a:r>
            <a:r>
              <a:rPr lang="en-US" sz="2777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77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συνδετικού</a:t>
            </a:r>
            <a:r>
              <a:rPr lang="en-US" sz="2777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77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ιστού</a:t>
            </a:r>
            <a:r>
              <a:rPr lang="en-US" sz="2777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777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του</a:t>
            </a:r>
            <a:r>
              <a:rPr lang="en-US" sz="2777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77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οποίο</a:t>
            </a:r>
            <a:r>
              <a:rPr lang="en-US" sz="2777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77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τα</a:t>
            </a:r>
            <a:r>
              <a:rPr lang="en-US" sz="2777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77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κύτταρα</a:t>
            </a:r>
            <a:r>
              <a:rPr lang="en-US" sz="2777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77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αποθηκεύουν</a:t>
            </a:r>
            <a:r>
              <a:rPr lang="en-US" sz="2777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77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λίπος</a:t>
            </a:r>
            <a:r>
              <a:rPr lang="en-US" sz="2777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endParaRPr dirty="0"/>
          </a:p>
          <a:p>
            <a:pPr marL="381000" marR="0" lvl="0" indent="-22718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65343"/>
              <a:buFont typeface="Arial"/>
              <a:buChar char="•"/>
            </a:pPr>
            <a:r>
              <a:rPr lang="en-US" sz="2777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ΠΥΚΝΟΣ: </a:t>
            </a:r>
            <a:r>
              <a:rPr lang="en-US" sz="27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Κυρίως</a:t>
            </a:r>
            <a:r>
              <a:rPr lang="en-US" sz="27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στους</a:t>
            </a:r>
            <a:r>
              <a:rPr lang="en-US" sz="27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συνδέσμους</a:t>
            </a:r>
            <a:r>
              <a:rPr lang="en-US" sz="27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και</a:t>
            </a:r>
            <a:r>
              <a:rPr lang="en-US" sz="27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στους</a:t>
            </a:r>
            <a:r>
              <a:rPr lang="en-US" sz="27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τένοντες</a:t>
            </a:r>
            <a:r>
              <a:rPr lang="en-US" sz="27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που</a:t>
            </a:r>
            <a:r>
              <a:rPr lang="en-US" sz="27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συνδέουν</a:t>
            </a:r>
            <a:r>
              <a:rPr lang="en-US" sz="27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σκελετικούς</a:t>
            </a:r>
            <a:r>
              <a:rPr lang="en-US" sz="27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μύες</a:t>
            </a:r>
            <a:r>
              <a:rPr lang="en-US" sz="27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με</a:t>
            </a:r>
            <a:r>
              <a:rPr lang="en-US" sz="27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οστά</a:t>
            </a:r>
            <a:r>
              <a:rPr lang="en-US" sz="27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7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με</a:t>
            </a:r>
            <a:r>
              <a:rPr lang="en-US" sz="27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μεσοκυττάριες</a:t>
            </a:r>
            <a:r>
              <a:rPr lang="en-US" sz="27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ουσίες</a:t>
            </a:r>
            <a:r>
              <a:rPr lang="en-US" sz="27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77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μόνο</a:t>
            </a:r>
            <a:r>
              <a:rPr lang="en-US" sz="2777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77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ινίδια</a:t>
            </a:r>
            <a:r>
              <a:rPr lang="en-US" sz="2777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77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κολλαγόνου</a:t>
            </a:r>
            <a:r>
              <a:rPr lang="en-US" sz="2777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77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σε</a:t>
            </a:r>
            <a:r>
              <a:rPr lang="en-US" sz="2777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77" i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δεσμίδες</a:t>
            </a:r>
            <a:r>
              <a:rPr lang="en-US" sz="2777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49" name="Shape 49"/>
          <p:cNvSpPr/>
          <p:nvPr/>
        </p:nvSpPr>
        <p:spPr>
          <a:xfrm>
            <a:off x="6434650" y="1883825"/>
            <a:ext cx="3450150" cy="536572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201075" y="169325"/>
            <a:ext cx="9461500" cy="14075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5" name="Shape 55"/>
          <p:cNvSpPr txBox="1"/>
          <p:nvPr/>
        </p:nvSpPr>
        <p:spPr>
          <a:xfrm>
            <a:off x="569725" y="2074325"/>
            <a:ext cx="5605974" cy="50626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6246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350"/>
              <a:buFont typeface="Arial"/>
              <a:buChar char="•"/>
            </a:pP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Στέρεος και εύκαμπτος</a:t>
            </a:r>
          </a:p>
          <a:p>
            <a:endParaRPr/>
          </a:p>
          <a:p>
            <a:pPr marL="381000" marR="0" lvl="0" indent="-26246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350"/>
              <a:buFont typeface="Arial"/>
              <a:buChar char="•"/>
            </a:pP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Χονδροβλάστες: κύτταρα του ιστού που βρίσκονται μέσα στη μεσοκυττάρια ουσία</a:t>
            </a:r>
          </a:p>
          <a:p>
            <a:endParaRPr/>
          </a:p>
          <a:p>
            <a:pPr marL="381000" marR="0" lvl="0" indent="-26246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8350"/>
              <a:buFont typeface="Arial"/>
              <a:buChar char="•"/>
            </a:pPr>
            <a:r>
              <a:rPr lang="en-US" sz="33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Βρίσκεται: στους αρθρικούς χόνδρους , στους μεσοσπονδύλιους δίσκους, στο πτερύγιο του αυτιού </a:t>
            </a:r>
          </a:p>
        </p:txBody>
      </p:sp>
      <p:sp>
        <p:nvSpPr>
          <p:cNvPr id="56" name="Shape 56"/>
          <p:cNvSpPr/>
          <p:nvPr/>
        </p:nvSpPr>
        <p:spPr>
          <a:xfrm>
            <a:off x="6275900" y="1968500"/>
            <a:ext cx="2889250" cy="488947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201075" y="169325"/>
            <a:ext cx="9461500" cy="14075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62" name="Shape 62"/>
          <p:cNvSpPr txBox="1"/>
          <p:nvPr/>
        </p:nvSpPr>
        <p:spPr>
          <a:xfrm>
            <a:off x="569725" y="2074325"/>
            <a:ext cx="5124450" cy="50626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Συναντάται στα οστά με σκληρή μεσοκυττάρια ουσία</a:t>
            </a:r>
          </a:p>
          <a:p>
            <a:endParaRPr/>
          </a:p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B48200"/>
              </a:buClr>
              <a:buSzPct val="164609"/>
              <a:buFont typeface="Arial"/>
              <a:buChar char="•"/>
            </a:pPr>
            <a:r>
              <a:rPr lang="en-US" sz="3555" b="1">
                <a:solidFill>
                  <a:srgbClr val="B48200"/>
                </a:solidFill>
                <a:latin typeface="Arial"/>
                <a:ea typeface="Arial"/>
                <a:cs typeface="Arial"/>
                <a:sym typeface="Arial"/>
              </a:rPr>
              <a:t>Οστεοκύτταρα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μέσα σε κοιλότητες </a:t>
            </a:r>
          </a:p>
        </p:txBody>
      </p:sp>
      <p:sp>
        <p:nvSpPr>
          <p:cNvPr id="63" name="Shape 63"/>
          <p:cNvSpPr/>
          <p:nvPr/>
        </p:nvSpPr>
        <p:spPr>
          <a:xfrm>
            <a:off x="5799650" y="1725075"/>
            <a:ext cx="3704149" cy="20637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64" name="Shape 64"/>
          <p:cNvSpPr/>
          <p:nvPr/>
        </p:nvSpPr>
        <p:spPr>
          <a:xfrm>
            <a:off x="5715000" y="4042825"/>
            <a:ext cx="4254500" cy="345015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201075" y="169325"/>
            <a:ext cx="9461500" cy="14075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70" name="Shape 70"/>
          <p:cNvSpPr txBox="1"/>
          <p:nvPr/>
        </p:nvSpPr>
        <p:spPr>
          <a:xfrm>
            <a:off x="569725" y="2074325"/>
            <a:ext cx="4644650" cy="50626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 b="1">
                <a:solidFill>
                  <a:srgbClr val="B48200"/>
                </a:solidFill>
                <a:latin typeface="Arial"/>
                <a:ea typeface="Arial"/>
                <a:cs typeface="Arial"/>
                <a:sym typeface="Arial"/>
              </a:rPr>
              <a:t>Ιδιαίτερος τύπος χαλαρού συνδετικού ιστού </a:t>
            </a:r>
          </a:p>
          <a:p>
            <a:endParaRPr/>
          </a:p>
          <a:p>
            <a:pPr marL="381000" marR="0" lvl="0" indent="-276577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Ερυθρά αιμοσφαίρια</a:t>
            </a:r>
          </a:p>
          <a:p>
            <a:pPr marL="381000" marR="0" lvl="0" indent="-276577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Λευκά αιμοσφαίρια</a:t>
            </a:r>
          </a:p>
          <a:p>
            <a:pPr marL="381000" marR="0" lvl="0" indent="-276577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Αιμοπετάλια</a:t>
            </a:r>
          </a:p>
          <a:p>
            <a:endParaRPr/>
          </a:p>
          <a:p>
            <a:pPr marL="381000" marR="0" lvl="0" indent="-276577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Μεσοκυττάρια ουσία: </a:t>
            </a:r>
            <a:r>
              <a:rPr lang="en-US" sz="3555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Πλάσμα </a:t>
            </a:r>
          </a:p>
        </p:txBody>
      </p:sp>
      <p:sp>
        <p:nvSpPr>
          <p:cNvPr id="71" name="Shape 71"/>
          <p:cNvSpPr/>
          <p:nvPr/>
        </p:nvSpPr>
        <p:spPr>
          <a:xfrm>
            <a:off x="5312825" y="1883825"/>
            <a:ext cx="4572000" cy="536572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116400" y="201075"/>
            <a:ext cx="9906000" cy="70485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144</Words>
  <Application>Microsoft Office PowerPoint</Application>
  <PresentationFormat>Προσαρμογή</PresentationFormat>
  <Paragraphs>39</Paragraphs>
  <Slides>9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Custom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cp:lastModifiedBy>Valued Acer Customer</cp:lastModifiedBy>
  <cp:revision>2</cp:revision>
  <dcterms:modified xsi:type="dcterms:W3CDTF">2014-09-19T06:02:40Z</dcterms:modified>
</cp:coreProperties>
</file>