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6"/>
  </p:notesMasterIdLst>
  <p:sldIdLst>
    <p:sldId id="275" r:id="rId2"/>
    <p:sldId id="257" r:id="rId3"/>
    <p:sldId id="259" r:id="rId4"/>
    <p:sldId id="276" r:id="rId5"/>
    <p:sldId id="258" r:id="rId6"/>
    <p:sldId id="277" r:id="rId7"/>
    <p:sldId id="262" r:id="rId8"/>
    <p:sldId id="264" r:id="rId9"/>
    <p:sldId id="266" r:id="rId10"/>
    <p:sldId id="268" r:id="rId11"/>
    <p:sldId id="269" r:id="rId12"/>
    <p:sldId id="278" r:id="rId13"/>
    <p:sldId id="272" r:id="rId14"/>
    <p:sldId id="279" r:id="rId15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312" y="8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4101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8494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2913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4394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45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639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28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91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87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35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6038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8723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96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8087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61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TEST\Functions%20of%20Cilia%20and%20Goblet%20Cells%20%20%20CSTSGLOBAL.wmv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 idx="4294967295"/>
          </p:nvPr>
        </p:nvSpPr>
        <p:spPr>
          <a:xfrm>
            <a:off x="578550" y="209901"/>
            <a:ext cx="9015574" cy="109976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44" b="1" dirty="0" smtClean="0">
                <a:solidFill>
                  <a:srgbClr val="000099"/>
                </a:solidFill>
                <a:latin typeface="Comic Sans MS" pitchFamily="66" charset="0"/>
              </a:rPr>
              <a:t>ΚΥΤΤΑΡΑ ΚΑΙ ΙΣΤΟΙ</a:t>
            </a:r>
            <a:br>
              <a:rPr lang="el-GR" sz="4444" b="1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l-GR" sz="4444" b="1" dirty="0" smtClean="0">
                <a:solidFill>
                  <a:srgbClr val="000099"/>
                </a:solidFill>
                <a:latin typeface="Comic Sans MS" pitchFamily="66" charset="0"/>
              </a:rPr>
              <a:t>Επιθηλιακός ιστός</a:t>
            </a:r>
            <a:endParaRPr lang="en-US" sz="4444" b="1" dirty="0">
              <a:solidFill>
                <a:srgbClr val="000099"/>
              </a:solidFill>
              <a:latin typeface="Comic Sans MS" pitchFamily="66" charset="0"/>
              <a:sym typeface="Arial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102300" y="1929675"/>
            <a:ext cx="10031574" cy="57153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167264"/>
              <a:buFont typeface="Arial"/>
              <a:buChar char="•"/>
            </a:pPr>
            <a:endParaRPr lang="en-US" sz="311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3 - Εικόνα" descr="body_tissues1.jpg"/>
          <p:cNvPicPr>
            <a:picLocks noChangeAspect="1"/>
          </p:cNvPicPr>
          <p:nvPr/>
        </p:nvPicPr>
        <p:blipFill>
          <a:blip r:embed="rId3"/>
          <a:srcRect t="13324" r="-3833"/>
          <a:stretch>
            <a:fillRect/>
          </a:stretch>
        </p:blipFill>
        <p:spPr>
          <a:xfrm>
            <a:off x="1293786" y="1595422"/>
            <a:ext cx="7929618" cy="5524512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579670" y="7216678"/>
            <a:ext cx="751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bg1"/>
                </a:solidFill>
                <a:latin typeface="Comic Sans MS" pitchFamily="66" charset="0"/>
              </a:rPr>
              <a:t>Επιμέλεια: Σωτηροπούλου Φωτεινή, Βιολόγος -  1</a:t>
            </a:r>
            <a:r>
              <a:rPr lang="el-GR" sz="1800" baseline="30000" dirty="0" smtClean="0">
                <a:solidFill>
                  <a:schemeClr val="bg1"/>
                </a:solidFill>
                <a:latin typeface="Comic Sans MS" pitchFamily="66" charset="0"/>
              </a:rPr>
              <a:t>ο</a:t>
            </a:r>
            <a:r>
              <a:rPr lang="el-GR" sz="1800" dirty="0" smtClean="0">
                <a:solidFill>
                  <a:schemeClr val="bg1"/>
                </a:solidFill>
                <a:latin typeface="Comic Sans MS" pitchFamily="66" charset="0"/>
              </a:rPr>
              <a:t> ΓΕΛ Αμαλιάδας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10300" y="375700"/>
            <a:ext cx="9015574" cy="151200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99"/>
                </a:solidFill>
                <a:latin typeface="Comic Sans MS" pitchFamily="66" charset="0"/>
              </a:rPr>
              <a:t>ΡΟΛΟΣ ΕΠΙΘΗΛΙΑΚΟΥ ΙΣΤΟΥ 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41500" y="1700375"/>
            <a:ext cx="9015574" cy="53484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64609"/>
            </a:pPr>
            <a:r>
              <a:rPr lang="en-US" sz="3600" dirty="0" smtClean="0">
                <a:solidFill>
                  <a:srgbClr val="000099"/>
                </a:solidFill>
                <a:latin typeface="Comic Sans MS" pitchFamily="66" charset="0"/>
              </a:rPr>
              <a:t>Προστασία</a:t>
            </a:r>
            <a:endParaRPr lang="el-GR" sz="36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0" marR="0" indent="0" algn="ctr">
              <a:lnSpc>
                <a:spcPct val="200000"/>
              </a:lnSpc>
              <a:spcBef>
                <a:spcPts val="635"/>
              </a:spcBef>
              <a:spcAft>
                <a:spcPts val="0"/>
              </a:spcAft>
              <a:buClr>
                <a:srgbClr val="002060"/>
              </a:buClr>
            </a:pPr>
            <a:r>
              <a:rPr lang="el-GR" sz="3600" dirty="0" smtClean="0">
                <a:solidFill>
                  <a:srgbClr val="000099"/>
                </a:solidFill>
                <a:latin typeface="Comic Sans MS" pitchFamily="66" charset="0"/>
              </a:rPr>
              <a:t>Α</a:t>
            </a:r>
            <a:r>
              <a:rPr lang="en-US" sz="3600" dirty="0" smtClean="0">
                <a:solidFill>
                  <a:srgbClr val="000099"/>
                </a:solidFill>
                <a:latin typeface="Comic Sans MS" pitchFamily="66" charset="0"/>
              </a:rPr>
              <a:t>πομάκρυνση βλέννας</a:t>
            </a:r>
            <a:r>
              <a:rPr lang="el-GR" sz="3600" dirty="0" smtClean="0">
                <a:solidFill>
                  <a:srgbClr val="000099"/>
                </a:solidFill>
                <a:latin typeface="Comic Sans MS" pitchFamily="66" charset="0"/>
              </a:rPr>
              <a:t> και</a:t>
            </a:r>
            <a:r>
              <a:rPr lang="en-US" sz="3600" dirty="0" smtClean="0">
                <a:solidFill>
                  <a:srgbClr val="000099"/>
                </a:solidFill>
                <a:latin typeface="Comic Sans MS" pitchFamily="66" charset="0"/>
              </a:rPr>
              <a:t> σκόνης </a:t>
            </a:r>
          </a:p>
          <a:p>
            <a:pPr marL="381000" marR="0" lvl="0" indent="-276577" algn="ctr">
              <a:lnSpc>
                <a:spcPct val="200000"/>
              </a:lnSpc>
              <a:spcBef>
                <a:spcPts val="635"/>
              </a:spcBef>
              <a:spcAft>
                <a:spcPts val="0"/>
              </a:spcAft>
              <a:buClr>
                <a:srgbClr val="002060"/>
              </a:buClr>
              <a:buSzPct val="164609"/>
            </a:pPr>
            <a:r>
              <a:rPr lang="en-US" sz="3600" dirty="0" smtClean="0">
                <a:solidFill>
                  <a:srgbClr val="000099"/>
                </a:solidFill>
                <a:latin typeface="Comic Sans MS" pitchFamily="66" charset="0"/>
              </a:rPr>
              <a:t>Διάχυση &amp; </a:t>
            </a:r>
            <a:r>
              <a:rPr lang="en-US" sz="3600" dirty="0">
                <a:solidFill>
                  <a:srgbClr val="000099"/>
                </a:solidFill>
                <a:latin typeface="Comic Sans MS" pitchFamily="66" charset="0"/>
              </a:rPr>
              <a:t>απορρόφηση </a:t>
            </a:r>
            <a:r>
              <a:rPr lang="en-US" sz="3600" dirty="0" smtClean="0">
                <a:solidFill>
                  <a:srgbClr val="000099"/>
                </a:solidFill>
                <a:latin typeface="Comic Sans MS" pitchFamily="66" charset="0"/>
              </a:rPr>
              <a:t>ουσιών</a:t>
            </a:r>
            <a:endParaRPr lang="en-US" sz="3600" dirty="0">
              <a:solidFill>
                <a:srgbClr val="000099"/>
              </a:solidFill>
              <a:latin typeface="Comic Sans MS" pitchFamily="66" charset="0"/>
            </a:endParaRPr>
          </a:p>
          <a:p>
            <a:pPr marL="381000" marR="0" lvl="0" indent="-276577" algn="ctr">
              <a:lnSpc>
                <a:spcPct val="200000"/>
              </a:lnSpc>
              <a:spcBef>
                <a:spcPts val="635"/>
              </a:spcBef>
              <a:spcAft>
                <a:spcPts val="0"/>
              </a:spcAft>
              <a:buClr>
                <a:srgbClr val="002060"/>
              </a:buClr>
              <a:buSzPct val="164609"/>
            </a:pPr>
            <a:r>
              <a:rPr lang="en-US" sz="3600" dirty="0" smtClean="0">
                <a:solidFill>
                  <a:srgbClr val="000099"/>
                </a:solidFill>
                <a:latin typeface="Comic Sans MS" pitchFamily="66" charset="0"/>
              </a:rPr>
              <a:t>Παραγωγή </a:t>
            </a:r>
            <a:r>
              <a:rPr lang="en-US" sz="3600" dirty="0">
                <a:solidFill>
                  <a:srgbClr val="000099"/>
                </a:solidFill>
                <a:latin typeface="Comic Sans MS" pitchFamily="66" charset="0"/>
              </a:rPr>
              <a:t>και έκκριση προϊόντων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dirty="0" smtClean="0">
                <a:solidFill>
                  <a:srgbClr val="000099"/>
                </a:solidFill>
                <a:latin typeface="Comic Sans MS" pitchFamily="66" charset="0"/>
              </a:rPr>
              <a:t>Κροσσωτός επιθηλιακός ιστός</a:t>
            </a:r>
            <a:endParaRPr lang="el-GR" sz="4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0" y="1738298"/>
            <a:ext cx="3703630" cy="2909894"/>
          </a:xfrm>
        </p:spPr>
        <p:txBody>
          <a:bodyPr/>
          <a:lstStyle/>
          <a:p>
            <a:r>
              <a:rPr lang="el-GR" sz="3600" dirty="0" smtClean="0">
                <a:solidFill>
                  <a:srgbClr val="000099"/>
                </a:solidFill>
                <a:latin typeface="Comic Sans MS" pitchFamily="66" charset="0"/>
              </a:rPr>
              <a:t>Βλεφαριδοφόρο επιθήλιο στις αεροφόρες οδούς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650844" y="3074125"/>
            <a:ext cx="8763349" cy="45458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ct val="164609"/>
              <a:buFont typeface="Arial"/>
              <a:buChar char="•"/>
            </a:pPr>
            <a:endParaRPr lang="en-US" sz="3555" dirty="0">
              <a:solidFill>
                <a:srgbClr val="0000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Functions of Cilia and Goblet Cells   CSTSGLOB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65554" y="2024050"/>
            <a:ext cx="5962670" cy="3726669"/>
          </a:xfrm>
          <a:prstGeom prst="rect">
            <a:avLst/>
          </a:prstGeom>
        </p:spPr>
      </p:pic>
      <p:pic>
        <p:nvPicPr>
          <p:cNvPr id="9" name="8 - Εικόνα" descr="calentine-robert-pseudostratified-epithelium-with-goblet-cells-in-the-trachea-pas-sta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54" y="4167190"/>
            <a:ext cx="3365488" cy="252411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dirty="0" smtClean="0">
                <a:solidFill>
                  <a:srgbClr val="000099"/>
                </a:solidFill>
                <a:latin typeface="Comic Sans MS" pitchFamily="66" charset="0"/>
              </a:rPr>
              <a:t>Κροσσωτός επιθηλιακός ιστός</a:t>
            </a:r>
            <a:endParaRPr lang="el-GR" sz="4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65092" y="1738298"/>
            <a:ext cx="4365620" cy="5357850"/>
          </a:xfrm>
        </p:spPr>
        <p:txBody>
          <a:bodyPr/>
          <a:lstStyle/>
          <a:p>
            <a:r>
              <a:rPr lang="el-GR" sz="3600" dirty="0" smtClean="0">
                <a:solidFill>
                  <a:srgbClr val="000099"/>
                </a:solidFill>
                <a:latin typeface="Comic Sans MS" pitchFamily="66" charset="0"/>
              </a:rPr>
              <a:t>Τα επιθηλιακά κύτταρα του λεπτού εντέρου φέρουν μικρολάχνες που συμβάλουν στην απορρόφηση χρήσιμων τελικών προιόντων της πέψης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650844" y="3074125"/>
            <a:ext cx="8763349" cy="45458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ct val="164609"/>
              <a:buFont typeface="Arial"/>
              <a:buChar char="•"/>
            </a:pPr>
            <a:endParaRPr lang="en-US" sz="3555" dirty="0">
              <a:solidFill>
                <a:srgbClr val="0000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6 - Εικόνα" descr="epithelium ente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80" y="4953008"/>
            <a:ext cx="3000396" cy="2400317"/>
          </a:xfrm>
          <a:prstGeom prst="rect">
            <a:avLst/>
          </a:prstGeom>
        </p:spPr>
      </p:pic>
      <p:pic>
        <p:nvPicPr>
          <p:cNvPr id="10" name="9 - Εικόνα" descr="βλεννογόνος εντέρο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124" y="1523984"/>
            <a:ext cx="4384900" cy="321471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610300" y="375700"/>
            <a:ext cx="9015574" cy="79109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 dirty="0" smtClean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>
                <a:solidFill>
                  <a:srgbClr val="000099"/>
                </a:solidFill>
                <a:latin typeface="Comic Sans MS" pitchFamily="66" charset="0"/>
              </a:rPr>
              <a:t>ΑΔΕΝΕΣ</a:t>
            </a:r>
            <a:r>
              <a:rPr lang="en-US" sz="4888" b="1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102300" y="1166795"/>
            <a:ext cx="5486025" cy="500066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ct val="164609"/>
            </a:pPr>
            <a:r>
              <a:rPr lang="el-GR" sz="3200" dirty="0" smtClean="0">
                <a:solidFill>
                  <a:srgbClr val="000099"/>
                </a:solidFill>
                <a:latin typeface="Comic Sans MS" pitchFamily="66" charset="0"/>
              </a:rPr>
              <a:t>  Αδένας = Ομάδα επιθηλιακών κυττάρων που είναι εξειδικευμένα στην έκκριση μιας ουσίας.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ct val="164609"/>
            </a:pPr>
            <a:endParaRPr lang="el-GR" sz="32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381000" marR="0" lvl="0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ct val="164609"/>
            </a:pPr>
            <a:r>
              <a:rPr lang="el-GR" sz="3200" dirty="0" smtClean="0">
                <a:solidFill>
                  <a:srgbClr val="000099"/>
                </a:solidFill>
                <a:latin typeface="Comic Sans MS" pitchFamily="66" charset="0"/>
              </a:rPr>
              <a:t>  Μπορεί να αποτελείται από πολλά κύτταρα (σιελογόνοι αδένες)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ct val="164609"/>
            </a:pPr>
            <a:r>
              <a:rPr lang="el-GR" sz="3200" dirty="0" smtClean="0">
                <a:solidFill>
                  <a:srgbClr val="000099"/>
                </a:solidFill>
                <a:latin typeface="Comic Sans MS" pitchFamily="66" charset="0"/>
              </a:rPr>
              <a:t>  Μπορεί να αποτελείται από ένα κύτταρο (βλεννογόνα κύτταρα του γαστρεντερικού σωλήνα</a:t>
            </a:r>
            <a:r>
              <a:rPr lang="el-GR" sz="2666" b="1" dirty="0" smtClean="0">
                <a:solidFill>
                  <a:srgbClr val="00004D"/>
                </a:solidFill>
              </a:rPr>
              <a:t>)</a:t>
            </a:r>
            <a:r>
              <a:rPr lang="en-US" sz="2666" b="1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666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6223008" y="1309670"/>
            <a:ext cx="3429024" cy="22436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1" name="Shape 161"/>
          <p:cNvSpPr/>
          <p:nvPr/>
        </p:nvSpPr>
        <p:spPr>
          <a:xfrm>
            <a:off x="6032500" y="3808365"/>
            <a:ext cx="3937000" cy="3577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>ΕΙΔΗ ΑΔΕΝΩΝ 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0" y="1023919"/>
            <a:ext cx="10160000" cy="2428892"/>
          </a:xfrm>
        </p:spPr>
        <p:txBody>
          <a:bodyPr/>
          <a:lstStyle/>
          <a:p>
            <a:pPr marL="381000" lvl="0" indent="-191911">
              <a:lnSpc>
                <a:spcPct val="150000"/>
              </a:lnSpc>
              <a:buClr>
                <a:srgbClr val="FFFF00"/>
              </a:buClr>
              <a:buSzPct val="168350"/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ΕΞΩΚΡΙΝΕΙΣ: εκκρίνουν </a:t>
            </a:r>
            <a:r>
              <a:rPr lang="el-GR" sz="2400" dirty="0" smtClean="0">
                <a:solidFill>
                  <a:srgbClr val="000099"/>
                </a:solidFill>
                <a:latin typeface="Comic Sans MS" pitchFamily="66" charset="0"/>
              </a:rPr>
              <a:t>προϊόντα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στο εξωτερικό του οργανισμού (ιδρώτας) ή σε </a:t>
            </a:r>
            <a:r>
              <a:rPr lang="el-GR" sz="2400" dirty="0" smtClean="0">
                <a:solidFill>
                  <a:srgbClr val="000099"/>
                </a:solidFill>
                <a:latin typeface="Comic Sans MS" pitchFamily="66" charset="0"/>
              </a:rPr>
              <a:t>εσωτερικές 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κοιλότητες (σάλιο), </a:t>
            </a:r>
            <a:r>
              <a:rPr lang="el-GR" sz="2400" dirty="0" smtClean="0">
                <a:solidFill>
                  <a:srgbClr val="000099"/>
                </a:solidFill>
                <a:latin typeface="Comic Sans MS" pitchFamily="66" charset="0"/>
              </a:rPr>
              <a:t>δια μέσου ενός 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εκφορητικού πόρου. </a:t>
            </a:r>
            <a:endParaRPr lang="el-GR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381000" lvl="0" indent="-191911">
              <a:lnSpc>
                <a:spcPct val="150000"/>
              </a:lnSpc>
              <a:spcBef>
                <a:spcPts val="396"/>
              </a:spcBef>
              <a:buClr>
                <a:srgbClr val="FFFF00"/>
              </a:buClr>
              <a:buSzPct val="168350"/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ΕΝΔΟΚΡΙΝΕΙΣ: εκκρίνουν </a:t>
            </a:r>
            <a:r>
              <a:rPr lang="el-GR" sz="2400" dirty="0" smtClean="0">
                <a:solidFill>
                  <a:srgbClr val="000099"/>
                </a:solidFill>
                <a:latin typeface="Comic Sans MS" pitchFamily="66" charset="0"/>
              </a:rPr>
              <a:t>προϊόντα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στο αίμα (υπόφυση)</a:t>
            </a:r>
            <a:endParaRPr lang="el-GR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381000" lvl="0" indent="-191911">
              <a:lnSpc>
                <a:spcPct val="150000"/>
              </a:lnSpc>
              <a:spcBef>
                <a:spcPts val="396"/>
              </a:spcBef>
              <a:buClr>
                <a:srgbClr val="FFFF00"/>
              </a:buClr>
              <a:buSzPct val="168350"/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Μ</a:t>
            </a:r>
            <a:r>
              <a:rPr lang="el-GR" sz="2400" dirty="0" smtClean="0">
                <a:solidFill>
                  <a:srgbClr val="000099"/>
                </a:solidFill>
                <a:latin typeface="Comic Sans MS" pitchFamily="66" charset="0"/>
              </a:rPr>
              <a:t>Ε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ΙΚΤΟΙ: έχουν εξωκρινή και ενδοκρινή μοίρα: π.χ. πάγκρεας</a:t>
            </a:r>
            <a:r>
              <a:rPr lang="el-GR" sz="2400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  <a:p>
            <a:pPr marL="381000" lvl="0" indent="-191911">
              <a:spcBef>
                <a:spcPts val="396"/>
              </a:spcBef>
              <a:buClr>
                <a:srgbClr val="FFFF00"/>
              </a:buClr>
              <a:buSzPct val="168350"/>
            </a:pPr>
            <a:endParaRPr lang="el-GR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lvl="0"/>
            <a:r>
              <a:rPr lang="el-GR" sz="2400" dirty="0" smtClean="0">
                <a:solidFill>
                  <a:srgbClr val="000099"/>
                </a:solidFill>
                <a:latin typeface="Comic Sans MS" pitchFamily="66" charset="0"/>
              </a:rPr>
              <a:t>    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2"/>
          </p:nvPr>
        </p:nvSpPr>
        <p:spPr>
          <a:xfrm>
            <a:off x="365092" y="4238628"/>
            <a:ext cx="4572032" cy="3334480"/>
          </a:xfrm>
        </p:spPr>
        <p:txBody>
          <a:bodyPr/>
          <a:lstStyle/>
          <a:p>
            <a:pPr lvl="0"/>
            <a:r>
              <a:rPr lang="en-US" sz="2400" u="sng" dirty="0" smtClean="0">
                <a:solidFill>
                  <a:srgbClr val="000099"/>
                </a:solidFill>
                <a:latin typeface="Comic Sans MS" pitchFamily="66" charset="0"/>
              </a:rPr>
              <a:t>ΠΑΓΚΡΕΑΣ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l-GR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lvl="0">
              <a:buFontTx/>
              <a:buChar char="-"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η εξωκρινής μοίρα εκκρίνει το παγκρεατικό υγρό στο </a:t>
            </a:r>
            <a:r>
              <a:rPr lang="el-GR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δωδεκαδάκτυλο</a:t>
            </a:r>
            <a:endParaRPr lang="el-GR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lvl="0">
              <a:buFontTx/>
              <a:buChar char="-"/>
            </a:pPr>
            <a:r>
              <a:rPr lang="el-GR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η ενδοκρινής μοίρα </a:t>
            </a:r>
            <a:r>
              <a:rPr lang="el-GR" sz="2400" dirty="0" smtClean="0">
                <a:solidFill>
                  <a:srgbClr val="000099"/>
                </a:solidFill>
                <a:latin typeface="Comic Sans MS" pitchFamily="66" charset="0"/>
              </a:rPr>
              <a:t>εκκρίνει ινσουλίνη και  γλυκαγόνη στο αίμα  </a:t>
            </a:r>
            <a:r>
              <a:rPr lang="el-GR" sz="2800" dirty="0" smtClean="0">
                <a:solidFill>
                  <a:srgbClr val="000099"/>
                </a:solidFill>
                <a:latin typeface="Comic Sans MS" pitchFamily="66" charset="0"/>
              </a:rPr>
              <a:t>	</a:t>
            </a:r>
            <a:endParaRPr lang="en-US" sz="28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endParaRPr lang="el-GR" dirty="0"/>
          </a:p>
        </p:txBody>
      </p:sp>
      <p:pic>
        <p:nvPicPr>
          <p:cNvPr id="7" name="6 - Εικόνα" descr="pancrea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3997965"/>
            <a:ext cx="4705008" cy="35228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0" y="523852"/>
            <a:ext cx="9855200" cy="91440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dirty="0" smtClean="0">
                <a:solidFill>
                  <a:srgbClr val="000099"/>
                </a:solidFill>
                <a:latin typeface="Comic Sans MS" pitchFamily="66" charset="0"/>
                <a:sym typeface="Arial"/>
              </a:rPr>
              <a:t>Ο άνθρωπος αποτελείται από τρισεκατομμύρια κύτταρα που εμφανίζουν σημαντική ποικιλομορφία</a:t>
            </a:r>
            <a:endParaRPr lang="en-US" sz="3600" dirty="0">
              <a:solidFill>
                <a:srgbClr val="000099"/>
              </a:solidFill>
              <a:latin typeface="Comic Sans MS" pitchFamily="66" charset="0"/>
              <a:sym typeface="Arial"/>
            </a:endParaRPr>
          </a:p>
        </p:txBody>
      </p:sp>
      <p:sp>
        <p:nvSpPr>
          <p:cNvPr id="26" name="Shape 26"/>
          <p:cNvSpPr txBox="1"/>
          <p:nvPr/>
        </p:nvSpPr>
        <p:spPr>
          <a:xfrm>
            <a:off x="2007300" y="2167800"/>
            <a:ext cx="7618575" cy="45458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44FF44"/>
              </a:buClr>
              <a:buSzPct val="164609"/>
              <a:buFont typeface="Arial"/>
              <a:buChar char="•"/>
            </a:pPr>
            <a:endParaRPr lang="en-US" sz="3555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9 - Εικόνα" descr="cell-type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52" y="2007723"/>
            <a:ext cx="6892755" cy="5284033"/>
          </a:xfrm>
          <a:prstGeom prst="rect">
            <a:avLst/>
          </a:prstGeom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10300" y="375700"/>
            <a:ext cx="9015574" cy="151200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algn="ctr">
              <a:lnSpc>
                <a:spcPct val="119886"/>
              </a:lnSpc>
            </a:pPr>
            <a:r>
              <a:rPr lang="el-GR" sz="4400" dirty="0" smtClean="0">
                <a:solidFill>
                  <a:srgbClr val="000099"/>
                </a:solidFill>
                <a:latin typeface="Comic Sans MS" pitchFamily="66" charset="0"/>
              </a:rPr>
              <a:t>Όλα τα κύτταρα προέρχονται από το ζυγωτό…</a:t>
            </a:r>
            <a:endParaRPr lang="en-US" sz="4400" dirty="0">
              <a:solidFill>
                <a:srgbClr val="44FF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365092" y="2430332"/>
            <a:ext cx="5122324" cy="32147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5" name="4 - Εικόνα" descr="fertilizatio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4" y="2381240"/>
            <a:ext cx="4143404" cy="331472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 idx="4294967295"/>
          </p:nvPr>
        </p:nvSpPr>
        <p:spPr>
          <a:xfrm>
            <a:off x="610300" y="375700"/>
            <a:ext cx="9015574" cy="151200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algn="ctr">
              <a:lnSpc>
                <a:spcPct val="119886"/>
              </a:lnSpc>
            </a:pPr>
            <a:r>
              <a:rPr lang="el-GR" sz="4400" dirty="0" smtClean="0">
                <a:solidFill>
                  <a:srgbClr val="000099"/>
                </a:solidFill>
                <a:latin typeface="Comic Sans MS" pitchFamily="66" charset="0"/>
              </a:rPr>
              <a:t>…με αλλεπάλληλες μιτωτικές διαιρέσεις</a:t>
            </a:r>
            <a:endParaRPr lang="en-US" sz="4400" dirty="0">
              <a:solidFill>
                <a:srgbClr val="44FF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5 - Εικόνα" descr="embyogenesis.jpg"/>
          <p:cNvPicPr>
            <a:picLocks noChangeAspect="1"/>
          </p:cNvPicPr>
          <p:nvPr/>
        </p:nvPicPr>
        <p:blipFill>
          <a:blip r:embed="rId3"/>
          <a:srcRect t="4886"/>
          <a:stretch>
            <a:fillRect/>
          </a:stretch>
        </p:blipFill>
        <p:spPr>
          <a:xfrm>
            <a:off x="507968" y="2095488"/>
            <a:ext cx="9147015" cy="514353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10300" y="375700"/>
            <a:ext cx="9015574" cy="163353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l-GR" sz="4800" dirty="0" smtClean="0">
                <a:solidFill>
                  <a:srgbClr val="000099"/>
                </a:solidFill>
                <a:latin typeface="Comic Sans MS" pitchFamily="66" charset="0"/>
              </a:rPr>
              <a:t>Όλα από ένα μόνο κύτταρο!!!</a:t>
            </a:r>
            <a:endParaRPr lang="en-US" sz="4444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5 - Εικόνα" descr="zygote.jpg"/>
          <p:cNvPicPr>
            <a:picLocks noChangeAspect="1"/>
          </p:cNvPicPr>
          <p:nvPr/>
        </p:nvPicPr>
        <p:blipFill>
          <a:blip r:embed="rId3"/>
          <a:srcRect l="13541" t="9722" r="15624" b="6944"/>
          <a:stretch>
            <a:fillRect/>
          </a:stretch>
        </p:blipFill>
        <p:spPr>
          <a:xfrm>
            <a:off x="0" y="1595422"/>
            <a:ext cx="1619261" cy="1428759"/>
          </a:xfrm>
          <a:prstGeom prst="rect">
            <a:avLst/>
          </a:prstGeom>
        </p:spPr>
      </p:pic>
      <p:pic>
        <p:nvPicPr>
          <p:cNvPr id="7" name="6 - Εικόνα" descr="zygote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472" y="2881306"/>
            <a:ext cx="1700284" cy="1645656"/>
          </a:xfrm>
          <a:prstGeom prst="rect">
            <a:avLst/>
          </a:prstGeom>
        </p:spPr>
      </p:pic>
      <p:pic>
        <p:nvPicPr>
          <p:cNvPr id="8" name="7 - Εικόνα" descr="embryogenesis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298" y="2452678"/>
            <a:ext cx="6667500" cy="4457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0" y="523852"/>
            <a:ext cx="9855200" cy="535785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dirty="0" smtClean="0">
                <a:solidFill>
                  <a:srgbClr val="000099"/>
                </a:solidFill>
                <a:latin typeface="Comic Sans MS" pitchFamily="66" charset="0"/>
              </a:rPr>
              <a:t>Τα κύτταρα αποκτούν διαφορετικά μορφολογικά και λειτουργικά χαρακτηριστικά με τη διαδικασία της ΔΙΑΦΟΡΟΠΟΙΗΣΗΣ.</a:t>
            </a:r>
            <a:br>
              <a:rPr lang="el-GR" sz="36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l-GR" sz="36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l-GR" sz="36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l-GR" sz="3600" b="1" dirty="0" smtClean="0">
                <a:solidFill>
                  <a:srgbClr val="000099"/>
                </a:solidFill>
                <a:latin typeface="Comic Sans MS" pitchFamily="66" charset="0"/>
              </a:rPr>
              <a:t>Διαφοροποίηση</a:t>
            </a:r>
            <a:r>
              <a:rPr lang="el-GR" sz="3600" dirty="0" smtClean="0">
                <a:solidFill>
                  <a:srgbClr val="000099"/>
                </a:solidFill>
                <a:latin typeface="Comic Sans MS" pitchFamily="66" charset="0"/>
              </a:rPr>
              <a:t> = η πορεία κατά την οποία ένα κύτταρο γίνεται εξειδικευμένο ώστε να επιτελεί μια συγκεκριμένη λειτουργία.</a:t>
            </a:r>
            <a:endParaRPr lang="en-US" sz="3600" dirty="0">
              <a:solidFill>
                <a:srgbClr val="000099"/>
              </a:solidFill>
              <a:latin typeface="Comic Sans MS" pitchFamily="66" charset="0"/>
              <a:sym typeface="Arial"/>
            </a:endParaRPr>
          </a:p>
        </p:txBody>
      </p:sp>
      <p:sp>
        <p:nvSpPr>
          <p:cNvPr id="26" name="Shape 26"/>
          <p:cNvSpPr txBox="1"/>
          <p:nvPr/>
        </p:nvSpPr>
        <p:spPr>
          <a:xfrm>
            <a:off x="2007300" y="2167800"/>
            <a:ext cx="7618575" cy="45458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44FF44"/>
              </a:buClr>
              <a:buSzPct val="164609"/>
              <a:buFont typeface="Arial"/>
              <a:buChar char="•"/>
            </a:pPr>
            <a:endParaRPr lang="en-US" sz="3555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- Εικόνα" descr="types-of-human-cel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290" y="523852"/>
            <a:ext cx="6786610" cy="644808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507968" y="1952612"/>
            <a:ext cx="4470399" cy="2928958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 algn="ctr"/>
            <a:r>
              <a:rPr lang="el-GR" sz="3200" dirty="0" smtClean="0">
                <a:solidFill>
                  <a:srgbClr val="000099"/>
                </a:solidFill>
                <a:latin typeface="Comic Sans MS" pitchFamily="66" charset="0"/>
              </a:rPr>
              <a:t>Κύτταρα μορφολογικά όμοια που συμμετέχουν στην ίδια λειτουργία αποτελούν έναν </a:t>
            </a:r>
            <a:r>
              <a:rPr lang="el-GR" sz="4800" dirty="0" smtClean="0">
                <a:solidFill>
                  <a:srgbClr val="000099"/>
                </a:solidFill>
                <a:latin typeface="Comic Sans MS" pitchFamily="66" charset="0"/>
              </a:rPr>
              <a:t>ιστό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2"/>
          </p:nvPr>
        </p:nvSpPr>
        <p:spPr>
          <a:xfrm>
            <a:off x="5384800" y="380976"/>
            <a:ext cx="4470399" cy="693422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l-GR" sz="4800" dirty="0" smtClean="0">
                <a:solidFill>
                  <a:srgbClr val="000099"/>
                </a:solidFill>
                <a:latin typeface="Comic Sans MS" pitchFamily="66" charset="0"/>
              </a:rPr>
              <a:t>Είδη ιστών</a:t>
            </a:r>
          </a:p>
          <a:p>
            <a:pPr algn="ctr"/>
            <a:endParaRPr lang="el-GR" sz="40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l-GR" sz="4000" dirty="0" smtClean="0">
                <a:solidFill>
                  <a:srgbClr val="000099"/>
                </a:solidFill>
                <a:latin typeface="Comic Sans MS" pitchFamily="66" charset="0"/>
              </a:rPr>
              <a:t>Επιθηλιακός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l-GR" sz="4000" dirty="0" smtClean="0">
                <a:solidFill>
                  <a:srgbClr val="000099"/>
                </a:solidFill>
                <a:latin typeface="Comic Sans MS" pitchFamily="66" charset="0"/>
              </a:rPr>
              <a:t>Ερειστικός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l-GR" sz="4000" dirty="0" smtClean="0">
                <a:solidFill>
                  <a:srgbClr val="000099"/>
                </a:solidFill>
                <a:latin typeface="Comic Sans MS" pitchFamily="66" charset="0"/>
              </a:rPr>
              <a:t>Μυϊκός</a:t>
            </a:r>
          </a:p>
          <a:p>
            <a:pPr algn="ctr">
              <a:lnSpc>
                <a:spcPct val="150000"/>
              </a:lnSpc>
            </a:pPr>
            <a:r>
              <a:rPr lang="el-GR" sz="4000" dirty="0" smtClean="0">
                <a:solidFill>
                  <a:srgbClr val="000099"/>
                </a:solidFill>
                <a:latin typeface="Comic Sans MS" pitchFamily="66" charset="0"/>
              </a:rPr>
              <a:t>Νευρικός</a:t>
            </a:r>
            <a:endParaRPr lang="el-GR" sz="3600" dirty="0"/>
          </a:p>
        </p:txBody>
      </p:sp>
      <p:sp>
        <p:nvSpPr>
          <p:cNvPr id="108" name="Shape 108"/>
          <p:cNvSpPr txBox="1"/>
          <p:nvPr/>
        </p:nvSpPr>
        <p:spPr>
          <a:xfrm>
            <a:off x="293654" y="523852"/>
            <a:ext cx="4760220" cy="6189823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lvl="0" indent="-276577" algn="ctr">
              <a:lnSpc>
                <a:spcPct val="119921"/>
              </a:lnSpc>
              <a:buClr>
                <a:srgbClr val="FFFFFF"/>
              </a:buClr>
              <a:buSzPct val="164609"/>
            </a:pPr>
            <a:endParaRPr lang="en-US" sz="40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10300" y="0"/>
            <a:ext cx="9015574" cy="1452546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0099"/>
                </a:solidFill>
                <a:latin typeface="Comic Sans MS" pitchFamily="66" charset="0"/>
              </a:rPr>
              <a:t>ΕΠΙΘΗΛΙΑΚΟΣ ΙΣΤΟΣ 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0" y="1309670"/>
            <a:ext cx="5080000" cy="604607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lvl="0" indent="-276577">
              <a:lnSpc>
                <a:spcPct val="119921"/>
              </a:lnSpc>
              <a:buClr>
                <a:srgbClr val="00004D"/>
              </a:buClr>
              <a:buSzPct val="164609"/>
              <a:buFont typeface="Arial"/>
              <a:buChar char="•"/>
            </a:pPr>
            <a:r>
              <a:rPr lang="en-US" sz="3600" dirty="0">
                <a:solidFill>
                  <a:srgbClr val="000099"/>
                </a:solidFill>
                <a:latin typeface="Comic Sans MS" pitchFamily="66" charset="0"/>
              </a:rPr>
              <a:t>Κύτταρα στενά συνδεδεμένα μεταξύ τους </a:t>
            </a:r>
            <a:r>
              <a:rPr lang="el-GR" sz="3600" dirty="0" smtClean="0">
                <a:solidFill>
                  <a:srgbClr val="000099"/>
                </a:solidFill>
                <a:latin typeface="Comic Sans MS" pitchFamily="66" charset="0"/>
              </a:rPr>
              <a:t>που σχηματίζουν επιφάνειες</a:t>
            </a:r>
            <a:endParaRPr lang="en-US" sz="3600" dirty="0">
              <a:solidFill>
                <a:srgbClr val="000099"/>
              </a:solidFill>
              <a:latin typeface="Comic Sans MS" pitchFamily="66" charset="0"/>
            </a:endParaRPr>
          </a:p>
          <a:p>
            <a:endParaRPr>
              <a:solidFill>
                <a:schemeClr val="bg2"/>
              </a:solidFill>
              <a:latin typeface="Comic Sans MS" pitchFamily="66" charset="0"/>
            </a:endParaRP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4D"/>
              </a:buClr>
              <a:buSzPct val="164609"/>
              <a:buFont typeface="Arial"/>
              <a:buChar char="•"/>
            </a:pPr>
            <a:r>
              <a:rPr lang="en-US" sz="3600" dirty="0">
                <a:solidFill>
                  <a:srgbClr val="000099"/>
                </a:solidFill>
                <a:latin typeface="Comic Sans MS" pitchFamily="66" charset="0"/>
              </a:rPr>
              <a:t>Κυρίως καλύπτουν εξωτερικά το σώμα </a:t>
            </a:r>
            <a:r>
              <a:rPr lang="en-US" sz="3600" dirty="0" smtClean="0">
                <a:solidFill>
                  <a:srgbClr val="000099"/>
                </a:solidFill>
                <a:latin typeface="Comic Sans MS" pitchFamily="66" charset="0"/>
              </a:rPr>
              <a:t>ή </a:t>
            </a:r>
            <a:r>
              <a:rPr lang="en-US" sz="3600" dirty="0">
                <a:solidFill>
                  <a:srgbClr val="000099"/>
                </a:solidFill>
                <a:latin typeface="Comic Sans MS" pitchFamily="66" charset="0"/>
              </a:rPr>
              <a:t>εσωτερικά </a:t>
            </a:r>
            <a:r>
              <a:rPr lang="el-GR" sz="3600" dirty="0" smtClean="0">
                <a:solidFill>
                  <a:srgbClr val="000099"/>
                </a:solidFill>
                <a:latin typeface="Comic Sans MS" pitchFamily="66" charset="0"/>
              </a:rPr>
              <a:t>διάφορες κ</a:t>
            </a:r>
            <a:r>
              <a:rPr lang="en-US" sz="3600" dirty="0" smtClean="0">
                <a:solidFill>
                  <a:srgbClr val="000099"/>
                </a:solidFill>
                <a:latin typeface="Comic Sans MS" pitchFamily="66" charset="0"/>
              </a:rPr>
              <a:t>οιλότητες</a:t>
            </a:r>
            <a:r>
              <a:rPr lang="el-GR" sz="3600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  <a:endParaRPr lang="en-US" sz="36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5008562" y="1166794"/>
            <a:ext cx="4847150" cy="57467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">
    <a:dk1>
      <a:srgbClr val="000000"/>
    </a:dk1>
    <a:lt1>
      <a:srgbClr val="FFFFFF"/>
    </a:lt1>
    <a:dk2>
      <a:srgbClr val="073763"/>
    </a:dk2>
    <a:lt2>
      <a:srgbClr val="CFE2F3"/>
    </a:lt2>
    <a:accent1>
      <a:srgbClr val="404040"/>
    </a:accent1>
    <a:accent2>
      <a:srgbClr val="808080"/>
    </a:accent2>
    <a:accent3>
      <a:srgbClr val="C0C0C0"/>
    </a:accent3>
    <a:accent4>
      <a:srgbClr val="396187"/>
    </a:accent4>
    <a:accent5>
      <a:srgbClr val="6B8CAB"/>
    </a:accent5>
    <a:accent6>
      <a:srgbClr val="9DB7CF"/>
    </a:accent6>
    <a:hlink>
      <a:srgbClr val="0000EE"/>
    </a:hlink>
    <a:folHlink>
      <a:srgbClr val="551A8B"/>
    </a:folHlink>
  </a:clrScheme>
</a:themeOverride>
</file>

<file path=ppt/theme/themeOverride2.xml><?xml version="1.0" encoding="utf-8"?>
<a:themeOverride xmlns:a="http://schemas.openxmlformats.org/drawingml/2006/main">
  <a:clrScheme name="blank">
    <a:dk1>
      <a:srgbClr val="000000"/>
    </a:dk1>
    <a:lt1>
      <a:srgbClr val="FFFFFF"/>
    </a:lt1>
    <a:dk2>
      <a:srgbClr val="073763"/>
    </a:dk2>
    <a:lt2>
      <a:srgbClr val="CFE2F3"/>
    </a:lt2>
    <a:accent1>
      <a:srgbClr val="404040"/>
    </a:accent1>
    <a:accent2>
      <a:srgbClr val="808080"/>
    </a:accent2>
    <a:accent3>
      <a:srgbClr val="C0C0C0"/>
    </a:accent3>
    <a:accent4>
      <a:srgbClr val="396187"/>
    </a:accent4>
    <a:accent5>
      <a:srgbClr val="6B8CAB"/>
    </a:accent5>
    <a:accent6>
      <a:srgbClr val="9DB7CF"/>
    </a:accent6>
    <a:hlink>
      <a:srgbClr val="0000EE"/>
    </a:hlink>
    <a:folHlink>
      <a:srgbClr val="551A8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250</Words>
  <Application>Microsoft Office PowerPoint</Application>
  <PresentationFormat>Custom</PresentationFormat>
  <Paragraphs>41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Comic Sans MS</vt:lpstr>
      <vt:lpstr>Custom Theme</vt:lpstr>
      <vt:lpstr>ΚΥΤΤΑΡΑ ΚΑΙ ΙΣΤΟΙ Επιθηλιακός ιστός</vt:lpstr>
      <vt:lpstr>Ο άνθρωπος αποτελείται από τρισεκατομμύρια κύτταρα που εμφανίζουν σημαντική ποικιλομορφία</vt:lpstr>
      <vt:lpstr>Όλα τα κύτταρα προέρχονται από το ζυγωτό…</vt:lpstr>
      <vt:lpstr>…με αλλεπάλληλες μιτωτικές διαιρέσεις</vt:lpstr>
      <vt:lpstr>Όλα από ένα μόνο κύτταρο!!!</vt:lpstr>
      <vt:lpstr>Τα κύτταρα αποκτούν διαφορετικά μορφολογικά και λειτουργικά χαρακτηριστικά με τη διαδικασία της ΔΙΑΦΟΡΟΠΟΙΗΣΗΣ.  Διαφοροποίηση = η πορεία κατά την οποία ένα κύτταρο γίνεται εξειδικευμένο ώστε να επιτελεί μια συγκεκριμένη λειτουργία.</vt:lpstr>
      <vt:lpstr>PowerPoint Presentation</vt:lpstr>
      <vt:lpstr>PowerPoint Presentation</vt:lpstr>
      <vt:lpstr>ΕΠΙΘΗΛΙΑΚΟΣ ΙΣΤΟΣ </vt:lpstr>
      <vt:lpstr>ΡΟΛΟΣ ΕΠΙΘΗΛΙΑΚΟΥ ΙΣΤΟΥ </vt:lpstr>
      <vt:lpstr>Κροσσωτός επιθηλιακός ιστός</vt:lpstr>
      <vt:lpstr>Κροσσωτός επιθηλιακός ιστός</vt:lpstr>
      <vt:lpstr> ΑΔΕΝΕΣ </vt:lpstr>
      <vt:lpstr>ΕΙΔΗ ΑΔΕΝΩΝ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Στην Βιολογία της  Α΄ Λυκείου θα μάθουμε:</dc:title>
  <dc:creator>Φωτεινή</dc:creator>
  <cp:lastModifiedBy>Fotini Sotir</cp:lastModifiedBy>
  <cp:revision>13</cp:revision>
  <dcterms:modified xsi:type="dcterms:W3CDTF">2023-10-17T09:12:31Z</dcterms:modified>
</cp:coreProperties>
</file>