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0"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667C2C-5528-426B-89F3-3E622F8ED10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EF2AB84-25AB-4472-A9FB-03ACDF7DBF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E2B5B1A-DC90-4ED9-AC6C-81BF5F9350F9}"/>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50396B73-76B7-415F-9150-8CBD6C69328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7F1DA4-1963-4E36-B331-06DA84CF8D2D}"/>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42325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95B2E7-910A-485C-A08B-80DD6292FE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05C960A-3B4D-4633-8CB3-FFD564F8638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81222B-8870-4546-A1F1-0CD9D72EBA95}"/>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6AAF1E84-301C-429D-99CB-585DF5D65A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8E7357B-3997-4773-96E7-20DBCB541317}"/>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2662494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7509085-C131-41F1-AE79-776B90504D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75B0078-0874-4A12-A3A3-151D4929D89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79819B6-3D2D-46C6-B904-2DF8AE55A87D}"/>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FE87A028-3A33-45D1-BAFD-2714A62807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9FC9CF-4DE3-49DB-894E-C68A03955E18}"/>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927987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A6609-FD1D-463A-8210-47FC62F5B8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BA2B35-E7C5-48A6-96B7-C39779085FC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B4E2FA8-1574-4E6B-BCAB-B7E223D87EF6}"/>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29FED214-5769-4913-A221-3B32B6E9B4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2559AA0-D67B-4588-A5D6-771337196E17}"/>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2092204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1F07D7-CDD1-4739-A9A3-A5E3EFE33F4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C6F694-C819-47BB-AB90-1862E2E32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445DE86-E6A8-4AE9-9D22-81779A5D1C5F}"/>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B98D1B6B-27B6-4F20-B7CC-EFDD3C4C68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5C31937-6C8F-4217-BC12-E48A565DAEB6}"/>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883392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471D3-A534-4146-9691-09FD70EB3CD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50D7191-44B9-4AF4-92A3-9F553C6C7D3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AB1F9E6-89A5-4B31-8DE3-B391406865A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8DA9630-588E-4E81-A1BD-46E0FED4F532}"/>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6" name="Θέση υποσέλιδου 5">
            <a:extLst>
              <a:ext uri="{FF2B5EF4-FFF2-40B4-BE49-F238E27FC236}">
                <a16:creationId xmlns:a16="http://schemas.microsoft.com/office/drawing/2014/main" id="{C031FAF4-D677-40F1-ABE9-6E02E073F8E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074A153-AC5E-457A-909A-49548AF22320}"/>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667445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9C2DDD-6AD0-4A46-8857-CEE92A7D51E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805EF78-A926-4CF2-A15B-9EBFF1E83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4586FAB-F2E3-4DE8-99FF-F8AD76587EF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656E63E-78E3-4FC8-A092-EF3C03345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9F80638-AB08-48D4-B91F-76BE9EB7DE7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CD94FB5-4244-444B-BF15-ECA1CF7A5551}"/>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8" name="Θέση υποσέλιδου 7">
            <a:extLst>
              <a:ext uri="{FF2B5EF4-FFF2-40B4-BE49-F238E27FC236}">
                <a16:creationId xmlns:a16="http://schemas.microsoft.com/office/drawing/2014/main" id="{FC717B88-9078-4CD0-9CA9-4490078AED5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656AB69-2F9B-4030-866B-DEE0DD6AFBCC}"/>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290894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8BCFB7-F2C2-4414-BBE3-B768402F91B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E322D6-5578-4EE7-BD89-A227AA01B6CA}"/>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4" name="Θέση υποσέλιδου 3">
            <a:extLst>
              <a:ext uri="{FF2B5EF4-FFF2-40B4-BE49-F238E27FC236}">
                <a16:creationId xmlns:a16="http://schemas.microsoft.com/office/drawing/2014/main" id="{513E6B6F-7C39-4F55-A629-D98F84900C6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2BD94A3-52E9-4673-83BF-891F7CE989F0}"/>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2786042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8262F34-CC66-4B34-BE1F-58B2AA9E793B}"/>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3" name="Θέση υποσέλιδου 2">
            <a:extLst>
              <a:ext uri="{FF2B5EF4-FFF2-40B4-BE49-F238E27FC236}">
                <a16:creationId xmlns:a16="http://schemas.microsoft.com/office/drawing/2014/main" id="{DF11B444-326B-47BC-830C-20672799586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2342D2-4422-4ACD-B18D-C12C1F50E076}"/>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2453479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A4992-32A7-463A-B3DC-DFEA96A118E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D7E73C-5027-41BF-8147-691739714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6C8736A-899C-4BF0-BC4A-DCC0D4F7B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35D59B-33F5-4B6C-BF48-3E5DD2A76EF3}"/>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6" name="Θέση υποσέλιδου 5">
            <a:extLst>
              <a:ext uri="{FF2B5EF4-FFF2-40B4-BE49-F238E27FC236}">
                <a16:creationId xmlns:a16="http://schemas.microsoft.com/office/drawing/2014/main" id="{214465BF-291C-4689-9CC2-99AAA94479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49188C8-5CD0-4524-BD54-9DD9A9299534}"/>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3618656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C6D8B1-B31F-4BD0-A591-CA5782EC9A6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8B4C7D5-63A9-4407-A76D-B998ED719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C138C62-B14E-493C-93E5-C289A9DFB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47019A3-E53A-4F12-B16D-CD0CA1AC91DF}"/>
              </a:ext>
            </a:extLst>
          </p:cNvPr>
          <p:cNvSpPr>
            <a:spLocks noGrp="1"/>
          </p:cNvSpPr>
          <p:nvPr>
            <p:ph type="dt" sz="half" idx="10"/>
          </p:nvPr>
        </p:nvSpPr>
        <p:spPr/>
        <p:txBody>
          <a:bodyPr/>
          <a:lstStyle/>
          <a:p>
            <a:fld id="{ED62CAE2-0D2C-4AB2-8AF9-1FCCC10743B5}" type="datetimeFigureOut">
              <a:rPr lang="el-GR" smtClean="0"/>
              <a:t>17/3/2025</a:t>
            </a:fld>
            <a:endParaRPr lang="el-GR"/>
          </a:p>
        </p:txBody>
      </p:sp>
      <p:sp>
        <p:nvSpPr>
          <p:cNvPr id="6" name="Θέση υποσέλιδου 5">
            <a:extLst>
              <a:ext uri="{FF2B5EF4-FFF2-40B4-BE49-F238E27FC236}">
                <a16:creationId xmlns:a16="http://schemas.microsoft.com/office/drawing/2014/main" id="{201C8CEA-7547-4524-83A6-D4B98DC82A7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507B4D8-3AF7-4F82-828A-6B2DEA9A1F80}"/>
              </a:ext>
            </a:extLst>
          </p:cNvPr>
          <p:cNvSpPr>
            <a:spLocks noGrp="1"/>
          </p:cNvSpPr>
          <p:nvPr>
            <p:ph type="sldNum" sz="quarter" idx="12"/>
          </p:nvPr>
        </p:nvSpPr>
        <p:spPr/>
        <p:txBody>
          <a:bodyPr/>
          <a:lstStyle/>
          <a:p>
            <a:fld id="{B4F63FF0-815E-4970-A1C2-58D84A3605C6}" type="slidenum">
              <a:rPr lang="el-GR" smtClean="0"/>
              <a:t>‹#›</a:t>
            </a:fld>
            <a:endParaRPr lang="el-GR"/>
          </a:p>
        </p:txBody>
      </p:sp>
    </p:spTree>
    <p:extLst>
      <p:ext uri="{BB962C8B-B14F-4D97-AF65-F5344CB8AC3E}">
        <p14:creationId xmlns:p14="http://schemas.microsoft.com/office/powerpoint/2010/main" val="1875911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5060BC4-8B8D-49BC-950F-20B16FD27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FB07B03-383F-4054-A226-2783F5667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6548D2D-96B3-48DF-B10D-3DC85A9C1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2CAE2-0D2C-4AB2-8AF9-1FCCC10743B5}" type="datetimeFigureOut">
              <a:rPr lang="el-GR" smtClean="0"/>
              <a:t>17/3/2025</a:t>
            </a:fld>
            <a:endParaRPr lang="el-GR"/>
          </a:p>
        </p:txBody>
      </p:sp>
      <p:sp>
        <p:nvSpPr>
          <p:cNvPr id="5" name="Θέση υποσέλιδου 4">
            <a:extLst>
              <a:ext uri="{FF2B5EF4-FFF2-40B4-BE49-F238E27FC236}">
                <a16:creationId xmlns:a16="http://schemas.microsoft.com/office/drawing/2014/main" id="{4875824C-6CA3-4FD5-96BC-6023483E8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11F48DD-B25C-4D59-907B-ED7826F9C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63FF0-815E-4970-A1C2-58D84A3605C6}" type="slidenum">
              <a:rPr lang="el-GR" smtClean="0"/>
              <a:t>‹#›</a:t>
            </a:fld>
            <a:endParaRPr lang="el-GR"/>
          </a:p>
        </p:txBody>
      </p:sp>
    </p:spTree>
    <p:extLst>
      <p:ext uri="{BB962C8B-B14F-4D97-AF65-F5344CB8AC3E}">
        <p14:creationId xmlns:p14="http://schemas.microsoft.com/office/powerpoint/2010/main" val="99227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3672F0D1-55B6-4E68-A2E2-4D6621D56854}"/>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Υπότιτλος 2">
            <a:extLst>
              <a:ext uri="{FF2B5EF4-FFF2-40B4-BE49-F238E27FC236}">
                <a16:creationId xmlns:a16="http://schemas.microsoft.com/office/drawing/2014/main" id="{1978832E-9BA2-471F-B492-0180F9F68F8D}"/>
              </a:ext>
            </a:extLst>
          </p:cNvPr>
          <p:cNvSpPr>
            <a:spLocks noGrp="1"/>
          </p:cNvSpPr>
          <p:nvPr>
            <p:ph type="subTitle" idx="1"/>
          </p:nvPr>
        </p:nvSpPr>
        <p:spPr>
          <a:xfrm>
            <a:off x="2804474" y="566607"/>
            <a:ext cx="6583052" cy="781426"/>
          </a:xfrm>
          <a:solidFill>
            <a:schemeClr val="accent5">
              <a:lumMod val="75000"/>
            </a:schemeClr>
          </a:solidFill>
          <a:ln w="28575">
            <a:solidFill>
              <a:schemeClr val="accent5">
                <a:lumMod val="50000"/>
              </a:schemeClr>
            </a:solidFill>
          </a:ln>
          <a:scene3d>
            <a:camera prst="orthographicFront"/>
            <a:lightRig rig="harsh" dir="t"/>
          </a:scene3d>
          <a:sp3d>
            <a:bevelT prst="angle"/>
          </a:sp3d>
        </p:spPr>
        <p:txBody>
          <a:bodyPr>
            <a:normAutofit fontScale="92500"/>
            <a:sp3d extrusionH="57150" prstMaterial="matte">
              <a:bevelT w="63500" h="12700" prst="angle"/>
              <a:contourClr>
                <a:schemeClr val="bg1">
                  <a:lumMod val="65000"/>
                </a:schemeClr>
              </a:contourClr>
            </a:sp3d>
          </a:bodyPr>
          <a:lstStyle/>
          <a:p>
            <a:r>
              <a:rPr lang="el-GR" sz="4000" b="1" dirty="0">
                <a:ln/>
                <a:solidFill>
                  <a:schemeClr val="accent3"/>
                </a:solidFill>
                <a:latin typeface="Century Schoolbook" panose="02040604050505020304" pitchFamily="18" charset="0"/>
              </a:rPr>
              <a:t>Ο θάνατος του Πάτροκλου</a:t>
            </a:r>
          </a:p>
        </p:txBody>
      </p:sp>
      <p:sp>
        <p:nvSpPr>
          <p:cNvPr id="5" name="TextBox 4">
            <a:extLst>
              <a:ext uri="{FF2B5EF4-FFF2-40B4-BE49-F238E27FC236}">
                <a16:creationId xmlns:a16="http://schemas.microsoft.com/office/drawing/2014/main" id="{4036FCB8-AB82-40E0-908D-FBF9913ED456}"/>
              </a:ext>
            </a:extLst>
          </p:cNvPr>
          <p:cNvSpPr txBox="1"/>
          <p:nvPr/>
        </p:nvSpPr>
        <p:spPr>
          <a:xfrm>
            <a:off x="6721311" y="2262433"/>
            <a:ext cx="4515439" cy="2677656"/>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Ο Αχιλλέας δεν πολεμούσε πια και οι Τρώες πήραν θάρρος. Άγριες μάχες γίνονταν έξω απ’ τα τείχη της Τροίας και αμέτρητοι Αχαιοί έπεφταν νεκροί.</a:t>
            </a:r>
          </a:p>
        </p:txBody>
      </p:sp>
      <p:pic>
        <p:nvPicPr>
          <p:cNvPr id="7" name="Εικόνα 6">
            <a:extLst>
              <a:ext uri="{FF2B5EF4-FFF2-40B4-BE49-F238E27FC236}">
                <a16:creationId xmlns:a16="http://schemas.microsoft.com/office/drawing/2014/main" id="{DE204F8C-2329-443B-BD4A-25D395F365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835" y="1886360"/>
            <a:ext cx="6035563" cy="3406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0241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 name="Εικόνα 2">
            <a:extLst>
              <a:ext uri="{FF2B5EF4-FFF2-40B4-BE49-F238E27FC236}">
                <a16:creationId xmlns:a16="http://schemas.microsoft.com/office/drawing/2014/main" id="{227C1820-580A-40EA-8D18-751BA14177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156" y="1020390"/>
            <a:ext cx="4722830" cy="2479250"/>
          </a:xfrm>
          <a:prstGeom prst="rect">
            <a:avLst/>
          </a:prstGeom>
        </p:spPr>
      </p:pic>
      <p:sp>
        <p:nvSpPr>
          <p:cNvPr id="5" name="TextBox 4">
            <a:extLst>
              <a:ext uri="{FF2B5EF4-FFF2-40B4-BE49-F238E27FC236}">
                <a16:creationId xmlns:a16="http://schemas.microsoft.com/office/drawing/2014/main" id="{8AD20267-D4FC-40F6-B5AB-19A83DD3B8EC}"/>
              </a:ext>
            </a:extLst>
          </p:cNvPr>
          <p:cNvSpPr txBox="1"/>
          <p:nvPr/>
        </p:nvSpPr>
        <p:spPr>
          <a:xfrm>
            <a:off x="962182" y="329957"/>
            <a:ext cx="4892512" cy="523220"/>
          </a:xfrm>
          <a:prstGeom prst="rect">
            <a:avLst/>
          </a:prstGeom>
          <a:solidFill>
            <a:schemeClr val="accent2">
              <a:lumMod val="75000"/>
            </a:schemeClr>
          </a:solidFill>
          <a:ln w="28575">
            <a:solidFill>
              <a:schemeClr val="accent2">
                <a:lumMod val="50000"/>
              </a:schemeClr>
            </a:solidFill>
            <a:prstDash val="dash"/>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2800"/>
              <a:t> Οι </a:t>
            </a:r>
            <a:r>
              <a:rPr lang="el-GR" sz="2800" dirty="0"/>
              <a:t>σκηνές στα αγγεία</a:t>
            </a:r>
          </a:p>
        </p:txBody>
      </p:sp>
      <p:pic>
        <p:nvPicPr>
          <p:cNvPr id="7" name="Εικόνα 6">
            <a:extLst>
              <a:ext uri="{FF2B5EF4-FFF2-40B4-BE49-F238E27FC236}">
                <a16:creationId xmlns:a16="http://schemas.microsoft.com/office/drawing/2014/main" id="{1F87F886-D423-45D9-9FC7-967500D4C33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110954" y="56735"/>
            <a:ext cx="3675157" cy="3667070"/>
          </a:xfrm>
          <a:prstGeom prst="rect">
            <a:avLst/>
          </a:prstGeom>
        </p:spPr>
      </p:pic>
      <p:pic>
        <p:nvPicPr>
          <p:cNvPr id="9" name="Εικόνα 8">
            <a:extLst>
              <a:ext uri="{FF2B5EF4-FFF2-40B4-BE49-F238E27FC236}">
                <a16:creationId xmlns:a16="http://schemas.microsoft.com/office/drawing/2014/main" id="{9CC2E7E5-7594-4C02-999E-6A6B802060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4084" y="3666853"/>
            <a:ext cx="3175696" cy="3134412"/>
          </a:xfrm>
          <a:prstGeom prst="rect">
            <a:avLst/>
          </a:prstGeom>
        </p:spPr>
      </p:pic>
      <p:pic>
        <p:nvPicPr>
          <p:cNvPr id="11" name="Εικόνα 10">
            <a:extLst>
              <a:ext uri="{FF2B5EF4-FFF2-40B4-BE49-F238E27FC236}">
                <a16:creationId xmlns:a16="http://schemas.microsoft.com/office/drawing/2014/main" id="{58338C49-D607-472F-B0F0-36B373B757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3637232"/>
            <a:ext cx="5314760" cy="3164033"/>
          </a:xfrm>
          <a:prstGeom prst="rect">
            <a:avLst/>
          </a:prstGeom>
        </p:spPr>
      </p:pic>
    </p:spTree>
    <p:extLst>
      <p:ext uri="{BB962C8B-B14F-4D97-AF65-F5344CB8AC3E}">
        <p14:creationId xmlns:p14="http://schemas.microsoft.com/office/powerpoint/2010/main" val="1232086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6636471" y="582067"/>
            <a:ext cx="5128181" cy="5693866"/>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Απελπισμένος ο Αγαμέμνονας έστειλε στον Αχιλλέα τον </a:t>
            </a:r>
            <a:r>
              <a:rPr lang="el-GR" sz="2800" dirty="0" err="1"/>
              <a:t>γερο</a:t>
            </a:r>
            <a:r>
              <a:rPr lang="el-GR" sz="2800" dirty="0"/>
              <a:t> Φοίνικα, το δάσκαλο του Αχιλλέα, τον Αίαντα, τον πιο δυνατό πολεμιστή των Αχαιών και τον πολυμήχανο Οδυσσέα, για να τον παρακαλέσουν να ξαναβγεί στη μάχη και θα του έδινε πίσω τη Βρισηίδα και αμέτρητα δώρα. Μα ο Αχιλλέας δε δέχθηκε και είπε ότι θα πολεμούσε μόνο αν οι Τρώες έφταναν στα καράβια του.</a:t>
            </a:r>
          </a:p>
          <a:p>
            <a:endParaRPr lang="el-GR" sz="2800" dirty="0"/>
          </a:p>
        </p:txBody>
      </p:sp>
      <p:pic>
        <p:nvPicPr>
          <p:cNvPr id="7" name="Εικόνα 6">
            <a:extLst>
              <a:ext uri="{FF2B5EF4-FFF2-40B4-BE49-F238E27FC236}">
                <a16:creationId xmlns:a16="http://schemas.microsoft.com/office/drawing/2014/main" id="{789750BA-65DE-4B11-AEC3-0E3269EBA84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4078" y="1036392"/>
            <a:ext cx="6004875"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8177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248240" y="4555131"/>
            <a:ext cx="11943760" cy="2246769"/>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Οι μάχες συνεχίζονταν άγριες. Οι Τρώες κυνήγησαν τους Αχαιούς ως το στρατόπεδό τους. Ο Έκτορας έσπασε την ξύλινη πόρτα του στρατοπέδου με μια τεράστια πέτρα και οι Τρώες όρμησαν μέσα και έβαλαν φωτιά σ’ ένα καράβι. Τους Αχαιούς έσωσε ο </a:t>
            </a:r>
            <a:r>
              <a:rPr lang="el-GR" sz="2800" dirty="0" err="1"/>
              <a:t>Αίαντας</a:t>
            </a:r>
            <a:r>
              <a:rPr lang="el-GR" sz="2800" dirty="0"/>
              <a:t> που τραυμάτισε τον Έκτορα και σταμάτησε η μάχη για λίγο.</a:t>
            </a:r>
          </a:p>
        </p:txBody>
      </p:sp>
      <p:pic>
        <p:nvPicPr>
          <p:cNvPr id="3" name="Εικόνα 2">
            <a:extLst>
              <a:ext uri="{FF2B5EF4-FFF2-40B4-BE49-F238E27FC236}">
                <a16:creationId xmlns:a16="http://schemas.microsoft.com/office/drawing/2014/main" id="{84F81545-AFDC-4B37-B72E-C90C8B32F6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01" y="453477"/>
            <a:ext cx="5804746" cy="3506772"/>
          </a:xfrm>
          <a:prstGeom prst="rect">
            <a:avLst/>
          </a:prstGeom>
          <a:ln>
            <a:noFill/>
          </a:ln>
          <a:effectLst>
            <a:softEdge rad="112500"/>
          </a:effectLst>
        </p:spPr>
      </p:pic>
      <p:pic>
        <p:nvPicPr>
          <p:cNvPr id="7" name="Εικόνα 6">
            <a:extLst>
              <a:ext uri="{FF2B5EF4-FFF2-40B4-BE49-F238E27FC236}">
                <a16:creationId xmlns:a16="http://schemas.microsoft.com/office/drawing/2014/main" id="{AF7431FA-361B-4307-ACFE-4CC7D85783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5347" y="348791"/>
            <a:ext cx="5948413" cy="3716145"/>
          </a:xfrm>
          <a:prstGeom prst="rect">
            <a:avLst/>
          </a:prstGeom>
          <a:ln>
            <a:noFill/>
          </a:ln>
          <a:effectLst>
            <a:softEdge rad="112500"/>
          </a:effectLst>
        </p:spPr>
      </p:pic>
    </p:spTree>
    <p:extLst>
      <p:ext uri="{BB962C8B-B14F-4D97-AF65-F5344CB8AC3E}">
        <p14:creationId xmlns:p14="http://schemas.microsoft.com/office/powerpoint/2010/main" val="3852584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6636470" y="936685"/>
            <a:ext cx="4628561" cy="5262979"/>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Βλέποντας τις συμφορές των Αχαιών, ο Πάτροκλος πήγε στο φίλο του τον Αχιλλέα. «Αχιλλέα», του είπε «οι Τρώες καίνε τα καράβια μας. Αφού εσύ δεν πολεμάς, κανένα δεν φοβούνται. </a:t>
            </a:r>
            <a:r>
              <a:rPr lang="el-GR" sz="2800" dirty="0" err="1"/>
              <a:t>Δώσ</a:t>
            </a:r>
            <a:r>
              <a:rPr lang="el-GR" sz="2800" dirty="0"/>
              <a:t>’ μου την πανοπλία σου, το άρμα με τα αθάνατα άλογά σου και τους γενναίους Μυρμιδόνες, να πολεμήσω εγώ στη θέση σου».</a:t>
            </a:r>
          </a:p>
        </p:txBody>
      </p:sp>
      <p:pic>
        <p:nvPicPr>
          <p:cNvPr id="3" name="Εικόνα 2">
            <a:extLst>
              <a:ext uri="{FF2B5EF4-FFF2-40B4-BE49-F238E27FC236}">
                <a16:creationId xmlns:a16="http://schemas.microsoft.com/office/drawing/2014/main" id="{1180B5F6-E7DA-4229-A276-4426FD6C2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49" y="1470841"/>
            <a:ext cx="5066452" cy="41946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97785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1970179" y="4137821"/>
            <a:ext cx="8408731" cy="2246769"/>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Ο Αχιλλέας συμφώνησε και τον συμβούλεψε να διώξει τους Τρώες από το στρατόπεδο και να γυρίσει πίσω. </a:t>
            </a:r>
          </a:p>
          <a:p>
            <a:r>
              <a:rPr lang="el-GR" sz="2800" dirty="0"/>
              <a:t>Όρμησε ο Πάτροκλος με τους γενναίους Μυρμιδόνες στη μάχη. Οι Τρώες, όταν τον είδαν, νόμισαν πως ήταν ο Αχιλλέας κι έφυγαν τρέχοντας προς την Τροία.</a:t>
            </a:r>
          </a:p>
        </p:txBody>
      </p:sp>
      <p:pic>
        <p:nvPicPr>
          <p:cNvPr id="3" name="Εικόνα 2">
            <a:extLst>
              <a:ext uri="{FF2B5EF4-FFF2-40B4-BE49-F238E27FC236}">
                <a16:creationId xmlns:a16="http://schemas.microsoft.com/office/drawing/2014/main" id="{64FB774A-26AB-48B0-ADA9-085B423017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3875" y="189391"/>
            <a:ext cx="7742591" cy="3475021"/>
          </a:xfrm>
          <a:prstGeom prst="rect">
            <a:avLst/>
          </a:prstGeom>
          <a:ln>
            <a:noFill/>
          </a:ln>
          <a:effectLst>
            <a:softEdge rad="112500"/>
          </a:effectLst>
        </p:spPr>
      </p:pic>
    </p:spTree>
    <p:extLst>
      <p:ext uri="{BB962C8B-B14F-4D97-AF65-F5344CB8AC3E}">
        <p14:creationId xmlns:p14="http://schemas.microsoft.com/office/powerpoint/2010/main" val="289033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6843859" y="1150070"/>
            <a:ext cx="4628561" cy="5262979"/>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Ο Πάτροκλος ξέχασε τη συμβουλή του Αχιλλέα και κυνήγησε τους Τρώες ως τα τείχη της Τροίας. Εκεί τον αναγνώρισε ο Έκτορας, πήγε κοντά κι άρχισαν να πολεμούν. Τότε ο Απόλλωνας χτύπησε τον Πάτροκλο πισώπλατα. Εκείνος έπεσε κάτω και ο Έκτορας τον σκότωσε και πήρε τα θεϊκά όπλα του Αχιλλέα.</a:t>
            </a:r>
          </a:p>
        </p:txBody>
      </p:sp>
      <p:pic>
        <p:nvPicPr>
          <p:cNvPr id="3" name="Εικόνα 2">
            <a:extLst>
              <a:ext uri="{FF2B5EF4-FFF2-40B4-BE49-F238E27FC236}">
                <a16:creationId xmlns:a16="http://schemas.microsoft.com/office/drawing/2014/main" id="{FEA317A3-4487-4980-AF28-2C8D3856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83" y="1272406"/>
            <a:ext cx="5728331" cy="463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5596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812887" y="4377511"/>
            <a:ext cx="10932911" cy="2246769"/>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Έγινε μάχη γύρω από τον νεκρό. Τ’ αθάνατα άλογα του Αχιλλέα, ο Ξάνθος και ο </a:t>
            </a:r>
            <a:r>
              <a:rPr lang="el-GR" sz="2800" dirty="0" err="1"/>
              <a:t>Βαλίος</a:t>
            </a:r>
            <a:r>
              <a:rPr lang="el-GR" sz="2800" dirty="0"/>
              <a:t>, που του τα είχε χαρίσει ο Ποσειδώνας, σαν είδαν τον Πάτροκλο νεκρό, έσκυψαν τα κεφάλια τους και με τα δάκρυά τους έβρεχαν τη γη. Οι Αχαιοί με τη βοήθεια του Μενέλαου και του Αίαντα κατάφεραν και πήραν τον νεκρό Πάτροκλο και τον έφεραν στα πλοία.</a:t>
            </a:r>
          </a:p>
        </p:txBody>
      </p:sp>
      <p:pic>
        <p:nvPicPr>
          <p:cNvPr id="3" name="Εικόνα 2">
            <a:extLst>
              <a:ext uri="{FF2B5EF4-FFF2-40B4-BE49-F238E27FC236}">
                <a16:creationId xmlns:a16="http://schemas.microsoft.com/office/drawing/2014/main" id="{3D093FF0-FBA1-4437-8A9B-384412F50F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5802" y="146826"/>
            <a:ext cx="5923001" cy="3996965"/>
          </a:xfrm>
          <a:prstGeom prst="rect">
            <a:avLst/>
          </a:prstGeom>
        </p:spPr>
      </p:pic>
      <p:pic>
        <p:nvPicPr>
          <p:cNvPr id="7" name="Εικόνα 6">
            <a:extLst>
              <a:ext uri="{FF2B5EF4-FFF2-40B4-BE49-F238E27FC236}">
                <a16:creationId xmlns:a16="http://schemas.microsoft.com/office/drawing/2014/main" id="{F765E57F-D846-4B83-9064-233E00A60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036" y="164807"/>
            <a:ext cx="3482162" cy="3957774"/>
          </a:xfrm>
          <a:prstGeom prst="rect">
            <a:avLst/>
          </a:prstGeom>
        </p:spPr>
      </p:pic>
    </p:spTree>
    <p:extLst>
      <p:ext uri="{BB962C8B-B14F-4D97-AF65-F5344CB8AC3E}">
        <p14:creationId xmlns:p14="http://schemas.microsoft.com/office/powerpoint/2010/main" val="1146926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864123" y="5260158"/>
            <a:ext cx="9967274" cy="1384995"/>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Βλέποντας ο Αχιλλέας τον φίλο του νεκρό, ξέσπασε σε θρήνο. Ορκίστηκε τότε να πάρει εκδίκηση για τον θάνατό του, αλλά και για την ατίμωση που του έκανε ο Έκτορας παίρνοντας τα όπλα του. </a:t>
            </a:r>
          </a:p>
        </p:txBody>
      </p:sp>
      <p:pic>
        <p:nvPicPr>
          <p:cNvPr id="3" name="Εικόνα 2">
            <a:extLst>
              <a:ext uri="{FF2B5EF4-FFF2-40B4-BE49-F238E27FC236}">
                <a16:creationId xmlns:a16="http://schemas.microsoft.com/office/drawing/2014/main" id="{AD52F421-E20C-493E-8135-5F91181694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57050" y="278835"/>
            <a:ext cx="6113320" cy="4572000"/>
          </a:xfrm>
          <a:prstGeom prst="rect">
            <a:avLst/>
          </a:prstGeom>
          <a:scene3d>
            <a:camera prst="orthographicFront"/>
            <a:lightRig rig="threePt" dir="t"/>
          </a:scene3d>
          <a:sp3d>
            <a:bevelT prst="angle"/>
          </a:sp3d>
        </p:spPr>
      </p:pic>
      <p:pic>
        <p:nvPicPr>
          <p:cNvPr id="9" name="Εικόνα 8">
            <a:extLst>
              <a:ext uri="{FF2B5EF4-FFF2-40B4-BE49-F238E27FC236}">
                <a16:creationId xmlns:a16="http://schemas.microsoft.com/office/drawing/2014/main" id="{40B3AE6D-D1FF-4C0D-8A01-3CD4AFDD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236" y="278835"/>
            <a:ext cx="5122714" cy="4268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6298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A7346A1-C100-4E5E-9797-A0C72BA5B3C8}"/>
              </a:ext>
            </a:extLst>
          </p:cNvPr>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AD20267-D4FC-40F6-B5AB-19A83DD3B8EC}"/>
              </a:ext>
            </a:extLst>
          </p:cNvPr>
          <p:cNvSpPr txBox="1"/>
          <p:nvPr/>
        </p:nvSpPr>
        <p:spPr>
          <a:xfrm>
            <a:off x="864123" y="5260158"/>
            <a:ext cx="9967274" cy="1384995"/>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800" dirty="0"/>
              <a:t>Τον άκουσε η μητέρα του η Θέτιδα και βγήκε από τη θάλασσα να τον παρηγορήσει. Αμέσως πήγε η ίδια στον Όλυμπο και του έφερε μια καινούρια πανοπλία, που την έφτιαξε ο Ήφαιστος.</a:t>
            </a:r>
          </a:p>
        </p:txBody>
      </p:sp>
      <p:pic>
        <p:nvPicPr>
          <p:cNvPr id="6" name="Εικόνα 5">
            <a:extLst>
              <a:ext uri="{FF2B5EF4-FFF2-40B4-BE49-F238E27FC236}">
                <a16:creationId xmlns:a16="http://schemas.microsoft.com/office/drawing/2014/main" id="{CE97B8BD-287A-4763-A3EE-C07C457BB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432" y="109396"/>
            <a:ext cx="3677797" cy="5041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Εικόνα 7">
            <a:extLst>
              <a:ext uri="{FF2B5EF4-FFF2-40B4-BE49-F238E27FC236}">
                <a16:creationId xmlns:a16="http://schemas.microsoft.com/office/drawing/2014/main" id="{E45681A2-E59A-4279-99AF-23454C2D9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840" y="589462"/>
            <a:ext cx="4237087" cy="413039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0525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464</Words>
  <Application>Microsoft Office PowerPoint</Application>
  <PresentationFormat>Ευρεία οθόνη</PresentationFormat>
  <Paragraphs>12</Paragraphs>
  <Slides>10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Century Schoolbook</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17</cp:revision>
  <dcterms:created xsi:type="dcterms:W3CDTF">2025-03-05T17:20:37Z</dcterms:created>
  <dcterms:modified xsi:type="dcterms:W3CDTF">2025-03-17T17:32:25Z</dcterms:modified>
</cp:coreProperties>
</file>