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7104EC-0A9B-431C-9B4F-25EF39E6159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F33E0657-399C-4E0A-BD72-A01145338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77AC9C8D-DED7-4974-8FB7-2E8FD368ABE5}"/>
              </a:ext>
            </a:extLst>
          </p:cNvPr>
          <p:cNvSpPr>
            <a:spLocks noGrp="1"/>
          </p:cNvSpPr>
          <p:nvPr>
            <p:ph type="dt" sz="half" idx="10"/>
          </p:nvPr>
        </p:nvSpPr>
        <p:spPr/>
        <p:txBody>
          <a:bodyPr/>
          <a:lstStyle/>
          <a:p>
            <a:fld id="{CA1CFDFE-46FC-42EF-8EEC-CCB69947C102}" type="datetimeFigureOut">
              <a:rPr lang="el-GR" smtClean="0"/>
              <a:t>9/3/2025</a:t>
            </a:fld>
            <a:endParaRPr lang="el-GR"/>
          </a:p>
        </p:txBody>
      </p:sp>
      <p:sp>
        <p:nvSpPr>
          <p:cNvPr id="5" name="Θέση υποσέλιδου 4">
            <a:extLst>
              <a:ext uri="{FF2B5EF4-FFF2-40B4-BE49-F238E27FC236}">
                <a16:creationId xmlns:a16="http://schemas.microsoft.com/office/drawing/2014/main" id="{0824B77D-C5DD-4E5E-B7F0-46BD7A131D2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BA35651-3FFD-43A6-8A9C-C9A4F2B28184}"/>
              </a:ext>
            </a:extLst>
          </p:cNvPr>
          <p:cNvSpPr>
            <a:spLocks noGrp="1"/>
          </p:cNvSpPr>
          <p:nvPr>
            <p:ph type="sldNum" sz="quarter" idx="12"/>
          </p:nvPr>
        </p:nvSpPr>
        <p:spPr/>
        <p:txBody>
          <a:bodyPr/>
          <a:lstStyle/>
          <a:p>
            <a:fld id="{B357DBF8-C4DA-4877-82AA-9B116C47DA6B}" type="slidenum">
              <a:rPr lang="el-GR" smtClean="0"/>
              <a:t>‹#›</a:t>
            </a:fld>
            <a:endParaRPr lang="el-GR"/>
          </a:p>
        </p:txBody>
      </p:sp>
    </p:spTree>
    <p:extLst>
      <p:ext uri="{BB962C8B-B14F-4D97-AF65-F5344CB8AC3E}">
        <p14:creationId xmlns:p14="http://schemas.microsoft.com/office/powerpoint/2010/main" val="2381141041"/>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E4CA80-2BD8-41A3-B7C6-9645ADD3280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47AD6A2-3396-4430-9D00-D0452501046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2030A94-52E4-4C5A-83F0-CF2ACA52FD2E}"/>
              </a:ext>
            </a:extLst>
          </p:cNvPr>
          <p:cNvSpPr>
            <a:spLocks noGrp="1"/>
          </p:cNvSpPr>
          <p:nvPr>
            <p:ph type="dt" sz="half" idx="10"/>
          </p:nvPr>
        </p:nvSpPr>
        <p:spPr/>
        <p:txBody>
          <a:bodyPr/>
          <a:lstStyle/>
          <a:p>
            <a:fld id="{CA1CFDFE-46FC-42EF-8EEC-CCB69947C102}" type="datetimeFigureOut">
              <a:rPr lang="el-GR" smtClean="0"/>
              <a:t>9/3/2025</a:t>
            </a:fld>
            <a:endParaRPr lang="el-GR"/>
          </a:p>
        </p:txBody>
      </p:sp>
      <p:sp>
        <p:nvSpPr>
          <p:cNvPr id="5" name="Θέση υποσέλιδου 4">
            <a:extLst>
              <a:ext uri="{FF2B5EF4-FFF2-40B4-BE49-F238E27FC236}">
                <a16:creationId xmlns:a16="http://schemas.microsoft.com/office/drawing/2014/main" id="{14C8CBDA-B5B3-4803-BB21-D25AB937F12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77DA044-4275-4FBB-997E-B8DB0D0AD1E1}"/>
              </a:ext>
            </a:extLst>
          </p:cNvPr>
          <p:cNvSpPr>
            <a:spLocks noGrp="1"/>
          </p:cNvSpPr>
          <p:nvPr>
            <p:ph type="sldNum" sz="quarter" idx="12"/>
          </p:nvPr>
        </p:nvSpPr>
        <p:spPr/>
        <p:txBody>
          <a:bodyPr/>
          <a:lstStyle/>
          <a:p>
            <a:fld id="{B357DBF8-C4DA-4877-82AA-9B116C47DA6B}" type="slidenum">
              <a:rPr lang="el-GR" smtClean="0"/>
              <a:t>‹#›</a:t>
            </a:fld>
            <a:endParaRPr lang="el-GR"/>
          </a:p>
        </p:txBody>
      </p:sp>
    </p:spTree>
    <p:extLst>
      <p:ext uri="{BB962C8B-B14F-4D97-AF65-F5344CB8AC3E}">
        <p14:creationId xmlns:p14="http://schemas.microsoft.com/office/powerpoint/2010/main" val="4045148308"/>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EC5FFD9-06A6-4F5E-B79C-AA511C2206D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50E237E-A8DA-4278-A021-8C3EA0E7057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7695A2F-65B1-423E-9073-890A024A2C84}"/>
              </a:ext>
            </a:extLst>
          </p:cNvPr>
          <p:cNvSpPr>
            <a:spLocks noGrp="1"/>
          </p:cNvSpPr>
          <p:nvPr>
            <p:ph type="dt" sz="half" idx="10"/>
          </p:nvPr>
        </p:nvSpPr>
        <p:spPr/>
        <p:txBody>
          <a:bodyPr/>
          <a:lstStyle/>
          <a:p>
            <a:fld id="{CA1CFDFE-46FC-42EF-8EEC-CCB69947C102}" type="datetimeFigureOut">
              <a:rPr lang="el-GR" smtClean="0"/>
              <a:t>9/3/2025</a:t>
            </a:fld>
            <a:endParaRPr lang="el-GR"/>
          </a:p>
        </p:txBody>
      </p:sp>
      <p:sp>
        <p:nvSpPr>
          <p:cNvPr id="5" name="Θέση υποσέλιδου 4">
            <a:extLst>
              <a:ext uri="{FF2B5EF4-FFF2-40B4-BE49-F238E27FC236}">
                <a16:creationId xmlns:a16="http://schemas.microsoft.com/office/drawing/2014/main" id="{198BA1CE-1DF6-4585-8E5D-E92EAE83700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D294783-A6C1-43BC-AA1B-3EEB72E1246A}"/>
              </a:ext>
            </a:extLst>
          </p:cNvPr>
          <p:cNvSpPr>
            <a:spLocks noGrp="1"/>
          </p:cNvSpPr>
          <p:nvPr>
            <p:ph type="sldNum" sz="quarter" idx="12"/>
          </p:nvPr>
        </p:nvSpPr>
        <p:spPr/>
        <p:txBody>
          <a:bodyPr/>
          <a:lstStyle/>
          <a:p>
            <a:fld id="{B357DBF8-C4DA-4877-82AA-9B116C47DA6B}" type="slidenum">
              <a:rPr lang="el-GR" smtClean="0"/>
              <a:t>‹#›</a:t>
            </a:fld>
            <a:endParaRPr lang="el-GR"/>
          </a:p>
        </p:txBody>
      </p:sp>
    </p:spTree>
    <p:extLst>
      <p:ext uri="{BB962C8B-B14F-4D97-AF65-F5344CB8AC3E}">
        <p14:creationId xmlns:p14="http://schemas.microsoft.com/office/powerpoint/2010/main" val="1131701368"/>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54DF90-3381-4781-BF62-35066B63468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287868D-9EFD-494C-8DCC-A265ADC25DF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49C95C9-F9A0-4E3C-BC93-28A2EC8CD004}"/>
              </a:ext>
            </a:extLst>
          </p:cNvPr>
          <p:cNvSpPr>
            <a:spLocks noGrp="1"/>
          </p:cNvSpPr>
          <p:nvPr>
            <p:ph type="dt" sz="half" idx="10"/>
          </p:nvPr>
        </p:nvSpPr>
        <p:spPr/>
        <p:txBody>
          <a:bodyPr/>
          <a:lstStyle/>
          <a:p>
            <a:fld id="{CA1CFDFE-46FC-42EF-8EEC-CCB69947C102}" type="datetimeFigureOut">
              <a:rPr lang="el-GR" smtClean="0"/>
              <a:t>9/3/2025</a:t>
            </a:fld>
            <a:endParaRPr lang="el-GR"/>
          </a:p>
        </p:txBody>
      </p:sp>
      <p:sp>
        <p:nvSpPr>
          <p:cNvPr id="5" name="Θέση υποσέλιδου 4">
            <a:extLst>
              <a:ext uri="{FF2B5EF4-FFF2-40B4-BE49-F238E27FC236}">
                <a16:creationId xmlns:a16="http://schemas.microsoft.com/office/drawing/2014/main" id="{99C1CCC7-456E-47EA-AB6C-EED45548585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D0D4A84-B12D-4FA8-8409-4A2581A2ABFB}"/>
              </a:ext>
            </a:extLst>
          </p:cNvPr>
          <p:cNvSpPr>
            <a:spLocks noGrp="1"/>
          </p:cNvSpPr>
          <p:nvPr>
            <p:ph type="sldNum" sz="quarter" idx="12"/>
          </p:nvPr>
        </p:nvSpPr>
        <p:spPr/>
        <p:txBody>
          <a:bodyPr/>
          <a:lstStyle/>
          <a:p>
            <a:fld id="{B357DBF8-C4DA-4877-82AA-9B116C47DA6B}" type="slidenum">
              <a:rPr lang="el-GR" smtClean="0"/>
              <a:t>‹#›</a:t>
            </a:fld>
            <a:endParaRPr lang="el-GR"/>
          </a:p>
        </p:txBody>
      </p:sp>
    </p:spTree>
    <p:extLst>
      <p:ext uri="{BB962C8B-B14F-4D97-AF65-F5344CB8AC3E}">
        <p14:creationId xmlns:p14="http://schemas.microsoft.com/office/powerpoint/2010/main" val="320968971"/>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A3C2E4-7352-41A4-AE3A-2E9D1A2E1FF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716375D-CC5A-4B17-ABDD-A9D8C75C13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D3FE9FB-8CED-4CD4-B10F-E240DF86BD36}"/>
              </a:ext>
            </a:extLst>
          </p:cNvPr>
          <p:cNvSpPr>
            <a:spLocks noGrp="1"/>
          </p:cNvSpPr>
          <p:nvPr>
            <p:ph type="dt" sz="half" idx="10"/>
          </p:nvPr>
        </p:nvSpPr>
        <p:spPr/>
        <p:txBody>
          <a:bodyPr/>
          <a:lstStyle/>
          <a:p>
            <a:fld id="{CA1CFDFE-46FC-42EF-8EEC-CCB69947C102}" type="datetimeFigureOut">
              <a:rPr lang="el-GR" smtClean="0"/>
              <a:t>9/3/2025</a:t>
            </a:fld>
            <a:endParaRPr lang="el-GR"/>
          </a:p>
        </p:txBody>
      </p:sp>
      <p:sp>
        <p:nvSpPr>
          <p:cNvPr id="5" name="Θέση υποσέλιδου 4">
            <a:extLst>
              <a:ext uri="{FF2B5EF4-FFF2-40B4-BE49-F238E27FC236}">
                <a16:creationId xmlns:a16="http://schemas.microsoft.com/office/drawing/2014/main" id="{8819C499-6CF4-46D9-9B2B-6B3C391B021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25F58D1-EDDA-4EF3-ADD1-BEC321710CA9}"/>
              </a:ext>
            </a:extLst>
          </p:cNvPr>
          <p:cNvSpPr>
            <a:spLocks noGrp="1"/>
          </p:cNvSpPr>
          <p:nvPr>
            <p:ph type="sldNum" sz="quarter" idx="12"/>
          </p:nvPr>
        </p:nvSpPr>
        <p:spPr/>
        <p:txBody>
          <a:bodyPr/>
          <a:lstStyle/>
          <a:p>
            <a:fld id="{B357DBF8-C4DA-4877-82AA-9B116C47DA6B}" type="slidenum">
              <a:rPr lang="el-GR" smtClean="0"/>
              <a:t>‹#›</a:t>
            </a:fld>
            <a:endParaRPr lang="el-GR"/>
          </a:p>
        </p:txBody>
      </p:sp>
    </p:spTree>
    <p:extLst>
      <p:ext uri="{BB962C8B-B14F-4D97-AF65-F5344CB8AC3E}">
        <p14:creationId xmlns:p14="http://schemas.microsoft.com/office/powerpoint/2010/main" val="319725683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6A3D2A-2F2E-4C0E-9A85-430B251CCA7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8B86664-F83B-42BB-9184-FDFDC971955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C0231E6-EA56-4CAD-9E00-B863F73B837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A64B2F1-8126-4BCE-B846-DB2E25FC4D3C}"/>
              </a:ext>
            </a:extLst>
          </p:cNvPr>
          <p:cNvSpPr>
            <a:spLocks noGrp="1"/>
          </p:cNvSpPr>
          <p:nvPr>
            <p:ph type="dt" sz="half" idx="10"/>
          </p:nvPr>
        </p:nvSpPr>
        <p:spPr/>
        <p:txBody>
          <a:bodyPr/>
          <a:lstStyle/>
          <a:p>
            <a:fld id="{CA1CFDFE-46FC-42EF-8EEC-CCB69947C102}" type="datetimeFigureOut">
              <a:rPr lang="el-GR" smtClean="0"/>
              <a:t>9/3/2025</a:t>
            </a:fld>
            <a:endParaRPr lang="el-GR"/>
          </a:p>
        </p:txBody>
      </p:sp>
      <p:sp>
        <p:nvSpPr>
          <p:cNvPr id="6" name="Θέση υποσέλιδου 5">
            <a:extLst>
              <a:ext uri="{FF2B5EF4-FFF2-40B4-BE49-F238E27FC236}">
                <a16:creationId xmlns:a16="http://schemas.microsoft.com/office/drawing/2014/main" id="{86F86988-2B39-4E51-A621-AC43AC9E945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34C4FC3-9F37-4A12-9E23-B537A818D678}"/>
              </a:ext>
            </a:extLst>
          </p:cNvPr>
          <p:cNvSpPr>
            <a:spLocks noGrp="1"/>
          </p:cNvSpPr>
          <p:nvPr>
            <p:ph type="sldNum" sz="quarter" idx="12"/>
          </p:nvPr>
        </p:nvSpPr>
        <p:spPr/>
        <p:txBody>
          <a:bodyPr/>
          <a:lstStyle/>
          <a:p>
            <a:fld id="{B357DBF8-C4DA-4877-82AA-9B116C47DA6B}" type="slidenum">
              <a:rPr lang="el-GR" smtClean="0"/>
              <a:t>‹#›</a:t>
            </a:fld>
            <a:endParaRPr lang="el-GR"/>
          </a:p>
        </p:txBody>
      </p:sp>
    </p:spTree>
    <p:extLst>
      <p:ext uri="{BB962C8B-B14F-4D97-AF65-F5344CB8AC3E}">
        <p14:creationId xmlns:p14="http://schemas.microsoft.com/office/powerpoint/2010/main" val="2476436867"/>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C121FE-C907-48D6-89EB-3EF27C951AD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D8A2B36-0E07-4E32-8138-BCCFF8A30A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9BFD5E0-9824-4856-9FE9-E5C2A1F342E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F2A2B7A4-38CA-4213-B8E9-D941CA2D3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EC2377A-D838-43AD-B4CE-EC12D9211E9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865F655-CECD-4000-A561-F758A817E1A8}"/>
              </a:ext>
            </a:extLst>
          </p:cNvPr>
          <p:cNvSpPr>
            <a:spLocks noGrp="1"/>
          </p:cNvSpPr>
          <p:nvPr>
            <p:ph type="dt" sz="half" idx="10"/>
          </p:nvPr>
        </p:nvSpPr>
        <p:spPr/>
        <p:txBody>
          <a:bodyPr/>
          <a:lstStyle/>
          <a:p>
            <a:fld id="{CA1CFDFE-46FC-42EF-8EEC-CCB69947C102}" type="datetimeFigureOut">
              <a:rPr lang="el-GR" smtClean="0"/>
              <a:t>9/3/2025</a:t>
            </a:fld>
            <a:endParaRPr lang="el-GR"/>
          </a:p>
        </p:txBody>
      </p:sp>
      <p:sp>
        <p:nvSpPr>
          <p:cNvPr id="8" name="Θέση υποσέλιδου 7">
            <a:extLst>
              <a:ext uri="{FF2B5EF4-FFF2-40B4-BE49-F238E27FC236}">
                <a16:creationId xmlns:a16="http://schemas.microsoft.com/office/drawing/2014/main" id="{9E3D45CB-03A4-4773-BED6-CA5763B2A746}"/>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5BFE00A2-CD35-4F70-B945-21F73FACFAD4}"/>
              </a:ext>
            </a:extLst>
          </p:cNvPr>
          <p:cNvSpPr>
            <a:spLocks noGrp="1"/>
          </p:cNvSpPr>
          <p:nvPr>
            <p:ph type="sldNum" sz="quarter" idx="12"/>
          </p:nvPr>
        </p:nvSpPr>
        <p:spPr/>
        <p:txBody>
          <a:bodyPr/>
          <a:lstStyle/>
          <a:p>
            <a:fld id="{B357DBF8-C4DA-4877-82AA-9B116C47DA6B}" type="slidenum">
              <a:rPr lang="el-GR" smtClean="0"/>
              <a:t>‹#›</a:t>
            </a:fld>
            <a:endParaRPr lang="el-GR"/>
          </a:p>
        </p:txBody>
      </p:sp>
    </p:spTree>
    <p:extLst>
      <p:ext uri="{BB962C8B-B14F-4D97-AF65-F5344CB8AC3E}">
        <p14:creationId xmlns:p14="http://schemas.microsoft.com/office/powerpoint/2010/main" val="827525968"/>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D4EB5D-D7F1-4883-A8FB-9CF79227C6A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DB41609-5E59-437F-AE47-D0EC542496F1}"/>
              </a:ext>
            </a:extLst>
          </p:cNvPr>
          <p:cNvSpPr>
            <a:spLocks noGrp="1"/>
          </p:cNvSpPr>
          <p:nvPr>
            <p:ph type="dt" sz="half" idx="10"/>
          </p:nvPr>
        </p:nvSpPr>
        <p:spPr/>
        <p:txBody>
          <a:bodyPr/>
          <a:lstStyle/>
          <a:p>
            <a:fld id="{CA1CFDFE-46FC-42EF-8EEC-CCB69947C102}" type="datetimeFigureOut">
              <a:rPr lang="el-GR" smtClean="0"/>
              <a:t>9/3/2025</a:t>
            </a:fld>
            <a:endParaRPr lang="el-GR"/>
          </a:p>
        </p:txBody>
      </p:sp>
      <p:sp>
        <p:nvSpPr>
          <p:cNvPr id="4" name="Θέση υποσέλιδου 3">
            <a:extLst>
              <a:ext uri="{FF2B5EF4-FFF2-40B4-BE49-F238E27FC236}">
                <a16:creationId xmlns:a16="http://schemas.microsoft.com/office/drawing/2014/main" id="{BA9F70C6-4ABD-430E-9651-87251E11C63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76FCE31-4E9A-466E-AB0A-7ECDACF40223}"/>
              </a:ext>
            </a:extLst>
          </p:cNvPr>
          <p:cNvSpPr>
            <a:spLocks noGrp="1"/>
          </p:cNvSpPr>
          <p:nvPr>
            <p:ph type="sldNum" sz="quarter" idx="12"/>
          </p:nvPr>
        </p:nvSpPr>
        <p:spPr/>
        <p:txBody>
          <a:bodyPr/>
          <a:lstStyle/>
          <a:p>
            <a:fld id="{B357DBF8-C4DA-4877-82AA-9B116C47DA6B}" type="slidenum">
              <a:rPr lang="el-GR" smtClean="0"/>
              <a:t>‹#›</a:t>
            </a:fld>
            <a:endParaRPr lang="el-GR"/>
          </a:p>
        </p:txBody>
      </p:sp>
    </p:spTree>
    <p:extLst>
      <p:ext uri="{BB962C8B-B14F-4D97-AF65-F5344CB8AC3E}">
        <p14:creationId xmlns:p14="http://schemas.microsoft.com/office/powerpoint/2010/main" val="978793874"/>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0381888-5A5C-46E8-87A0-FF9810852D78}"/>
              </a:ext>
            </a:extLst>
          </p:cNvPr>
          <p:cNvSpPr>
            <a:spLocks noGrp="1"/>
          </p:cNvSpPr>
          <p:nvPr>
            <p:ph type="dt" sz="half" idx="10"/>
          </p:nvPr>
        </p:nvSpPr>
        <p:spPr/>
        <p:txBody>
          <a:bodyPr/>
          <a:lstStyle/>
          <a:p>
            <a:fld id="{CA1CFDFE-46FC-42EF-8EEC-CCB69947C102}" type="datetimeFigureOut">
              <a:rPr lang="el-GR" smtClean="0"/>
              <a:t>9/3/2025</a:t>
            </a:fld>
            <a:endParaRPr lang="el-GR"/>
          </a:p>
        </p:txBody>
      </p:sp>
      <p:sp>
        <p:nvSpPr>
          <p:cNvPr id="3" name="Θέση υποσέλιδου 2">
            <a:extLst>
              <a:ext uri="{FF2B5EF4-FFF2-40B4-BE49-F238E27FC236}">
                <a16:creationId xmlns:a16="http://schemas.microsoft.com/office/drawing/2014/main" id="{2D2207A8-91B1-479C-B7EC-23D8D9BFA0D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0F48D7E-A335-4FE5-B74B-28B56F2118F1}"/>
              </a:ext>
            </a:extLst>
          </p:cNvPr>
          <p:cNvSpPr>
            <a:spLocks noGrp="1"/>
          </p:cNvSpPr>
          <p:nvPr>
            <p:ph type="sldNum" sz="quarter" idx="12"/>
          </p:nvPr>
        </p:nvSpPr>
        <p:spPr/>
        <p:txBody>
          <a:bodyPr/>
          <a:lstStyle/>
          <a:p>
            <a:fld id="{B357DBF8-C4DA-4877-82AA-9B116C47DA6B}" type="slidenum">
              <a:rPr lang="el-GR" smtClean="0"/>
              <a:t>‹#›</a:t>
            </a:fld>
            <a:endParaRPr lang="el-GR"/>
          </a:p>
        </p:txBody>
      </p:sp>
    </p:spTree>
    <p:extLst>
      <p:ext uri="{BB962C8B-B14F-4D97-AF65-F5344CB8AC3E}">
        <p14:creationId xmlns:p14="http://schemas.microsoft.com/office/powerpoint/2010/main" val="3209509449"/>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E74E29-04F0-4E22-8374-EAAEB477D9B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B0F5C11-1050-4D01-B3E1-2170D45A31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DDBD216-2B45-4B96-B0E1-ABBCD6E65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D4656FF-314F-4978-97E9-482C5D64758F}"/>
              </a:ext>
            </a:extLst>
          </p:cNvPr>
          <p:cNvSpPr>
            <a:spLocks noGrp="1"/>
          </p:cNvSpPr>
          <p:nvPr>
            <p:ph type="dt" sz="half" idx="10"/>
          </p:nvPr>
        </p:nvSpPr>
        <p:spPr/>
        <p:txBody>
          <a:bodyPr/>
          <a:lstStyle/>
          <a:p>
            <a:fld id="{CA1CFDFE-46FC-42EF-8EEC-CCB69947C102}" type="datetimeFigureOut">
              <a:rPr lang="el-GR" smtClean="0"/>
              <a:t>9/3/2025</a:t>
            </a:fld>
            <a:endParaRPr lang="el-GR"/>
          </a:p>
        </p:txBody>
      </p:sp>
      <p:sp>
        <p:nvSpPr>
          <p:cNvPr id="6" name="Θέση υποσέλιδου 5">
            <a:extLst>
              <a:ext uri="{FF2B5EF4-FFF2-40B4-BE49-F238E27FC236}">
                <a16:creationId xmlns:a16="http://schemas.microsoft.com/office/drawing/2014/main" id="{07083DB1-7E64-4BDF-A25B-F2DEAE75409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DCC6CE5-01EB-4649-8E28-6A4E9EB96ADA}"/>
              </a:ext>
            </a:extLst>
          </p:cNvPr>
          <p:cNvSpPr>
            <a:spLocks noGrp="1"/>
          </p:cNvSpPr>
          <p:nvPr>
            <p:ph type="sldNum" sz="quarter" idx="12"/>
          </p:nvPr>
        </p:nvSpPr>
        <p:spPr/>
        <p:txBody>
          <a:bodyPr/>
          <a:lstStyle/>
          <a:p>
            <a:fld id="{B357DBF8-C4DA-4877-82AA-9B116C47DA6B}" type="slidenum">
              <a:rPr lang="el-GR" smtClean="0"/>
              <a:t>‹#›</a:t>
            </a:fld>
            <a:endParaRPr lang="el-GR"/>
          </a:p>
        </p:txBody>
      </p:sp>
    </p:spTree>
    <p:extLst>
      <p:ext uri="{BB962C8B-B14F-4D97-AF65-F5344CB8AC3E}">
        <p14:creationId xmlns:p14="http://schemas.microsoft.com/office/powerpoint/2010/main" val="378233334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351737-A485-4539-B4D7-8A027AD50E3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F5A45BF-A305-42F3-AE95-7F26821C18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622D43E-F58C-446D-B3F0-294A3E437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B3FDCF1-E203-4581-8242-E29558CA9A98}"/>
              </a:ext>
            </a:extLst>
          </p:cNvPr>
          <p:cNvSpPr>
            <a:spLocks noGrp="1"/>
          </p:cNvSpPr>
          <p:nvPr>
            <p:ph type="dt" sz="half" idx="10"/>
          </p:nvPr>
        </p:nvSpPr>
        <p:spPr/>
        <p:txBody>
          <a:bodyPr/>
          <a:lstStyle/>
          <a:p>
            <a:fld id="{CA1CFDFE-46FC-42EF-8EEC-CCB69947C102}" type="datetimeFigureOut">
              <a:rPr lang="el-GR" smtClean="0"/>
              <a:t>9/3/2025</a:t>
            </a:fld>
            <a:endParaRPr lang="el-GR"/>
          </a:p>
        </p:txBody>
      </p:sp>
      <p:sp>
        <p:nvSpPr>
          <p:cNvPr id="6" name="Θέση υποσέλιδου 5">
            <a:extLst>
              <a:ext uri="{FF2B5EF4-FFF2-40B4-BE49-F238E27FC236}">
                <a16:creationId xmlns:a16="http://schemas.microsoft.com/office/drawing/2014/main" id="{9A8196E3-0A49-4DCE-AFA4-577D159FA53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F144B9E-0C27-4C32-83F0-C164F9AF4798}"/>
              </a:ext>
            </a:extLst>
          </p:cNvPr>
          <p:cNvSpPr>
            <a:spLocks noGrp="1"/>
          </p:cNvSpPr>
          <p:nvPr>
            <p:ph type="sldNum" sz="quarter" idx="12"/>
          </p:nvPr>
        </p:nvSpPr>
        <p:spPr/>
        <p:txBody>
          <a:bodyPr/>
          <a:lstStyle/>
          <a:p>
            <a:fld id="{B357DBF8-C4DA-4877-82AA-9B116C47DA6B}" type="slidenum">
              <a:rPr lang="el-GR" smtClean="0"/>
              <a:t>‹#›</a:t>
            </a:fld>
            <a:endParaRPr lang="el-GR"/>
          </a:p>
        </p:txBody>
      </p:sp>
    </p:spTree>
    <p:extLst>
      <p:ext uri="{BB962C8B-B14F-4D97-AF65-F5344CB8AC3E}">
        <p14:creationId xmlns:p14="http://schemas.microsoft.com/office/powerpoint/2010/main" val="116849480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5D4DFF3-2992-4005-89F5-01B7F06A2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A738B13-FAC1-4A77-A2DB-E2912C317D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973389C-88A3-44B7-8CF3-B97562422D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CFDFE-46FC-42EF-8EEC-CCB69947C102}" type="datetimeFigureOut">
              <a:rPr lang="el-GR" smtClean="0"/>
              <a:t>9/3/2025</a:t>
            </a:fld>
            <a:endParaRPr lang="el-GR"/>
          </a:p>
        </p:txBody>
      </p:sp>
      <p:sp>
        <p:nvSpPr>
          <p:cNvPr id="5" name="Θέση υποσέλιδου 4">
            <a:extLst>
              <a:ext uri="{FF2B5EF4-FFF2-40B4-BE49-F238E27FC236}">
                <a16:creationId xmlns:a16="http://schemas.microsoft.com/office/drawing/2014/main" id="{2CF57F3A-F1D9-4FF4-B742-A14F5596FF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C9A042A-251B-4778-96B6-F6F6B4BF11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7DBF8-C4DA-4877-82AA-9B116C47DA6B}" type="slidenum">
              <a:rPr lang="el-GR" smtClean="0"/>
              <a:t>‹#›</a:t>
            </a:fld>
            <a:endParaRPr lang="el-GR"/>
          </a:p>
        </p:txBody>
      </p:sp>
    </p:spTree>
    <p:extLst>
      <p:ext uri="{BB962C8B-B14F-4D97-AF65-F5344CB8AC3E}">
        <p14:creationId xmlns:p14="http://schemas.microsoft.com/office/powerpoint/2010/main" val="80826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FCC8E64-BCE1-458A-A02E-BA460127DE29}"/>
              </a:ext>
            </a:extLst>
          </p:cNvPr>
          <p:cNvSpPr/>
          <p:nvPr/>
        </p:nvSpPr>
        <p:spPr>
          <a:xfrm>
            <a:off x="0" y="0"/>
            <a:ext cx="1219200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Υπότιτλος 2">
            <a:extLst>
              <a:ext uri="{FF2B5EF4-FFF2-40B4-BE49-F238E27FC236}">
                <a16:creationId xmlns:a16="http://schemas.microsoft.com/office/drawing/2014/main" id="{403747DD-4EC8-405C-AFC0-758CB62C8870}"/>
              </a:ext>
            </a:extLst>
          </p:cNvPr>
          <p:cNvSpPr>
            <a:spLocks noGrp="1"/>
          </p:cNvSpPr>
          <p:nvPr>
            <p:ph type="subTitle" idx="1"/>
          </p:nvPr>
        </p:nvSpPr>
        <p:spPr>
          <a:xfrm>
            <a:off x="2224726" y="481765"/>
            <a:ext cx="7742548" cy="790853"/>
          </a:xfrm>
          <a:solidFill>
            <a:schemeClr val="accent2">
              <a:lumMod val="60000"/>
              <a:lumOff val="40000"/>
            </a:schemeClr>
          </a:solidFill>
          <a:ln w="28575">
            <a:solidFill>
              <a:schemeClr val="accent2">
                <a:lumMod val="75000"/>
              </a:schemeClr>
            </a:solidFill>
          </a:ln>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a:normAutofit/>
          </a:bodyPr>
          <a:lstStyle/>
          <a:p>
            <a:r>
              <a:rPr lang="el-GR" sz="4000" dirty="0"/>
              <a:t>Ο Αχιλλέας σκοτώνει τον Έκτορα</a:t>
            </a:r>
          </a:p>
        </p:txBody>
      </p:sp>
      <p:sp>
        <p:nvSpPr>
          <p:cNvPr id="5" name="TextBox 4">
            <a:extLst>
              <a:ext uri="{FF2B5EF4-FFF2-40B4-BE49-F238E27FC236}">
                <a16:creationId xmlns:a16="http://schemas.microsoft.com/office/drawing/2014/main" id="{8000ED0D-E2A4-4E78-8492-29C8D3787BDA}"/>
              </a:ext>
            </a:extLst>
          </p:cNvPr>
          <p:cNvSpPr txBox="1"/>
          <p:nvPr/>
        </p:nvSpPr>
        <p:spPr>
          <a:xfrm>
            <a:off x="5641942" y="2978870"/>
            <a:ext cx="914400" cy="914400"/>
          </a:xfrm>
          <a:prstGeom prst="rect">
            <a:avLst/>
          </a:prstGeom>
          <a:noFill/>
        </p:spPr>
        <p:txBody>
          <a:bodyPr wrap="square" rtlCol="0">
            <a:spAutoFit/>
          </a:bodyPr>
          <a:lstStyle/>
          <a:p>
            <a:endParaRPr lang="el-GR" dirty="0"/>
          </a:p>
        </p:txBody>
      </p:sp>
      <p:sp>
        <p:nvSpPr>
          <p:cNvPr id="6" name="TextBox 5">
            <a:extLst>
              <a:ext uri="{FF2B5EF4-FFF2-40B4-BE49-F238E27FC236}">
                <a16:creationId xmlns:a16="http://schemas.microsoft.com/office/drawing/2014/main" id="{40B182B6-34B4-4156-B5C9-AECD53944D91}"/>
              </a:ext>
            </a:extLst>
          </p:cNvPr>
          <p:cNvSpPr txBox="1"/>
          <p:nvPr/>
        </p:nvSpPr>
        <p:spPr>
          <a:xfrm>
            <a:off x="6193409" y="1754383"/>
            <a:ext cx="5542961" cy="4401205"/>
          </a:xfrm>
          <a:prstGeom prst="rect">
            <a:avLst/>
          </a:prstGeom>
          <a:solidFill>
            <a:schemeClr val="accent4">
              <a:lumMod val="40000"/>
              <a:lumOff val="60000"/>
            </a:schemeClr>
          </a:solidFill>
          <a:ln w="28575">
            <a:solidFill>
              <a:schemeClr val="tx1"/>
            </a:solidFill>
            <a:prstDash val="dash"/>
          </a:ln>
        </p:spPr>
        <p:txBody>
          <a:bodyPr wrap="square" rtlCol="0">
            <a:spAutoFit/>
          </a:bodyPr>
          <a:lstStyle/>
          <a:p>
            <a:r>
              <a:rPr lang="el-GR" sz="2800" dirty="0"/>
              <a:t>Οργή κι απελπισία μαζί γέμισαν την καρδιά του Αχιλλέα μετά τον θάνατο του Πάτροκλου και ήθελε να εκδικηθεί τον Έκτορα, που σκότωσε τον αδελφικό του φίλο. Την άλλη μέρα φόρεσε την καινούρια πανοπλία του, έδεσε στο άρμα του τ’ αθάνατα άλογά του και με τους γενναίους του Μυρμιδόνες του πήγε να πολεμήσει.</a:t>
            </a:r>
          </a:p>
        </p:txBody>
      </p:sp>
      <p:pic>
        <p:nvPicPr>
          <p:cNvPr id="8" name="Εικόνα 7">
            <a:extLst>
              <a:ext uri="{FF2B5EF4-FFF2-40B4-BE49-F238E27FC236}">
                <a16:creationId xmlns:a16="http://schemas.microsoft.com/office/drawing/2014/main" id="{78F1F1BA-2C2E-4BAE-8E6C-015E6E3AD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14" y="1911783"/>
            <a:ext cx="5283964" cy="39629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74716503"/>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FCC8E64-BCE1-458A-A02E-BA460127DE29}"/>
              </a:ext>
            </a:extLst>
          </p:cNvPr>
          <p:cNvSpPr/>
          <p:nvPr/>
        </p:nvSpPr>
        <p:spPr>
          <a:xfrm>
            <a:off x="0" y="0"/>
            <a:ext cx="1219200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a:extLst>
              <a:ext uri="{FF2B5EF4-FFF2-40B4-BE49-F238E27FC236}">
                <a16:creationId xmlns:a16="http://schemas.microsoft.com/office/drawing/2014/main" id="{42E59048-4FD9-4233-8E25-BF52CBE86C66}"/>
              </a:ext>
            </a:extLst>
          </p:cNvPr>
          <p:cNvSpPr txBox="1"/>
          <p:nvPr/>
        </p:nvSpPr>
        <p:spPr>
          <a:xfrm>
            <a:off x="218387" y="5072618"/>
            <a:ext cx="11755225" cy="1384995"/>
          </a:xfrm>
          <a:prstGeom prst="rect">
            <a:avLst/>
          </a:prstGeom>
          <a:solidFill>
            <a:schemeClr val="accent4">
              <a:lumMod val="40000"/>
              <a:lumOff val="60000"/>
            </a:schemeClr>
          </a:solidFill>
          <a:ln w="28575">
            <a:solidFill>
              <a:schemeClr val="tx1"/>
            </a:solidFill>
            <a:prstDash val="dash"/>
          </a:ln>
        </p:spPr>
        <p:txBody>
          <a:bodyPr wrap="square" rtlCol="0">
            <a:spAutoFit/>
          </a:bodyPr>
          <a:lstStyle/>
          <a:p>
            <a:r>
              <a:rPr lang="el-GR" sz="2800" dirty="0"/>
              <a:t> Ύστερα πρόσταξε να σταματήσει ο πόλεμος για έντεκα μέρες για να προλάβουν οι Τρώες να θρηνήσουν και να κάψουν τον νεκρό, όπως είχαν συνήθεια.</a:t>
            </a:r>
          </a:p>
        </p:txBody>
      </p:sp>
      <p:pic>
        <p:nvPicPr>
          <p:cNvPr id="7" name="Εικόνα 6">
            <a:extLst>
              <a:ext uri="{FF2B5EF4-FFF2-40B4-BE49-F238E27FC236}">
                <a16:creationId xmlns:a16="http://schemas.microsoft.com/office/drawing/2014/main" id="{773EAD05-43E3-449C-96BB-BE6D86F26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225" y="209947"/>
            <a:ext cx="6231118" cy="46733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44311983"/>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FCC8E64-BCE1-458A-A02E-BA460127DE29}"/>
              </a:ext>
            </a:extLst>
          </p:cNvPr>
          <p:cNvSpPr/>
          <p:nvPr/>
        </p:nvSpPr>
        <p:spPr>
          <a:xfrm>
            <a:off x="0" y="0"/>
            <a:ext cx="1219200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a:extLst>
              <a:ext uri="{FF2B5EF4-FFF2-40B4-BE49-F238E27FC236}">
                <a16:creationId xmlns:a16="http://schemas.microsoft.com/office/drawing/2014/main" id="{42E59048-4FD9-4233-8E25-BF52CBE86C66}"/>
              </a:ext>
            </a:extLst>
          </p:cNvPr>
          <p:cNvSpPr txBox="1"/>
          <p:nvPr/>
        </p:nvSpPr>
        <p:spPr>
          <a:xfrm>
            <a:off x="4571999" y="629535"/>
            <a:ext cx="3315094" cy="523220"/>
          </a:xfrm>
          <a:prstGeom prst="rect">
            <a:avLst/>
          </a:prstGeom>
          <a:solidFill>
            <a:schemeClr val="accent2">
              <a:lumMod val="60000"/>
              <a:lumOff val="40000"/>
            </a:schemeClr>
          </a:solidFill>
          <a:ln w="28575">
            <a:solidFill>
              <a:schemeClr val="tx1"/>
            </a:solidFill>
            <a:prstDash val="dash"/>
          </a:ln>
          <a:scene3d>
            <a:camera prst="orthographicFront"/>
            <a:lightRig rig="threePt" dir="t"/>
          </a:scene3d>
          <a:sp3d>
            <a:bevelT prst="angle"/>
          </a:sp3d>
        </p:spPr>
        <p:txBody>
          <a:bodyPr wrap="square" rtlCol="0">
            <a:spAutoFit/>
          </a:bodyPr>
          <a:lstStyle/>
          <a:p>
            <a:r>
              <a:rPr lang="el-GR" sz="2800" dirty="0"/>
              <a:t>Ο μύθος στα αγγεία</a:t>
            </a:r>
          </a:p>
        </p:txBody>
      </p:sp>
      <p:pic>
        <p:nvPicPr>
          <p:cNvPr id="5" name="Εικόνα 4">
            <a:extLst>
              <a:ext uri="{FF2B5EF4-FFF2-40B4-BE49-F238E27FC236}">
                <a16:creationId xmlns:a16="http://schemas.microsoft.com/office/drawing/2014/main" id="{BE542951-FCE1-47B9-ACF9-5FFAAD65F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01" y="1350223"/>
            <a:ext cx="4680770" cy="1901562"/>
          </a:xfrm>
          <a:prstGeom prst="rect">
            <a:avLst/>
          </a:prstGeom>
          <a:ln w="88900" cap="sq" cmpd="thickThin">
            <a:solidFill>
              <a:srgbClr val="000000"/>
            </a:solidFill>
            <a:prstDash val="solid"/>
            <a:miter lim="800000"/>
          </a:ln>
          <a:effectLst>
            <a:innerShdw blurRad="76200">
              <a:srgbClr val="000000"/>
            </a:innerShdw>
          </a:effectLst>
        </p:spPr>
      </p:pic>
      <p:pic>
        <p:nvPicPr>
          <p:cNvPr id="6" name="Εικόνα 5">
            <a:extLst>
              <a:ext uri="{FF2B5EF4-FFF2-40B4-BE49-F238E27FC236}">
                <a16:creationId xmlns:a16="http://schemas.microsoft.com/office/drawing/2014/main" id="{0A296277-D58A-455B-BC9C-5336C5999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1832" y="408037"/>
            <a:ext cx="3315094" cy="2654717"/>
          </a:xfrm>
          <a:prstGeom prst="rect">
            <a:avLst/>
          </a:prstGeom>
        </p:spPr>
      </p:pic>
      <p:pic>
        <p:nvPicPr>
          <p:cNvPr id="8" name="Εικόνα 7">
            <a:extLst>
              <a:ext uri="{FF2B5EF4-FFF2-40B4-BE49-F238E27FC236}">
                <a16:creationId xmlns:a16="http://schemas.microsoft.com/office/drawing/2014/main" id="{A5A32001-4E61-40F7-906F-499F4850DA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942" y="3532501"/>
            <a:ext cx="3093974" cy="3093974"/>
          </a:xfrm>
          <a:prstGeom prst="rect">
            <a:avLst/>
          </a:prstGeom>
        </p:spPr>
      </p:pic>
      <p:pic>
        <p:nvPicPr>
          <p:cNvPr id="10" name="Εικόνα 9">
            <a:extLst>
              <a:ext uri="{FF2B5EF4-FFF2-40B4-BE49-F238E27FC236}">
                <a16:creationId xmlns:a16="http://schemas.microsoft.com/office/drawing/2014/main" id="{1052AEBA-8C60-461A-8DFF-641089246C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428807"/>
            <a:ext cx="3712008" cy="3190486"/>
          </a:xfrm>
          <a:prstGeom prst="rect">
            <a:avLst/>
          </a:prstGeom>
        </p:spPr>
      </p:pic>
    </p:spTree>
    <p:extLst>
      <p:ext uri="{BB962C8B-B14F-4D97-AF65-F5344CB8AC3E}">
        <p14:creationId xmlns:p14="http://schemas.microsoft.com/office/powerpoint/2010/main" val="180246214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FCC8E64-BCE1-458A-A02E-BA460127DE29}"/>
              </a:ext>
            </a:extLst>
          </p:cNvPr>
          <p:cNvSpPr/>
          <p:nvPr/>
        </p:nvSpPr>
        <p:spPr>
          <a:xfrm>
            <a:off x="0" y="0"/>
            <a:ext cx="1219200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8710760B-B892-4679-A6A3-76DE6494E13E}"/>
              </a:ext>
            </a:extLst>
          </p:cNvPr>
          <p:cNvSpPr txBox="1"/>
          <p:nvPr/>
        </p:nvSpPr>
        <p:spPr>
          <a:xfrm>
            <a:off x="6193409" y="1754383"/>
            <a:ext cx="5542961" cy="3108543"/>
          </a:xfrm>
          <a:prstGeom prst="rect">
            <a:avLst/>
          </a:prstGeom>
          <a:solidFill>
            <a:schemeClr val="accent4">
              <a:lumMod val="40000"/>
              <a:lumOff val="60000"/>
            </a:schemeClr>
          </a:solidFill>
          <a:ln w="28575">
            <a:solidFill>
              <a:schemeClr val="tx1"/>
            </a:solidFill>
            <a:prstDash val="dash"/>
          </a:ln>
        </p:spPr>
        <p:txBody>
          <a:bodyPr wrap="square" rtlCol="0">
            <a:spAutoFit/>
          </a:bodyPr>
          <a:lstStyle/>
          <a:p>
            <a:r>
              <a:rPr lang="el-GR" sz="2800" dirty="0"/>
              <a:t>Μέσα στο κάστρο της Τροίας, ο </a:t>
            </a:r>
            <a:r>
              <a:rPr lang="el-GR" sz="2800" b="1" dirty="0"/>
              <a:t>Έκτορας</a:t>
            </a:r>
            <a:r>
              <a:rPr lang="el-GR" sz="2800" dirty="0"/>
              <a:t> αποχαιρέτησε την </a:t>
            </a:r>
            <a:r>
              <a:rPr lang="el-GR" sz="2800" b="1" dirty="0"/>
              <a:t>Ανδρομάχη</a:t>
            </a:r>
            <a:r>
              <a:rPr lang="el-GR" sz="2800" dirty="0"/>
              <a:t>, τη γυναίκα του, πήρε στην αγκαλιά του για τελευταία φορά τον μικρό του γιο, τον </a:t>
            </a:r>
            <a:r>
              <a:rPr lang="el-GR" sz="2800" b="1" dirty="0" err="1"/>
              <a:t>Αστυάνακτα</a:t>
            </a:r>
            <a:r>
              <a:rPr lang="el-GR" sz="2800" dirty="0"/>
              <a:t>, και βγήκε κι αυτός να πολεμήσει.</a:t>
            </a:r>
          </a:p>
        </p:txBody>
      </p:sp>
      <p:pic>
        <p:nvPicPr>
          <p:cNvPr id="8" name="Εικόνα 7">
            <a:extLst>
              <a:ext uri="{FF2B5EF4-FFF2-40B4-BE49-F238E27FC236}">
                <a16:creationId xmlns:a16="http://schemas.microsoft.com/office/drawing/2014/main" id="{49CF6414-A0F8-4C15-A8E9-F8713E294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840" y="233391"/>
            <a:ext cx="4582410" cy="63062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3172075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FCC8E64-BCE1-458A-A02E-BA460127DE29}"/>
              </a:ext>
            </a:extLst>
          </p:cNvPr>
          <p:cNvSpPr/>
          <p:nvPr/>
        </p:nvSpPr>
        <p:spPr>
          <a:xfrm>
            <a:off x="0" y="0"/>
            <a:ext cx="1219200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a:extLst>
              <a:ext uri="{FF2B5EF4-FFF2-40B4-BE49-F238E27FC236}">
                <a16:creationId xmlns:a16="http://schemas.microsoft.com/office/drawing/2014/main" id="{0D3F12A2-1473-4467-A0BF-1D789975F94E}"/>
              </a:ext>
            </a:extLst>
          </p:cNvPr>
          <p:cNvSpPr txBox="1"/>
          <p:nvPr/>
        </p:nvSpPr>
        <p:spPr>
          <a:xfrm>
            <a:off x="51847" y="4007324"/>
            <a:ext cx="12088305" cy="2677656"/>
          </a:xfrm>
          <a:prstGeom prst="rect">
            <a:avLst/>
          </a:prstGeom>
          <a:solidFill>
            <a:schemeClr val="accent4">
              <a:lumMod val="40000"/>
              <a:lumOff val="60000"/>
            </a:schemeClr>
          </a:solidFill>
          <a:ln w="28575">
            <a:solidFill>
              <a:schemeClr val="tx1"/>
            </a:solidFill>
            <a:prstDash val="dash"/>
          </a:ln>
        </p:spPr>
        <p:txBody>
          <a:bodyPr wrap="square" rtlCol="0">
            <a:spAutoFit/>
          </a:bodyPr>
          <a:lstStyle/>
          <a:p>
            <a:r>
              <a:rPr lang="el-GR" sz="2800" dirty="0"/>
              <a:t>Οι Τρώες ήταν έξω από τα τείχη τους έτοιμοι για μάχη. Βλέποντας όμως τον Αχιλλέα να φτάνει, τρόμαξαν. Οι μισοί έτρεξαν μέσα στα τείχη να σωθούν κι οι άλλοι μισοί έτρεξαν προς τον κάμπο. Ο Αχιλλέας τους κυνήγησε κι έγινε άγρια μάχη. Οι Τρώες έπεφταν νεκροί ο ένας μετά τον άλλο. Ο Πρίαμος που παρακολουθούσε τη μάχη από τα τείχη, διέταξε κι άνοιξαν οι πύλες να μπει μέσα ο στρατός για να σωθεί.</a:t>
            </a:r>
          </a:p>
        </p:txBody>
      </p:sp>
      <p:pic>
        <p:nvPicPr>
          <p:cNvPr id="5" name="Εικόνα 4">
            <a:extLst>
              <a:ext uri="{FF2B5EF4-FFF2-40B4-BE49-F238E27FC236}">
                <a16:creationId xmlns:a16="http://schemas.microsoft.com/office/drawing/2014/main" id="{AB9919F2-D1A8-4442-8E29-1420E4409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713" y="173020"/>
            <a:ext cx="6721312" cy="3737161"/>
          </a:xfrm>
          <a:prstGeom prst="rect">
            <a:avLst/>
          </a:prstGeom>
        </p:spPr>
      </p:pic>
    </p:spTree>
    <p:extLst>
      <p:ext uri="{BB962C8B-B14F-4D97-AF65-F5344CB8AC3E}">
        <p14:creationId xmlns:p14="http://schemas.microsoft.com/office/powerpoint/2010/main" val="104450865"/>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FCC8E64-BCE1-458A-A02E-BA460127DE29}"/>
              </a:ext>
            </a:extLst>
          </p:cNvPr>
          <p:cNvSpPr/>
          <p:nvPr/>
        </p:nvSpPr>
        <p:spPr>
          <a:xfrm>
            <a:off x="0" y="0"/>
            <a:ext cx="1219200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a:extLst>
              <a:ext uri="{FF2B5EF4-FFF2-40B4-BE49-F238E27FC236}">
                <a16:creationId xmlns:a16="http://schemas.microsoft.com/office/drawing/2014/main" id="{DF16BB1F-39FF-4A5B-B25E-3A2FE2E5EBC4}"/>
              </a:ext>
            </a:extLst>
          </p:cNvPr>
          <p:cNvSpPr txBox="1"/>
          <p:nvPr/>
        </p:nvSpPr>
        <p:spPr>
          <a:xfrm>
            <a:off x="2879888" y="4083201"/>
            <a:ext cx="5542961" cy="2677656"/>
          </a:xfrm>
          <a:prstGeom prst="rect">
            <a:avLst/>
          </a:prstGeom>
          <a:solidFill>
            <a:schemeClr val="accent4">
              <a:lumMod val="40000"/>
              <a:lumOff val="60000"/>
            </a:schemeClr>
          </a:solidFill>
          <a:ln w="28575">
            <a:solidFill>
              <a:schemeClr val="tx1"/>
            </a:solidFill>
            <a:prstDash val="dash"/>
          </a:ln>
        </p:spPr>
        <p:txBody>
          <a:bodyPr wrap="square" rtlCol="0">
            <a:spAutoFit/>
          </a:bodyPr>
          <a:lstStyle/>
          <a:p>
            <a:r>
              <a:rPr lang="el-GR" sz="2800" dirty="0"/>
              <a:t>Μόνο ο γενναίος Έκτορας δεν κλείστηκε στα τείχη, αλλά έμεινε να αντιμετωπίσει τον εχθρό. Άδικα του φώναζαν ο Πρίαμος και η Εκάβη, η μητέρα του και η γυναίκα του η Ανδρομάχη ψηλά από τα τείχη.</a:t>
            </a:r>
          </a:p>
        </p:txBody>
      </p:sp>
      <p:pic>
        <p:nvPicPr>
          <p:cNvPr id="5" name="Εικόνα 4">
            <a:extLst>
              <a:ext uri="{FF2B5EF4-FFF2-40B4-BE49-F238E27FC236}">
                <a16:creationId xmlns:a16="http://schemas.microsoft.com/office/drawing/2014/main" id="{F34EF228-4DD8-4500-BCB8-4530D9BFB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713" y="173020"/>
            <a:ext cx="6721312" cy="3737161"/>
          </a:xfrm>
          <a:prstGeom prst="rect">
            <a:avLst/>
          </a:prstGeom>
        </p:spPr>
      </p:pic>
    </p:spTree>
    <p:extLst>
      <p:ext uri="{BB962C8B-B14F-4D97-AF65-F5344CB8AC3E}">
        <p14:creationId xmlns:p14="http://schemas.microsoft.com/office/powerpoint/2010/main" val="43331655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FCC8E64-BCE1-458A-A02E-BA460127DE29}"/>
              </a:ext>
            </a:extLst>
          </p:cNvPr>
          <p:cNvSpPr/>
          <p:nvPr/>
        </p:nvSpPr>
        <p:spPr>
          <a:xfrm>
            <a:off x="0" y="0"/>
            <a:ext cx="1219200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a:extLst>
              <a:ext uri="{FF2B5EF4-FFF2-40B4-BE49-F238E27FC236}">
                <a16:creationId xmlns:a16="http://schemas.microsoft.com/office/drawing/2014/main" id="{42E59048-4FD9-4233-8E25-BF52CBE86C66}"/>
              </a:ext>
            </a:extLst>
          </p:cNvPr>
          <p:cNvSpPr txBox="1"/>
          <p:nvPr/>
        </p:nvSpPr>
        <p:spPr>
          <a:xfrm>
            <a:off x="7362334" y="549650"/>
            <a:ext cx="4458877" cy="4832092"/>
          </a:xfrm>
          <a:prstGeom prst="rect">
            <a:avLst/>
          </a:prstGeom>
          <a:solidFill>
            <a:schemeClr val="accent4">
              <a:lumMod val="40000"/>
              <a:lumOff val="60000"/>
            </a:schemeClr>
          </a:solidFill>
          <a:ln w="28575">
            <a:solidFill>
              <a:schemeClr val="tx1"/>
            </a:solidFill>
            <a:prstDash val="dash"/>
          </a:ln>
        </p:spPr>
        <p:txBody>
          <a:bodyPr wrap="square" rtlCol="0">
            <a:spAutoFit/>
          </a:bodyPr>
          <a:lstStyle/>
          <a:p>
            <a:r>
              <a:rPr lang="el-GR" sz="2800" dirty="0"/>
              <a:t>Κάποια στιγμή τον είδε ο Αχιλλέας κι όρμησε σαν το θεριό επάνω του. Ο Έκτορας τα έχασε κι άρχισε να τρέχει. Τρεις φορές έκανε τον γύρο της πόλης τρέχοντας κι ο Αχιλλέας τον κυνηγούσε. Στο τέλος ο Έκτορας στάθηκε να τον αντιμετωπίσει. Ο Αχιλλέας όρμησε πάνω του κι άρχισε η μάχη.</a:t>
            </a:r>
          </a:p>
        </p:txBody>
      </p:sp>
      <p:pic>
        <p:nvPicPr>
          <p:cNvPr id="5" name="Εικόνα 4">
            <a:extLst>
              <a:ext uri="{FF2B5EF4-FFF2-40B4-BE49-F238E27FC236}">
                <a16:creationId xmlns:a16="http://schemas.microsoft.com/office/drawing/2014/main" id="{D9A53D0F-40D9-4CDC-84DC-2BD93C6AD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71" y="1002137"/>
            <a:ext cx="6606813" cy="3994070"/>
          </a:xfrm>
          <a:prstGeom prst="rect">
            <a:avLst/>
          </a:prstGeom>
        </p:spPr>
      </p:pic>
    </p:spTree>
    <p:extLst>
      <p:ext uri="{BB962C8B-B14F-4D97-AF65-F5344CB8AC3E}">
        <p14:creationId xmlns:p14="http://schemas.microsoft.com/office/powerpoint/2010/main" val="159595326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FCC8E64-BCE1-458A-A02E-BA460127DE29}"/>
              </a:ext>
            </a:extLst>
          </p:cNvPr>
          <p:cNvSpPr/>
          <p:nvPr/>
        </p:nvSpPr>
        <p:spPr>
          <a:xfrm>
            <a:off x="0" y="0"/>
            <a:ext cx="1219200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a:extLst>
              <a:ext uri="{FF2B5EF4-FFF2-40B4-BE49-F238E27FC236}">
                <a16:creationId xmlns:a16="http://schemas.microsoft.com/office/drawing/2014/main" id="{42E59048-4FD9-4233-8E25-BF52CBE86C66}"/>
              </a:ext>
            </a:extLst>
          </p:cNvPr>
          <p:cNvSpPr txBox="1"/>
          <p:nvPr/>
        </p:nvSpPr>
        <p:spPr>
          <a:xfrm>
            <a:off x="6363094" y="1012954"/>
            <a:ext cx="5321756" cy="4832092"/>
          </a:xfrm>
          <a:prstGeom prst="rect">
            <a:avLst/>
          </a:prstGeom>
          <a:solidFill>
            <a:schemeClr val="accent4">
              <a:lumMod val="40000"/>
              <a:lumOff val="60000"/>
            </a:schemeClr>
          </a:solidFill>
          <a:ln w="28575">
            <a:solidFill>
              <a:schemeClr val="tx1"/>
            </a:solidFill>
            <a:prstDash val="dash"/>
          </a:ln>
        </p:spPr>
        <p:txBody>
          <a:bodyPr wrap="square" rtlCol="0">
            <a:spAutoFit/>
          </a:bodyPr>
          <a:lstStyle/>
          <a:p>
            <a:r>
              <a:rPr lang="el-GR" sz="2800" dirty="0"/>
              <a:t>Πάλεψαν σκληρά, γιατί κι οι δυο ήταν γενναία παλικάρια. Τέλος , ο Αχιλλέας με το κοντάρι του </a:t>
            </a:r>
            <a:r>
              <a:rPr lang="el-GR" sz="2800" b="1" dirty="0"/>
              <a:t>χτύπησε στο λαιμό τον Έκτορα </a:t>
            </a:r>
            <a:r>
              <a:rPr lang="el-GR" sz="2800" dirty="0"/>
              <a:t>και τον έριξε στο χώμα. Ο πιο γενναίος πολεμιστής της Τροίας ήταν πια νεκρός. Ψηλά από τα τείχη κοίταζαν οι Τρώες και θρηνούσαν. Μα πιο πολύ θρηνούσε ο Πρίαμος και η Εκάβη και η όμορφη Ανδρομάχη. </a:t>
            </a:r>
          </a:p>
        </p:txBody>
      </p:sp>
      <p:pic>
        <p:nvPicPr>
          <p:cNvPr id="7" name="Εικόνα 6">
            <a:extLst>
              <a:ext uri="{FF2B5EF4-FFF2-40B4-BE49-F238E27FC236}">
                <a16:creationId xmlns:a16="http://schemas.microsoft.com/office/drawing/2014/main" id="{A4BBB8C7-A3C8-4C1B-A380-60DF6827E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19" y="402454"/>
            <a:ext cx="5145725" cy="6053092"/>
          </a:xfrm>
          <a:prstGeom prst="rect">
            <a:avLst/>
          </a:prstGeom>
          <a:ln>
            <a:noFill/>
          </a:ln>
          <a:effectLst>
            <a:softEdge rad="112500"/>
          </a:effectLst>
        </p:spPr>
      </p:pic>
    </p:spTree>
    <p:extLst>
      <p:ext uri="{BB962C8B-B14F-4D97-AF65-F5344CB8AC3E}">
        <p14:creationId xmlns:p14="http://schemas.microsoft.com/office/powerpoint/2010/main" val="280255071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FCC8E64-BCE1-458A-A02E-BA460127DE29}"/>
              </a:ext>
            </a:extLst>
          </p:cNvPr>
          <p:cNvSpPr/>
          <p:nvPr/>
        </p:nvSpPr>
        <p:spPr>
          <a:xfrm>
            <a:off x="0" y="0"/>
            <a:ext cx="1219200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a:extLst>
              <a:ext uri="{FF2B5EF4-FFF2-40B4-BE49-F238E27FC236}">
                <a16:creationId xmlns:a16="http://schemas.microsoft.com/office/drawing/2014/main" id="{42E59048-4FD9-4233-8E25-BF52CBE86C66}"/>
              </a:ext>
            </a:extLst>
          </p:cNvPr>
          <p:cNvSpPr txBox="1"/>
          <p:nvPr/>
        </p:nvSpPr>
        <p:spPr>
          <a:xfrm>
            <a:off x="727435" y="4450833"/>
            <a:ext cx="10737129" cy="1815882"/>
          </a:xfrm>
          <a:prstGeom prst="rect">
            <a:avLst/>
          </a:prstGeom>
          <a:solidFill>
            <a:schemeClr val="accent4">
              <a:lumMod val="40000"/>
              <a:lumOff val="60000"/>
            </a:schemeClr>
          </a:solidFill>
          <a:ln w="28575">
            <a:solidFill>
              <a:schemeClr val="tx1"/>
            </a:solidFill>
            <a:prstDash val="dash"/>
          </a:ln>
        </p:spPr>
        <p:txBody>
          <a:bodyPr wrap="square" rtlCol="0">
            <a:spAutoFit/>
          </a:bodyPr>
          <a:lstStyle/>
          <a:p>
            <a:r>
              <a:rPr lang="el-GR" sz="2800" dirty="0"/>
              <a:t>Αμέσως </a:t>
            </a:r>
            <a:r>
              <a:rPr lang="el-GR" sz="2800" b="1" dirty="0"/>
              <a:t>ο</a:t>
            </a:r>
            <a:r>
              <a:rPr lang="el-GR" sz="2800" dirty="0"/>
              <a:t> </a:t>
            </a:r>
            <a:r>
              <a:rPr lang="el-GR" sz="2800" b="1" dirty="0"/>
              <a:t>Αχιλλέας</a:t>
            </a:r>
            <a:r>
              <a:rPr lang="el-GR" sz="2800" dirty="0"/>
              <a:t> πήρε τα όπλα του νεκρού, </a:t>
            </a:r>
            <a:r>
              <a:rPr lang="el-GR" sz="2800" b="1" dirty="0"/>
              <a:t>έδεσε τα πόδια του </a:t>
            </a:r>
            <a:r>
              <a:rPr lang="el-GR" sz="2800" dirty="0"/>
              <a:t>με δερμάτινο λουρί </a:t>
            </a:r>
            <a:r>
              <a:rPr lang="el-GR" sz="2800" b="1" dirty="0"/>
              <a:t>από το άρμα κι άφησε το κεφάλι να σέρνεται </a:t>
            </a:r>
            <a:r>
              <a:rPr lang="el-GR" sz="2800" dirty="0"/>
              <a:t>στο χώμα. Μετά χτύπησε τα άλογά του κι εκείνα έτρεξαν γρήγορα προς τα πλοία σέρνοντας τον νεκρό Έκτορα μαζί τους.</a:t>
            </a:r>
          </a:p>
        </p:txBody>
      </p:sp>
      <p:pic>
        <p:nvPicPr>
          <p:cNvPr id="5" name="Εικόνα 4">
            <a:extLst>
              <a:ext uri="{FF2B5EF4-FFF2-40B4-BE49-F238E27FC236}">
                <a16:creationId xmlns:a16="http://schemas.microsoft.com/office/drawing/2014/main" id="{0FCC3C55-51F1-4C30-85EC-2BED2ADC9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544" y="352328"/>
            <a:ext cx="8484124" cy="380725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1900492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FCC8E64-BCE1-458A-A02E-BA460127DE29}"/>
              </a:ext>
            </a:extLst>
          </p:cNvPr>
          <p:cNvSpPr/>
          <p:nvPr/>
        </p:nvSpPr>
        <p:spPr>
          <a:xfrm>
            <a:off x="0" y="0"/>
            <a:ext cx="1219200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a:extLst>
              <a:ext uri="{FF2B5EF4-FFF2-40B4-BE49-F238E27FC236}">
                <a16:creationId xmlns:a16="http://schemas.microsoft.com/office/drawing/2014/main" id="{42E59048-4FD9-4233-8E25-BF52CBE86C66}"/>
              </a:ext>
            </a:extLst>
          </p:cNvPr>
          <p:cNvSpPr txBox="1"/>
          <p:nvPr/>
        </p:nvSpPr>
        <p:spPr>
          <a:xfrm>
            <a:off x="6322100" y="1443841"/>
            <a:ext cx="5542961" cy="3970318"/>
          </a:xfrm>
          <a:prstGeom prst="rect">
            <a:avLst/>
          </a:prstGeom>
          <a:solidFill>
            <a:schemeClr val="accent4">
              <a:lumMod val="40000"/>
              <a:lumOff val="60000"/>
            </a:schemeClr>
          </a:solidFill>
          <a:ln w="28575">
            <a:solidFill>
              <a:schemeClr val="tx1"/>
            </a:solidFill>
            <a:prstDash val="dash"/>
          </a:ln>
        </p:spPr>
        <p:txBody>
          <a:bodyPr wrap="square" rtlCol="0">
            <a:spAutoFit/>
          </a:bodyPr>
          <a:lstStyle/>
          <a:p>
            <a:r>
              <a:rPr lang="el-GR" sz="2800" dirty="0"/>
              <a:t>Την άλλη μέρα οι Αχαιοί έκαψαν τον νεκρό Πάτροκλο κι έγινα </a:t>
            </a:r>
            <a:r>
              <a:rPr lang="el-GR" sz="2800" b="1" dirty="0"/>
              <a:t>επιτάφιοι</a:t>
            </a:r>
            <a:r>
              <a:rPr lang="el-GR" sz="2800" dirty="0"/>
              <a:t> </a:t>
            </a:r>
            <a:r>
              <a:rPr lang="el-GR" sz="2800" b="1" dirty="0"/>
              <a:t>αγώνες</a:t>
            </a:r>
            <a:r>
              <a:rPr lang="el-GR" sz="2800" dirty="0"/>
              <a:t>. Ο Αχιλλέας έκοψε τα μακριά μαλλιά του και τα έβαλε στα χέρια του Πάτροκλου για να καούν μαζί του. Έπλυνε τα οστά του με κρασί και τα έβαλε σε χρυσό δοχείο, που του είχε δώσει η μάνα του η Θέτιδα.</a:t>
            </a:r>
          </a:p>
        </p:txBody>
      </p:sp>
      <p:pic>
        <p:nvPicPr>
          <p:cNvPr id="5" name="Εικόνα 4">
            <a:extLst>
              <a:ext uri="{FF2B5EF4-FFF2-40B4-BE49-F238E27FC236}">
                <a16:creationId xmlns:a16="http://schemas.microsoft.com/office/drawing/2014/main" id="{06D4F76A-759B-467F-B129-E7D88FBA3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30" y="1524786"/>
            <a:ext cx="5539531" cy="3808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4915864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FCC8E64-BCE1-458A-A02E-BA460127DE29}"/>
              </a:ext>
            </a:extLst>
          </p:cNvPr>
          <p:cNvSpPr/>
          <p:nvPr/>
        </p:nvSpPr>
        <p:spPr>
          <a:xfrm>
            <a:off x="0" y="0"/>
            <a:ext cx="1219200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a:extLst>
              <a:ext uri="{FF2B5EF4-FFF2-40B4-BE49-F238E27FC236}">
                <a16:creationId xmlns:a16="http://schemas.microsoft.com/office/drawing/2014/main" id="{42E59048-4FD9-4233-8E25-BF52CBE86C66}"/>
              </a:ext>
            </a:extLst>
          </p:cNvPr>
          <p:cNvSpPr txBox="1"/>
          <p:nvPr/>
        </p:nvSpPr>
        <p:spPr>
          <a:xfrm>
            <a:off x="7490203" y="699411"/>
            <a:ext cx="4427456" cy="5693866"/>
          </a:xfrm>
          <a:prstGeom prst="rect">
            <a:avLst/>
          </a:prstGeom>
          <a:solidFill>
            <a:schemeClr val="accent4">
              <a:lumMod val="40000"/>
              <a:lumOff val="60000"/>
            </a:schemeClr>
          </a:solidFill>
          <a:ln w="28575">
            <a:solidFill>
              <a:schemeClr val="tx1"/>
            </a:solidFill>
            <a:prstDash val="dash"/>
          </a:ln>
        </p:spPr>
        <p:txBody>
          <a:bodyPr wrap="square" rtlCol="0">
            <a:spAutoFit/>
          </a:bodyPr>
          <a:lstStyle/>
          <a:p>
            <a:r>
              <a:rPr lang="el-GR" sz="2800" dirty="0"/>
              <a:t>Ο νεκρός Έκτορας έμεινε έντεκα μέρες άταφος, ώσπου ο </a:t>
            </a:r>
            <a:r>
              <a:rPr lang="el-GR" sz="2800" b="1" dirty="0"/>
              <a:t>Πρίαμος</a:t>
            </a:r>
            <a:r>
              <a:rPr lang="el-GR" sz="2800" dirty="0"/>
              <a:t> πήγε στον Αχιλλέα κι έπεσε στα πόδια του και τον παρακαλούσε να του δώσει το νεκρό σώμα του παιδιού του για να το θάψει. Ο </a:t>
            </a:r>
            <a:r>
              <a:rPr lang="el-GR" sz="2800" b="1" dirty="0"/>
              <a:t>Αχιλλέας συγκινήθηκε. </a:t>
            </a:r>
            <a:r>
              <a:rPr lang="el-GR" sz="2800" dirty="0"/>
              <a:t>Διέταξε να πλύνουν και να στολίσουν τον νεκρό και τον έδωσε στον γέρο βασιλιά για να τον πάει στην Τροία.</a:t>
            </a:r>
            <a:endParaRPr lang="el-GR" sz="2800" b="1" dirty="0"/>
          </a:p>
        </p:txBody>
      </p:sp>
      <p:pic>
        <p:nvPicPr>
          <p:cNvPr id="5" name="Εικόνα 4">
            <a:extLst>
              <a:ext uri="{FF2B5EF4-FFF2-40B4-BE49-F238E27FC236}">
                <a16:creationId xmlns:a16="http://schemas.microsoft.com/office/drawing/2014/main" id="{54D34C04-5898-41C1-8060-929BA3496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37" y="880426"/>
            <a:ext cx="6542129" cy="533183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57818413"/>
      </p:ext>
    </p:extLst>
  </p:cSld>
  <p:clrMapOvr>
    <a:masterClrMapping/>
  </p:clrMapOvr>
  <p:transition spd="med">
    <p:pull/>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536</Words>
  <Application>Microsoft Office PowerPoint</Application>
  <PresentationFormat>Ευρεία οθόνη</PresentationFormat>
  <Paragraphs>12</Paragraphs>
  <Slides>11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11</vt:i4>
      </vt:variant>
    </vt:vector>
  </HeadingPairs>
  <TitlesOfParts>
    <vt:vector size="15" baseType="lpstr">
      <vt:lpstr>Arial</vt:lpstr>
      <vt:lpstr>Calibri</vt:lpstr>
      <vt:lpstr>Calibri Light</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11</cp:revision>
  <dcterms:created xsi:type="dcterms:W3CDTF">2025-03-09T19:32:19Z</dcterms:created>
  <dcterms:modified xsi:type="dcterms:W3CDTF">2025-03-09T21:19:21Z</dcterms:modified>
</cp:coreProperties>
</file>