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725"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B787B12-33A3-4906-826A-AAD93C822203}"/>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p>
        </p:txBody>
      </p:sp>
      <p:sp>
        <p:nvSpPr>
          <p:cNvPr id="3" name="Υπότιτλος 2">
            <a:extLst>
              <a:ext uri="{FF2B5EF4-FFF2-40B4-BE49-F238E27FC236}">
                <a16:creationId xmlns:a16="http://schemas.microsoft.com/office/drawing/2014/main" id="{56E59C52-FCB0-4E5E-AF3D-34D4EA747CC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p>
        </p:txBody>
      </p:sp>
      <p:sp>
        <p:nvSpPr>
          <p:cNvPr id="4" name="Θέση ημερομηνίας 3">
            <a:extLst>
              <a:ext uri="{FF2B5EF4-FFF2-40B4-BE49-F238E27FC236}">
                <a16:creationId xmlns:a16="http://schemas.microsoft.com/office/drawing/2014/main" id="{FA78D3E1-D9B0-49C4-BE48-5624F60975AD}"/>
              </a:ext>
            </a:extLst>
          </p:cNvPr>
          <p:cNvSpPr>
            <a:spLocks noGrp="1"/>
          </p:cNvSpPr>
          <p:nvPr>
            <p:ph type="dt" sz="half" idx="10"/>
          </p:nvPr>
        </p:nvSpPr>
        <p:spPr/>
        <p:txBody>
          <a:bodyPr/>
          <a:lstStyle/>
          <a:p>
            <a:fld id="{72D38117-C2F2-4CB7-B256-E51C66F4A26F}" type="datetimeFigureOut">
              <a:rPr lang="el-GR" smtClean="0"/>
              <a:t>16/2/2025</a:t>
            </a:fld>
            <a:endParaRPr lang="el-GR"/>
          </a:p>
        </p:txBody>
      </p:sp>
      <p:sp>
        <p:nvSpPr>
          <p:cNvPr id="5" name="Θέση υποσέλιδου 4">
            <a:extLst>
              <a:ext uri="{FF2B5EF4-FFF2-40B4-BE49-F238E27FC236}">
                <a16:creationId xmlns:a16="http://schemas.microsoft.com/office/drawing/2014/main" id="{50F5C6C2-FC58-41CA-958F-60EBDDDBE210}"/>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36E2E6D4-4A95-45EE-8BB5-0C39B8936C9F}"/>
              </a:ext>
            </a:extLst>
          </p:cNvPr>
          <p:cNvSpPr>
            <a:spLocks noGrp="1"/>
          </p:cNvSpPr>
          <p:nvPr>
            <p:ph type="sldNum" sz="quarter" idx="12"/>
          </p:nvPr>
        </p:nvSpPr>
        <p:spPr/>
        <p:txBody>
          <a:bodyPr/>
          <a:lstStyle/>
          <a:p>
            <a:fld id="{FD28088C-B3A0-4FB0-97E8-AC1787CB62F3}" type="slidenum">
              <a:rPr lang="el-GR" smtClean="0"/>
              <a:t>‹#›</a:t>
            </a:fld>
            <a:endParaRPr lang="el-GR"/>
          </a:p>
        </p:txBody>
      </p:sp>
    </p:spTree>
    <p:extLst>
      <p:ext uri="{BB962C8B-B14F-4D97-AF65-F5344CB8AC3E}">
        <p14:creationId xmlns:p14="http://schemas.microsoft.com/office/powerpoint/2010/main" val="2617328836"/>
      </p:ext>
    </p:extLst>
  </p:cSld>
  <p:clrMapOvr>
    <a:masterClrMapping/>
  </p:clrMapOvr>
  <p:transition spd="slow">
    <p:randomBar dir="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72386BD-9951-4341-857C-7CCABD911A61}"/>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D20E508D-B25C-4CF8-8A00-68C108607EEC}"/>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2F6226BC-0326-4ACF-96C6-C2AFF0DFD06A}"/>
              </a:ext>
            </a:extLst>
          </p:cNvPr>
          <p:cNvSpPr>
            <a:spLocks noGrp="1"/>
          </p:cNvSpPr>
          <p:nvPr>
            <p:ph type="dt" sz="half" idx="10"/>
          </p:nvPr>
        </p:nvSpPr>
        <p:spPr/>
        <p:txBody>
          <a:bodyPr/>
          <a:lstStyle/>
          <a:p>
            <a:fld id="{72D38117-C2F2-4CB7-B256-E51C66F4A26F}" type="datetimeFigureOut">
              <a:rPr lang="el-GR" smtClean="0"/>
              <a:t>16/2/2025</a:t>
            </a:fld>
            <a:endParaRPr lang="el-GR"/>
          </a:p>
        </p:txBody>
      </p:sp>
      <p:sp>
        <p:nvSpPr>
          <p:cNvPr id="5" name="Θέση υποσέλιδου 4">
            <a:extLst>
              <a:ext uri="{FF2B5EF4-FFF2-40B4-BE49-F238E27FC236}">
                <a16:creationId xmlns:a16="http://schemas.microsoft.com/office/drawing/2014/main" id="{A93494D2-3F66-4A90-BA2C-36982610C7CE}"/>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8EF6F1ED-97FE-464A-8ECD-1C975186133F}"/>
              </a:ext>
            </a:extLst>
          </p:cNvPr>
          <p:cNvSpPr>
            <a:spLocks noGrp="1"/>
          </p:cNvSpPr>
          <p:nvPr>
            <p:ph type="sldNum" sz="quarter" idx="12"/>
          </p:nvPr>
        </p:nvSpPr>
        <p:spPr/>
        <p:txBody>
          <a:bodyPr/>
          <a:lstStyle/>
          <a:p>
            <a:fld id="{FD28088C-B3A0-4FB0-97E8-AC1787CB62F3}" type="slidenum">
              <a:rPr lang="el-GR" smtClean="0"/>
              <a:t>‹#›</a:t>
            </a:fld>
            <a:endParaRPr lang="el-GR"/>
          </a:p>
        </p:txBody>
      </p:sp>
    </p:spTree>
    <p:extLst>
      <p:ext uri="{BB962C8B-B14F-4D97-AF65-F5344CB8AC3E}">
        <p14:creationId xmlns:p14="http://schemas.microsoft.com/office/powerpoint/2010/main" val="2768130322"/>
      </p:ext>
    </p:extLst>
  </p:cSld>
  <p:clrMapOvr>
    <a:masterClrMapping/>
  </p:clrMapOvr>
  <p:transition spd="slow">
    <p:randomBar dir="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85CDB46B-765C-4D3D-8A3B-D94D3F77D3A8}"/>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9D040C25-7A8E-40F1-8294-6DEBF843A937}"/>
              </a:ext>
            </a:extLst>
          </p:cNvPr>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68234D38-4BCB-4602-B1B0-6348E16031D5}"/>
              </a:ext>
            </a:extLst>
          </p:cNvPr>
          <p:cNvSpPr>
            <a:spLocks noGrp="1"/>
          </p:cNvSpPr>
          <p:nvPr>
            <p:ph type="dt" sz="half" idx="10"/>
          </p:nvPr>
        </p:nvSpPr>
        <p:spPr/>
        <p:txBody>
          <a:bodyPr/>
          <a:lstStyle/>
          <a:p>
            <a:fld id="{72D38117-C2F2-4CB7-B256-E51C66F4A26F}" type="datetimeFigureOut">
              <a:rPr lang="el-GR" smtClean="0"/>
              <a:t>16/2/2025</a:t>
            </a:fld>
            <a:endParaRPr lang="el-GR"/>
          </a:p>
        </p:txBody>
      </p:sp>
      <p:sp>
        <p:nvSpPr>
          <p:cNvPr id="5" name="Θέση υποσέλιδου 4">
            <a:extLst>
              <a:ext uri="{FF2B5EF4-FFF2-40B4-BE49-F238E27FC236}">
                <a16:creationId xmlns:a16="http://schemas.microsoft.com/office/drawing/2014/main" id="{3A078C79-CE4E-43CB-87C7-509EDB00D355}"/>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752F7ACE-5094-4783-95A8-37C936C671D8}"/>
              </a:ext>
            </a:extLst>
          </p:cNvPr>
          <p:cNvSpPr>
            <a:spLocks noGrp="1"/>
          </p:cNvSpPr>
          <p:nvPr>
            <p:ph type="sldNum" sz="quarter" idx="12"/>
          </p:nvPr>
        </p:nvSpPr>
        <p:spPr/>
        <p:txBody>
          <a:bodyPr/>
          <a:lstStyle/>
          <a:p>
            <a:fld id="{FD28088C-B3A0-4FB0-97E8-AC1787CB62F3}" type="slidenum">
              <a:rPr lang="el-GR" smtClean="0"/>
              <a:t>‹#›</a:t>
            </a:fld>
            <a:endParaRPr lang="el-GR"/>
          </a:p>
        </p:txBody>
      </p:sp>
    </p:spTree>
    <p:extLst>
      <p:ext uri="{BB962C8B-B14F-4D97-AF65-F5344CB8AC3E}">
        <p14:creationId xmlns:p14="http://schemas.microsoft.com/office/powerpoint/2010/main" val="3581664502"/>
      </p:ext>
    </p:extLst>
  </p:cSld>
  <p:clrMapOvr>
    <a:masterClrMapping/>
  </p:clrMapOvr>
  <p:transition spd="slow">
    <p:randomBar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D2F30DE-AD8C-4440-9E42-B82792740760}"/>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3DAEA873-8267-4B93-853C-B4A913353A59}"/>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7422AEAB-E88D-4170-A799-208B456C3855}"/>
              </a:ext>
            </a:extLst>
          </p:cNvPr>
          <p:cNvSpPr>
            <a:spLocks noGrp="1"/>
          </p:cNvSpPr>
          <p:nvPr>
            <p:ph type="dt" sz="half" idx="10"/>
          </p:nvPr>
        </p:nvSpPr>
        <p:spPr/>
        <p:txBody>
          <a:bodyPr/>
          <a:lstStyle/>
          <a:p>
            <a:fld id="{72D38117-C2F2-4CB7-B256-E51C66F4A26F}" type="datetimeFigureOut">
              <a:rPr lang="el-GR" smtClean="0"/>
              <a:t>16/2/2025</a:t>
            </a:fld>
            <a:endParaRPr lang="el-GR"/>
          </a:p>
        </p:txBody>
      </p:sp>
      <p:sp>
        <p:nvSpPr>
          <p:cNvPr id="5" name="Θέση υποσέλιδου 4">
            <a:extLst>
              <a:ext uri="{FF2B5EF4-FFF2-40B4-BE49-F238E27FC236}">
                <a16:creationId xmlns:a16="http://schemas.microsoft.com/office/drawing/2014/main" id="{05D274AB-1623-4C8C-8108-CFF0BA57EDF2}"/>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23F547C1-5555-4734-BE32-57E69DF0BEAC}"/>
              </a:ext>
            </a:extLst>
          </p:cNvPr>
          <p:cNvSpPr>
            <a:spLocks noGrp="1"/>
          </p:cNvSpPr>
          <p:nvPr>
            <p:ph type="sldNum" sz="quarter" idx="12"/>
          </p:nvPr>
        </p:nvSpPr>
        <p:spPr/>
        <p:txBody>
          <a:bodyPr/>
          <a:lstStyle/>
          <a:p>
            <a:fld id="{FD28088C-B3A0-4FB0-97E8-AC1787CB62F3}" type="slidenum">
              <a:rPr lang="el-GR" smtClean="0"/>
              <a:t>‹#›</a:t>
            </a:fld>
            <a:endParaRPr lang="el-GR"/>
          </a:p>
        </p:txBody>
      </p:sp>
    </p:spTree>
    <p:extLst>
      <p:ext uri="{BB962C8B-B14F-4D97-AF65-F5344CB8AC3E}">
        <p14:creationId xmlns:p14="http://schemas.microsoft.com/office/powerpoint/2010/main" val="1846275453"/>
      </p:ext>
    </p:extLst>
  </p:cSld>
  <p:clrMapOvr>
    <a:masterClrMapping/>
  </p:clrMapOvr>
  <p:transition spd="slow">
    <p:randomBar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19DA882-FAE4-47B9-9D98-E71EEB87BA93}"/>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35A6EBCD-BB71-44A7-9F72-14E326785B1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a16="http://schemas.microsoft.com/office/drawing/2014/main" id="{8AD80577-53F8-4BA5-B2CA-4A8D06639C6C}"/>
              </a:ext>
            </a:extLst>
          </p:cNvPr>
          <p:cNvSpPr>
            <a:spLocks noGrp="1"/>
          </p:cNvSpPr>
          <p:nvPr>
            <p:ph type="dt" sz="half" idx="10"/>
          </p:nvPr>
        </p:nvSpPr>
        <p:spPr/>
        <p:txBody>
          <a:bodyPr/>
          <a:lstStyle/>
          <a:p>
            <a:fld id="{72D38117-C2F2-4CB7-B256-E51C66F4A26F}" type="datetimeFigureOut">
              <a:rPr lang="el-GR" smtClean="0"/>
              <a:t>16/2/2025</a:t>
            </a:fld>
            <a:endParaRPr lang="el-GR"/>
          </a:p>
        </p:txBody>
      </p:sp>
      <p:sp>
        <p:nvSpPr>
          <p:cNvPr id="5" name="Θέση υποσέλιδου 4">
            <a:extLst>
              <a:ext uri="{FF2B5EF4-FFF2-40B4-BE49-F238E27FC236}">
                <a16:creationId xmlns:a16="http://schemas.microsoft.com/office/drawing/2014/main" id="{41F01848-B4F3-47CA-ABAB-C371FB9CFB1B}"/>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66053A6E-29ED-4857-A6B3-654E6F0C9F9E}"/>
              </a:ext>
            </a:extLst>
          </p:cNvPr>
          <p:cNvSpPr>
            <a:spLocks noGrp="1"/>
          </p:cNvSpPr>
          <p:nvPr>
            <p:ph type="sldNum" sz="quarter" idx="12"/>
          </p:nvPr>
        </p:nvSpPr>
        <p:spPr/>
        <p:txBody>
          <a:bodyPr/>
          <a:lstStyle/>
          <a:p>
            <a:fld id="{FD28088C-B3A0-4FB0-97E8-AC1787CB62F3}" type="slidenum">
              <a:rPr lang="el-GR" smtClean="0"/>
              <a:t>‹#›</a:t>
            </a:fld>
            <a:endParaRPr lang="el-GR"/>
          </a:p>
        </p:txBody>
      </p:sp>
    </p:spTree>
    <p:extLst>
      <p:ext uri="{BB962C8B-B14F-4D97-AF65-F5344CB8AC3E}">
        <p14:creationId xmlns:p14="http://schemas.microsoft.com/office/powerpoint/2010/main" val="1129636247"/>
      </p:ext>
    </p:extLst>
  </p:cSld>
  <p:clrMapOvr>
    <a:masterClrMapping/>
  </p:clrMapOvr>
  <p:transition spd="slow">
    <p:randomBar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4F203F4-45C3-40D2-9075-ED0DAC20B275}"/>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02B0928B-FA53-4954-AD8B-84D59EEFD71B}"/>
              </a:ext>
            </a:extLst>
          </p:cNvPr>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περιεχομένου 3">
            <a:extLst>
              <a:ext uri="{FF2B5EF4-FFF2-40B4-BE49-F238E27FC236}">
                <a16:creationId xmlns:a16="http://schemas.microsoft.com/office/drawing/2014/main" id="{E5E133E6-EF95-4821-9AF0-EEE3022993C1}"/>
              </a:ext>
            </a:extLst>
          </p:cNvPr>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ημερομηνίας 4">
            <a:extLst>
              <a:ext uri="{FF2B5EF4-FFF2-40B4-BE49-F238E27FC236}">
                <a16:creationId xmlns:a16="http://schemas.microsoft.com/office/drawing/2014/main" id="{BCE403E0-3525-4248-AB54-42C2516C7775}"/>
              </a:ext>
            </a:extLst>
          </p:cNvPr>
          <p:cNvSpPr>
            <a:spLocks noGrp="1"/>
          </p:cNvSpPr>
          <p:nvPr>
            <p:ph type="dt" sz="half" idx="10"/>
          </p:nvPr>
        </p:nvSpPr>
        <p:spPr/>
        <p:txBody>
          <a:bodyPr/>
          <a:lstStyle/>
          <a:p>
            <a:fld id="{72D38117-C2F2-4CB7-B256-E51C66F4A26F}" type="datetimeFigureOut">
              <a:rPr lang="el-GR" smtClean="0"/>
              <a:t>16/2/2025</a:t>
            </a:fld>
            <a:endParaRPr lang="el-GR"/>
          </a:p>
        </p:txBody>
      </p:sp>
      <p:sp>
        <p:nvSpPr>
          <p:cNvPr id="6" name="Θέση υποσέλιδου 5">
            <a:extLst>
              <a:ext uri="{FF2B5EF4-FFF2-40B4-BE49-F238E27FC236}">
                <a16:creationId xmlns:a16="http://schemas.microsoft.com/office/drawing/2014/main" id="{B7EAC86F-AF90-4465-A0C8-8C07737932ED}"/>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E29270D6-4BDA-4BFC-9D2A-22CD68979335}"/>
              </a:ext>
            </a:extLst>
          </p:cNvPr>
          <p:cNvSpPr>
            <a:spLocks noGrp="1"/>
          </p:cNvSpPr>
          <p:nvPr>
            <p:ph type="sldNum" sz="quarter" idx="12"/>
          </p:nvPr>
        </p:nvSpPr>
        <p:spPr/>
        <p:txBody>
          <a:bodyPr/>
          <a:lstStyle/>
          <a:p>
            <a:fld id="{FD28088C-B3A0-4FB0-97E8-AC1787CB62F3}" type="slidenum">
              <a:rPr lang="el-GR" smtClean="0"/>
              <a:t>‹#›</a:t>
            </a:fld>
            <a:endParaRPr lang="el-GR"/>
          </a:p>
        </p:txBody>
      </p:sp>
    </p:spTree>
    <p:extLst>
      <p:ext uri="{BB962C8B-B14F-4D97-AF65-F5344CB8AC3E}">
        <p14:creationId xmlns:p14="http://schemas.microsoft.com/office/powerpoint/2010/main" val="2547118823"/>
      </p:ext>
    </p:extLst>
  </p:cSld>
  <p:clrMapOvr>
    <a:masterClrMapping/>
  </p:clrMapOvr>
  <p:transition spd="slow">
    <p:randomBar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F130B6D-734A-404E-91B7-B2EDB186E66A}"/>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808AC468-DE2D-48EE-A538-6DD9463D0D4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id="{1AD3AAFC-E621-44BE-910D-EB2C4C196B7B}"/>
              </a:ext>
            </a:extLst>
          </p:cNvPr>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κειμένου 4">
            <a:extLst>
              <a:ext uri="{FF2B5EF4-FFF2-40B4-BE49-F238E27FC236}">
                <a16:creationId xmlns:a16="http://schemas.microsoft.com/office/drawing/2014/main" id="{8C1017CA-CEF6-43EA-BB65-C2EC2AAC34B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id="{39431F69-EC95-461C-8F2E-79C2D43C5D5B}"/>
              </a:ext>
            </a:extLst>
          </p:cNvPr>
          <p:cNvSpPr>
            <a:spLocks noGrp="1"/>
          </p:cNvSpPr>
          <p:nvPr>
            <p:ph sz="quarter" idx="4"/>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7" name="Θέση ημερομηνίας 6">
            <a:extLst>
              <a:ext uri="{FF2B5EF4-FFF2-40B4-BE49-F238E27FC236}">
                <a16:creationId xmlns:a16="http://schemas.microsoft.com/office/drawing/2014/main" id="{CA7408B3-6B08-4C2D-A68A-2FE76A782B75}"/>
              </a:ext>
            </a:extLst>
          </p:cNvPr>
          <p:cNvSpPr>
            <a:spLocks noGrp="1"/>
          </p:cNvSpPr>
          <p:nvPr>
            <p:ph type="dt" sz="half" idx="10"/>
          </p:nvPr>
        </p:nvSpPr>
        <p:spPr/>
        <p:txBody>
          <a:bodyPr/>
          <a:lstStyle/>
          <a:p>
            <a:fld id="{72D38117-C2F2-4CB7-B256-E51C66F4A26F}" type="datetimeFigureOut">
              <a:rPr lang="el-GR" smtClean="0"/>
              <a:t>16/2/2025</a:t>
            </a:fld>
            <a:endParaRPr lang="el-GR"/>
          </a:p>
        </p:txBody>
      </p:sp>
      <p:sp>
        <p:nvSpPr>
          <p:cNvPr id="8" name="Θέση υποσέλιδου 7">
            <a:extLst>
              <a:ext uri="{FF2B5EF4-FFF2-40B4-BE49-F238E27FC236}">
                <a16:creationId xmlns:a16="http://schemas.microsoft.com/office/drawing/2014/main" id="{60FB4163-5A7B-485C-80FC-A01BEC2DECCF}"/>
              </a:ext>
            </a:extLst>
          </p:cNvPr>
          <p:cNvSpPr>
            <a:spLocks noGrp="1"/>
          </p:cNvSpPr>
          <p:nvPr>
            <p:ph type="ftr" sz="quarter" idx="11"/>
          </p:nvPr>
        </p:nvSpPr>
        <p:spPr/>
        <p:txBody>
          <a:bodyPr/>
          <a:lstStyle/>
          <a:p>
            <a:endParaRPr lang="el-GR"/>
          </a:p>
        </p:txBody>
      </p:sp>
      <p:sp>
        <p:nvSpPr>
          <p:cNvPr id="9" name="Θέση αριθμού διαφάνειας 8">
            <a:extLst>
              <a:ext uri="{FF2B5EF4-FFF2-40B4-BE49-F238E27FC236}">
                <a16:creationId xmlns:a16="http://schemas.microsoft.com/office/drawing/2014/main" id="{5998E2FB-A351-47B7-BF13-48539393E7D4}"/>
              </a:ext>
            </a:extLst>
          </p:cNvPr>
          <p:cNvSpPr>
            <a:spLocks noGrp="1"/>
          </p:cNvSpPr>
          <p:nvPr>
            <p:ph type="sldNum" sz="quarter" idx="12"/>
          </p:nvPr>
        </p:nvSpPr>
        <p:spPr/>
        <p:txBody>
          <a:bodyPr/>
          <a:lstStyle/>
          <a:p>
            <a:fld id="{FD28088C-B3A0-4FB0-97E8-AC1787CB62F3}" type="slidenum">
              <a:rPr lang="el-GR" smtClean="0"/>
              <a:t>‹#›</a:t>
            </a:fld>
            <a:endParaRPr lang="el-GR"/>
          </a:p>
        </p:txBody>
      </p:sp>
    </p:spTree>
    <p:extLst>
      <p:ext uri="{BB962C8B-B14F-4D97-AF65-F5344CB8AC3E}">
        <p14:creationId xmlns:p14="http://schemas.microsoft.com/office/powerpoint/2010/main" val="1706355068"/>
      </p:ext>
    </p:extLst>
  </p:cSld>
  <p:clrMapOvr>
    <a:masterClrMapping/>
  </p:clrMapOvr>
  <p:transition spd="slow">
    <p:randomBar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F4FD64D-DACB-48BF-AC28-E1CC8D30AB75}"/>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ημερομηνίας 2">
            <a:extLst>
              <a:ext uri="{FF2B5EF4-FFF2-40B4-BE49-F238E27FC236}">
                <a16:creationId xmlns:a16="http://schemas.microsoft.com/office/drawing/2014/main" id="{DB02E59F-4AD6-4539-B2FB-251157B6B5BD}"/>
              </a:ext>
            </a:extLst>
          </p:cNvPr>
          <p:cNvSpPr>
            <a:spLocks noGrp="1"/>
          </p:cNvSpPr>
          <p:nvPr>
            <p:ph type="dt" sz="half" idx="10"/>
          </p:nvPr>
        </p:nvSpPr>
        <p:spPr/>
        <p:txBody>
          <a:bodyPr/>
          <a:lstStyle/>
          <a:p>
            <a:fld id="{72D38117-C2F2-4CB7-B256-E51C66F4A26F}" type="datetimeFigureOut">
              <a:rPr lang="el-GR" smtClean="0"/>
              <a:t>16/2/2025</a:t>
            </a:fld>
            <a:endParaRPr lang="el-GR"/>
          </a:p>
        </p:txBody>
      </p:sp>
      <p:sp>
        <p:nvSpPr>
          <p:cNvPr id="4" name="Θέση υποσέλιδου 3">
            <a:extLst>
              <a:ext uri="{FF2B5EF4-FFF2-40B4-BE49-F238E27FC236}">
                <a16:creationId xmlns:a16="http://schemas.microsoft.com/office/drawing/2014/main" id="{431551A2-C44E-4286-8195-63BAF6A1640C}"/>
              </a:ext>
            </a:extLst>
          </p:cNvPr>
          <p:cNvSpPr>
            <a:spLocks noGrp="1"/>
          </p:cNvSpPr>
          <p:nvPr>
            <p:ph type="ftr" sz="quarter" idx="11"/>
          </p:nvPr>
        </p:nvSpPr>
        <p:spPr/>
        <p:txBody>
          <a:bodyPr/>
          <a:lstStyle/>
          <a:p>
            <a:endParaRPr lang="el-GR"/>
          </a:p>
        </p:txBody>
      </p:sp>
      <p:sp>
        <p:nvSpPr>
          <p:cNvPr id="5" name="Θέση αριθμού διαφάνειας 4">
            <a:extLst>
              <a:ext uri="{FF2B5EF4-FFF2-40B4-BE49-F238E27FC236}">
                <a16:creationId xmlns:a16="http://schemas.microsoft.com/office/drawing/2014/main" id="{96959398-5C28-4F3A-A5B2-4D48449C3330}"/>
              </a:ext>
            </a:extLst>
          </p:cNvPr>
          <p:cNvSpPr>
            <a:spLocks noGrp="1"/>
          </p:cNvSpPr>
          <p:nvPr>
            <p:ph type="sldNum" sz="quarter" idx="12"/>
          </p:nvPr>
        </p:nvSpPr>
        <p:spPr/>
        <p:txBody>
          <a:bodyPr/>
          <a:lstStyle/>
          <a:p>
            <a:fld id="{FD28088C-B3A0-4FB0-97E8-AC1787CB62F3}" type="slidenum">
              <a:rPr lang="el-GR" smtClean="0"/>
              <a:t>‹#›</a:t>
            </a:fld>
            <a:endParaRPr lang="el-GR"/>
          </a:p>
        </p:txBody>
      </p:sp>
    </p:spTree>
    <p:extLst>
      <p:ext uri="{BB962C8B-B14F-4D97-AF65-F5344CB8AC3E}">
        <p14:creationId xmlns:p14="http://schemas.microsoft.com/office/powerpoint/2010/main" val="1354703188"/>
      </p:ext>
    </p:extLst>
  </p:cSld>
  <p:clrMapOvr>
    <a:masterClrMapping/>
  </p:clrMapOvr>
  <p:transition spd="slow">
    <p:randomBar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736DF316-4010-48C2-8F61-680E6B18059B}"/>
              </a:ext>
            </a:extLst>
          </p:cNvPr>
          <p:cNvSpPr>
            <a:spLocks noGrp="1"/>
          </p:cNvSpPr>
          <p:nvPr>
            <p:ph type="dt" sz="half" idx="10"/>
          </p:nvPr>
        </p:nvSpPr>
        <p:spPr/>
        <p:txBody>
          <a:bodyPr/>
          <a:lstStyle/>
          <a:p>
            <a:fld id="{72D38117-C2F2-4CB7-B256-E51C66F4A26F}" type="datetimeFigureOut">
              <a:rPr lang="el-GR" smtClean="0"/>
              <a:t>16/2/2025</a:t>
            </a:fld>
            <a:endParaRPr lang="el-GR"/>
          </a:p>
        </p:txBody>
      </p:sp>
      <p:sp>
        <p:nvSpPr>
          <p:cNvPr id="3" name="Θέση υποσέλιδου 2">
            <a:extLst>
              <a:ext uri="{FF2B5EF4-FFF2-40B4-BE49-F238E27FC236}">
                <a16:creationId xmlns:a16="http://schemas.microsoft.com/office/drawing/2014/main" id="{38260624-B863-4102-A557-00055841C8AB}"/>
              </a:ext>
            </a:extLst>
          </p:cNvPr>
          <p:cNvSpPr>
            <a:spLocks noGrp="1"/>
          </p:cNvSpPr>
          <p:nvPr>
            <p:ph type="ftr" sz="quarter" idx="11"/>
          </p:nvPr>
        </p:nvSpPr>
        <p:spPr/>
        <p:txBody>
          <a:bodyPr/>
          <a:lstStyle/>
          <a:p>
            <a:endParaRPr lang="el-GR"/>
          </a:p>
        </p:txBody>
      </p:sp>
      <p:sp>
        <p:nvSpPr>
          <p:cNvPr id="4" name="Θέση αριθμού διαφάνειας 3">
            <a:extLst>
              <a:ext uri="{FF2B5EF4-FFF2-40B4-BE49-F238E27FC236}">
                <a16:creationId xmlns:a16="http://schemas.microsoft.com/office/drawing/2014/main" id="{6E03BFD4-DC2B-4919-ADA2-2FFCB40B5F7C}"/>
              </a:ext>
            </a:extLst>
          </p:cNvPr>
          <p:cNvSpPr>
            <a:spLocks noGrp="1"/>
          </p:cNvSpPr>
          <p:nvPr>
            <p:ph type="sldNum" sz="quarter" idx="12"/>
          </p:nvPr>
        </p:nvSpPr>
        <p:spPr/>
        <p:txBody>
          <a:bodyPr/>
          <a:lstStyle/>
          <a:p>
            <a:fld id="{FD28088C-B3A0-4FB0-97E8-AC1787CB62F3}" type="slidenum">
              <a:rPr lang="el-GR" smtClean="0"/>
              <a:t>‹#›</a:t>
            </a:fld>
            <a:endParaRPr lang="el-GR"/>
          </a:p>
        </p:txBody>
      </p:sp>
    </p:spTree>
    <p:extLst>
      <p:ext uri="{BB962C8B-B14F-4D97-AF65-F5344CB8AC3E}">
        <p14:creationId xmlns:p14="http://schemas.microsoft.com/office/powerpoint/2010/main" val="3715891054"/>
      </p:ext>
    </p:extLst>
  </p:cSld>
  <p:clrMapOvr>
    <a:masterClrMapping/>
  </p:clrMapOvr>
  <p:transition spd="slow">
    <p:randomBar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48BEC1C-4843-4025-A3AC-2474BD036338}"/>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F4518E6F-2EDC-4305-BAFF-291DED4BD1B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κειμένου 3">
            <a:extLst>
              <a:ext uri="{FF2B5EF4-FFF2-40B4-BE49-F238E27FC236}">
                <a16:creationId xmlns:a16="http://schemas.microsoft.com/office/drawing/2014/main" id="{B5DB313D-4020-44A6-AFEC-EE8FD7138A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C2B8E463-D6C0-4CF5-A68E-776894E0F8BD}"/>
              </a:ext>
            </a:extLst>
          </p:cNvPr>
          <p:cNvSpPr>
            <a:spLocks noGrp="1"/>
          </p:cNvSpPr>
          <p:nvPr>
            <p:ph type="dt" sz="half" idx="10"/>
          </p:nvPr>
        </p:nvSpPr>
        <p:spPr/>
        <p:txBody>
          <a:bodyPr/>
          <a:lstStyle/>
          <a:p>
            <a:fld id="{72D38117-C2F2-4CB7-B256-E51C66F4A26F}" type="datetimeFigureOut">
              <a:rPr lang="el-GR" smtClean="0"/>
              <a:t>16/2/2025</a:t>
            </a:fld>
            <a:endParaRPr lang="el-GR"/>
          </a:p>
        </p:txBody>
      </p:sp>
      <p:sp>
        <p:nvSpPr>
          <p:cNvPr id="6" name="Θέση υποσέλιδου 5">
            <a:extLst>
              <a:ext uri="{FF2B5EF4-FFF2-40B4-BE49-F238E27FC236}">
                <a16:creationId xmlns:a16="http://schemas.microsoft.com/office/drawing/2014/main" id="{2D54834C-D18B-4420-839D-EB93D3497726}"/>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EC258777-BC47-4F5C-AE5B-43AD338D259D}"/>
              </a:ext>
            </a:extLst>
          </p:cNvPr>
          <p:cNvSpPr>
            <a:spLocks noGrp="1"/>
          </p:cNvSpPr>
          <p:nvPr>
            <p:ph type="sldNum" sz="quarter" idx="12"/>
          </p:nvPr>
        </p:nvSpPr>
        <p:spPr/>
        <p:txBody>
          <a:bodyPr/>
          <a:lstStyle/>
          <a:p>
            <a:fld id="{FD28088C-B3A0-4FB0-97E8-AC1787CB62F3}" type="slidenum">
              <a:rPr lang="el-GR" smtClean="0"/>
              <a:t>‹#›</a:t>
            </a:fld>
            <a:endParaRPr lang="el-GR"/>
          </a:p>
        </p:txBody>
      </p:sp>
    </p:spTree>
    <p:extLst>
      <p:ext uri="{BB962C8B-B14F-4D97-AF65-F5344CB8AC3E}">
        <p14:creationId xmlns:p14="http://schemas.microsoft.com/office/powerpoint/2010/main" val="4241685515"/>
      </p:ext>
    </p:extLst>
  </p:cSld>
  <p:clrMapOvr>
    <a:masterClrMapping/>
  </p:clrMapOvr>
  <p:transition spd="slow">
    <p:randomBar dir="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A22FD20-F5D3-4312-AEA7-5D876B0D9DD7}"/>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εικόνας 2">
            <a:extLst>
              <a:ext uri="{FF2B5EF4-FFF2-40B4-BE49-F238E27FC236}">
                <a16:creationId xmlns:a16="http://schemas.microsoft.com/office/drawing/2014/main" id="{52021EB2-BFCE-43E4-8F58-5CCC79025C6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a:extLst>
              <a:ext uri="{FF2B5EF4-FFF2-40B4-BE49-F238E27FC236}">
                <a16:creationId xmlns:a16="http://schemas.microsoft.com/office/drawing/2014/main" id="{9CA968D1-9F79-4CB6-8C31-E683DE1229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09CA98DA-3547-4071-AB0E-0F9C3D2A603B}"/>
              </a:ext>
            </a:extLst>
          </p:cNvPr>
          <p:cNvSpPr>
            <a:spLocks noGrp="1"/>
          </p:cNvSpPr>
          <p:nvPr>
            <p:ph type="dt" sz="half" idx="10"/>
          </p:nvPr>
        </p:nvSpPr>
        <p:spPr/>
        <p:txBody>
          <a:bodyPr/>
          <a:lstStyle/>
          <a:p>
            <a:fld id="{72D38117-C2F2-4CB7-B256-E51C66F4A26F}" type="datetimeFigureOut">
              <a:rPr lang="el-GR" smtClean="0"/>
              <a:t>16/2/2025</a:t>
            </a:fld>
            <a:endParaRPr lang="el-GR"/>
          </a:p>
        </p:txBody>
      </p:sp>
      <p:sp>
        <p:nvSpPr>
          <p:cNvPr id="6" name="Θέση υποσέλιδου 5">
            <a:extLst>
              <a:ext uri="{FF2B5EF4-FFF2-40B4-BE49-F238E27FC236}">
                <a16:creationId xmlns:a16="http://schemas.microsoft.com/office/drawing/2014/main" id="{28F35E4A-49CB-45E5-BC33-CA730AD2A2F5}"/>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B51FE997-D83C-4F90-9C94-71CF3B6D78A0}"/>
              </a:ext>
            </a:extLst>
          </p:cNvPr>
          <p:cNvSpPr>
            <a:spLocks noGrp="1"/>
          </p:cNvSpPr>
          <p:nvPr>
            <p:ph type="sldNum" sz="quarter" idx="12"/>
          </p:nvPr>
        </p:nvSpPr>
        <p:spPr/>
        <p:txBody>
          <a:bodyPr/>
          <a:lstStyle/>
          <a:p>
            <a:fld id="{FD28088C-B3A0-4FB0-97E8-AC1787CB62F3}" type="slidenum">
              <a:rPr lang="el-GR" smtClean="0"/>
              <a:t>‹#›</a:t>
            </a:fld>
            <a:endParaRPr lang="el-GR"/>
          </a:p>
        </p:txBody>
      </p:sp>
    </p:spTree>
    <p:extLst>
      <p:ext uri="{BB962C8B-B14F-4D97-AF65-F5344CB8AC3E}">
        <p14:creationId xmlns:p14="http://schemas.microsoft.com/office/powerpoint/2010/main" val="1980836180"/>
      </p:ext>
    </p:extLst>
  </p:cSld>
  <p:clrMapOvr>
    <a:masterClrMapping/>
  </p:clrMapOvr>
  <p:transition spd="slow">
    <p:randomBar dir="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85E39986-3954-4932-B12D-D40FA6DB03B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9A19D649-A597-4A70-BCDB-8F20E37CDFE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CFA23CBB-132B-4805-A353-42D55EEB16B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D38117-C2F2-4CB7-B256-E51C66F4A26F}" type="datetimeFigureOut">
              <a:rPr lang="el-GR" smtClean="0"/>
              <a:t>16/2/2025</a:t>
            </a:fld>
            <a:endParaRPr lang="el-GR"/>
          </a:p>
        </p:txBody>
      </p:sp>
      <p:sp>
        <p:nvSpPr>
          <p:cNvPr id="5" name="Θέση υποσέλιδου 4">
            <a:extLst>
              <a:ext uri="{FF2B5EF4-FFF2-40B4-BE49-F238E27FC236}">
                <a16:creationId xmlns:a16="http://schemas.microsoft.com/office/drawing/2014/main" id="{34C15458-DB93-4BCF-8BD8-1206E7E16CA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a:extLst>
              <a:ext uri="{FF2B5EF4-FFF2-40B4-BE49-F238E27FC236}">
                <a16:creationId xmlns:a16="http://schemas.microsoft.com/office/drawing/2014/main" id="{9B3A73CC-0FF8-4439-BA85-67C43D18154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28088C-B3A0-4FB0-97E8-AC1787CB62F3}" type="slidenum">
              <a:rPr lang="el-GR" smtClean="0"/>
              <a:t>‹#›</a:t>
            </a:fld>
            <a:endParaRPr lang="el-GR"/>
          </a:p>
        </p:txBody>
      </p:sp>
    </p:spTree>
    <p:extLst>
      <p:ext uri="{BB962C8B-B14F-4D97-AF65-F5344CB8AC3E}">
        <p14:creationId xmlns:p14="http://schemas.microsoft.com/office/powerpoint/2010/main" val="7433828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randomBar dir="ver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jpg"/></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3">
            <a:extLst>
              <a:ext uri="{FF2B5EF4-FFF2-40B4-BE49-F238E27FC236}">
                <a16:creationId xmlns:a16="http://schemas.microsoft.com/office/drawing/2014/main" id="{241F4239-579F-4A11-BF2C-1CDB3AC8B883}"/>
              </a:ext>
            </a:extLst>
          </p:cNvPr>
          <p:cNvSpPr/>
          <p:nvPr/>
        </p:nvSpPr>
        <p:spPr>
          <a:xfrm>
            <a:off x="0" y="0"/>
            <a:ext cx="12192000" cy="68580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 name="Υπότιτλος 2">
            <a:extLst>
              <a:ext uri="{FF2B5EF4-FFF2-40B4-BE49-F238E27FC236}">
                <a16:creationId xmlns:a16="http://schemas.microsoft.com/office/drawing/2014/main" id="{3D90C9DF-9E09-4BC5-A4BB-22289717AE8D}"/>
              </a:ext>
            </a:extLst>
          </p:cNvPr>
          <p:cNvSpPr>
            <a:spLocks noGrp="1"/>
          </p:cNvSpPr>
          <p:nvPr>
            <p:ph type="subTitle" idx="1"/>
          </p:nvPr>
        </p:nvSpPr>
        <p:spPr>
          <a:xfrm>
            <a:off x="1778524" y="332007"/>
            <a:ext cx="9144000" cy="960535"/>
          </a:xfrm>
          <a:solidFill>
            <a:schemeClr val="accent4">
              <a:lumMod val="40000"/>
              <a:lumOff val="60000"/>
            </a:schemeClr>
          </a:solidFill>
          <a:ln w="28575">
            <a:solidFill>
              <a:schemeClr val="accent4">
                <a:lumMod val="50000"/>
              </a:schemeClr>
            </a:solidFill>
          </a:ln>
          <a:scene3d>
            <a:camera prst="orthographicFront"/>
            <a:lightRig rig="threePt" dir="t"/>
          </a:scene3d>
          <a:sp3d>
            <a:bevelT prst="angle"/>
          </a:sp3d>
        </p:spPr>
        <p:txBody>
          <a:bodyPr>
            <a:normAutofit/>
          </a:bodyPr>
          <a:lstStyle/>
          <a:p>
            <a:r>
              <a:rPr lang="el-GR" sz="5400" dirty="0">
                <a:solidFill>
                  <a:schemeClr val="accent1">
                    <a:lumMod val="75000"/>
                  </a:schemeClr>
                </a:solidFill>
              </a:rPr>
              <a:t>Οι Αχαιοί φτάνουν στην Τροία</a:t>
            </a:r>
          </a:p>
        </p:txBody>
      </p:sp>
      <p:sp>
        <p:nvSpPr>
          <p:cNvPr id="5" name="Ορθογώνιο 4">
            <a:extLst>
              <a:ext uri="{FF2B5EF4-FFF2-40B4-BE49-F238E27FC236}">
                <a16:creationId xmlns:a16="http://schemas.microsoft.com/office/drawing/2014/main" id="{09018DD1-F5F7-4113-9453-BB83499FDE7C}"/>
              </a:ext>
            </a:extLst>
          </p:cNvPr>
          <p:cNvSpPr/>
          <p:nvPr/>
        </p:nvSpPr>
        <p:spPr>
          <a:xfrm>
            <a:off x="763570" y="5866366"/>
            <a:ext cx="9144001" cy="735290"/>
          </a:xfrm>
          <a:prstGeom prst="rect">
            <a:avLst/>
          </a:prstGeom>
          <a:ln w="28575">
            <a:solidFill>
              <a:srgbClr val="002060"/>
            </a:solidFill>
            <a:prstDash val="lgDash"/>
          </a:ln>
        </p:spPr>
        <p:style>
          <a:lnRef idx="2">
            <a:schemeClr val="accent6"/>
          </a:lnRef>
          <a:fillRef idx="1">
            <a:schemeClr val="lt1"/>
          </a:fillRef>
          <a:effectRef idx="0">
            <a:schemeClr val="accent6"/>
          </a:effectRef>
          <a:fontRef idx="minor">
            <a:schemeClr val="dk1"/>
          </a:fontRef>
        </p:style>
        <p:txBody>
          <a:bodyPr rtlCol="0" anchor="ctr"/>
          <a:lstStyle/>
          <a:p>
            <a:r>
              <a:rPr lang="el-GR" sz="2800" dirty="0"/>
              <a:t>Ταξιδεύοντας για την Τροία οι Αχαιοί πέρασαν από τη </a:t>
            </a:r>
            <a:r>
              <a:rPr lang="el-GR" sz="2800" b="1" dirty="0"/>
              <a:t>Δήλο</a:t>
            </a:r>
            <a:r>
              <a:rPr lang="el-GR" sz="2800" dirty="0"/>
              <a:t>. </a:t>
            </a:r>
          </a:p>
        </p:txBody>
      </p:sp>
      <p:pic>
        <p:nvPicPr>
          <p:cNvPr id="9" name="Εικόνα 8">
            <a:extLst>
              <a:ext uri="{FF2B5EF4-FFF2-40B4-BE49-F238E27FC236}">
                <a16:creationId xmlns:a16="http://schemas.microsoft.com/office/drawing/2014/main" id="{04317329-973B-4908-80FA-7EFB505712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0693" y="1624549"/>
            <a:ext cx="5044877" cy="333022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1" name="Εικόνα 10">
            <a:extLst>
              <a:ext uri="{FF2B5EF4-FFF2-40B4-BE49-F238E27FC236}">
                <a16:creationId xmlns:a16="http://schemas.microsoft.com/office/drawing/2014/main" id="{5B07C5D5-7D30-46E3-92D9-30337C59E7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67546" y="1391933"/>
            <a:ext cx="3802949" cy="2510541"/>
          </a:xfrm>
          <a:prstGeom prst="rect">
            <a:avLst/>
          </a:prstGeom>
          <a:ln>
            <a:noFill/>
          </a:ln>
          <a:effectLst>
            <a:outerShdw blurRad="292100" dist="139700" dir="2700000" algn="tl" rotWithShape="0">
              <a:srgbClr val="333333">
                <a:alpha val="65000"/>
              </a:srgbClr>
            </a:outerShdw>
          </a:effectLst>
        </p:spPr>
      </p:pic>
      <p:pic>
        <p:nvPicPr>
          <p:cNvPr id="13" name="Εικόνα 12">
            <a:extLst>
              <a:ext uri="{FF2B5EF4-FFF2-40B4-BE49-F238E27FC236}">
                <a16:creationId xmlns:a16="http://schemas.microsoft.com/office/drawing/2014/main" id="{9209EC46-1BFB-4402-AFF8-8F10A6105B60}"/>
              </a:ext>
            </a:extLst>
          </p:cNvPr>
          <p:cNvPicPr>
            <a:picLocks noChangeAspect="1"/>
          </p:cNvPicPr>
          <p:nvPr/>
        </p:nvPicPr>
        <p:blipFill rotWithShape="1">
          <a:blip r:embed="rId4">
            <a:extLst>
              <a:ext uri="{28A0092B-C50C-407E-A947-70E740481C1C}">
                <a14:useLocalDpi xmlns:a14="http://schemas.microsoft.com/office/drawing/2010/main" val="0"/>
              </a:ext>
            </a:extLst>
          </a:blip>
          <a:srcRect l="10313" r="12976"/>
          <a:stretch/>
        </p:blipFill>
        <p:spPr>
          <a:xfrm>
            <a:off x="8632979" y="2766329"/>
            <a:ext cx="3346516" cy="283845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05109023"/>
      </p:ext>
    </p:extLst>
  </p:cSld>
  <p:clrMapOvr>
    <a:masterClrMapping/>
  </p:clrMapOvr>
  <p:transition spd="slow">
    <p:randomBar dir="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3">
            <a:extLst>
              <a:ext uri="{FF2B5EF4-FFF2-40B4-BE49-F238E27FC236}">
                <a16:creationId xmlns:a16="http://schemas.microsoft.com/office/drawing/2014/main" id="{241F4239-579F-4A11-BF2C-1CDB3AC8B883}"/>
              </a:ext>
            </a:extLst>
          </p:cNvPr>
          <p:cNvSpPr/>
          <p:nvPr/>
        </p:nvSpPr>
        <p:spPr>
          <a:xfrm>
            <a:off x="0" y="0"/>
            <a:ext cx="12192000" cy="68580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Ορθογώνιο 4">
            <a:extLst>
              <a:ext uri="{FF2B5EF4-FFF2-40B4-BE49-F238E27FC236}">
                <a16:creationId xmlns:a16="http://schemas.microsoft.com/office/drawing/2014/main" id="{09018DD1-F5F7-4113-9453-BB83499FDE7C}"/>
              </a:ext>
            </a:extLst>
          </p:cNvPr>
          <p:cNvSpPr/>
          <p:nvPr/>
        </p:nvSpPr>
        <p:spPr>
          <a:xfrm>
            <a:off x="7194457" y="1331785"/>
            <a:ext cx="4631116" cy="4194429"/>
          </a:xfrm>
          <a:prstGeom prst="rect">
            <a:avLst/>
          </a:prstGeom>
          <a:ln w="28575">
            <a:solidFill>
              <a:srgbClr val="002060"/>
            </a:solidFill>
            <a:prstDash val="lgDash"/>
          </a:ln>
        </p:spPr>
        <p:style>
          <a:lnRef idx="2">
            <a:schemeClr val="accent6"/>
          </a:lnRef>
          <a:fillRef idx="1">
            <a:schemeClr val="lt1"/>
          </a:fillRef>
          <a:effectRef idx="0">
            <a:schemeClr val="accent6"/>
          </a:effectRef>
          <a:fontRef idx="minor">
            <a:schemeClr val="dk1"/>
          </a:fontRef>
        </p:style>
        <p:txBody>
          <a:bodyPr rtlCol="0" anchor="ctr"/>
          <a:lstStyle/>
          <a:p>
            <a:r>
              <a:rPr lang="el-GR" sz="2800" dirty="0"/>
              <a:t>Εκεί, στον ναό του Απόλλωνα, ήταν ιερέας ο γιος του Θεού, ο </a:t>
            </a:r>
            <a:r>
              <a:rPr lang="el-GR" sz="2800" b="1" dirty="0"/>
              <a:t>Άνιος</a:t>
            </a:r>
            <a:r>
              <a:rPr lang="el-GR" sz="2800" dirty="0"/>
              <a:t>, που είχε τρεις κόρες, τις </a:t>
            </a:r>
            <a:r>
              <a:rPr lang="el-GR" sz="2800" b="1" dirty="0" err="1"/>
              <a:t>Οινότροπες</a:t>
            </a:r>
            <a:r>
              <a:rPr lang="el-GR" sz="2800" dirty="0"/>
              <a:t>. Το χώμα που άγγιζε η </a:t>
            </a:r>
            <a:r>
              <a:rPr lang="el-GR" sz="2800" b="1" dirty="0" err="1"/>
              <a:t>Σπερμώ</a:t>
            </a:r>
            <a:r>
              <a:rPr lang="el-GR" sz="2800" dirty="0"/>
              <a:t> γινόταν σιτάρι. Το χώμα που άγγιζε η </a:t>
            </a:r>
            <a:r>
              <a:rPr lang="el-GR" sz="2800" b="1" dirty="0" err="1"/>
              <a:t>Οινώ</a:t>
            </a:r>
            <a:r>
              <a:rPr lang="el-GR" sz="2800" dirty="0"/>
              <a:t> γινόταν κρασί και το χώμα που άγγιζε η </a:t>
            </a:r>
            <a:r>
              <a:rPr lang="el-GR" sz="2800" b="1" dirty="0" err="1"/>
              <a:t>Ελαΐδα</a:t>
            </a:r>
            <a:r>
              <a:rPr lang="el-GR" sz="2800" dirty="0"/>
              <a:t> γινόταν λάδι.</a:t>
            </a:r>
          </a:p>
        </p:txBody>
      </p:sp>
      <p:pic>
        <p:nvPicPr>
          <p:cNvPr id="8" name="Εικόνα 7">
            <a:extLst>
              <a:ext uri="{FF2B5EF4-FFF2-40B4-BE49-F238E27FC236}">
                <a16:creationId xmlns:a16="http://schemas.microsoft.com/office/drawing/2014/main" id="{39360E63-9B56-47DA-ADCB-5151323AC8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6427" y="426419"/>
            <a:ext cx="1806097" cy="238526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Εικόνα 9">
            <a:extLst>
              <a:ext uri="{FF2B5EF4-FFF2-40B4-BE49-F238E27FC236}">
                <a16:creationId xmlns:a16="http://schemas.microsoft.com/office/drawing/2014/main" id="{C9D35AD1-27AA-46F2-8000-BE22E34004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2032" y="3201964"/>
            <a:ext cx="4314825" cy="3352800"/>
          </a:xfrm>
          <a:prstGeom prst="rect">
            <a:avLst/>
          </a:prstGeom>
          <a:ln w="88900" cap="sq" cmpd="thickThin">
            <a:solidFill>
              <a:srgbClr val="000000"/>
            </a:solidFill>
            <a:prstDash val="solid"/>
            <a:miter lim="800000"/>
          </a:ln>
          <a:effectLst>
            <a:innerShdw blurRad="76200">
              <a:srgbClr val="000000"/>
            </a:innerShdw>
          </a:effectLst>
        </p:spPr>
      </p:pic>
      <p:pic>
        <p:nvPicPr>
          <p:cNvPr id="12" name="Εικόνα 11">
            <a:extLst>
              <a:ext uri="{FF2B5EF4-FFF2-40B4-BE49-F238E27FC236}">
                <a16:creationId xmlns:a16="http://schemas.microsoft.com/office/drawing/2014/main" id="{91F9C14E-7D24-4C95-BA2C-97F778DCA96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82153" y="303236"/>
            <a:ext cx="3852757" cy="250845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33065648"/>
      </p:ext>
    </p:extLst>
  </p:cSld>
  <p:clrMapOvr>
    <a:masterClrMapping/>
  </p:clrMapOvr>
  <p:transition spd="slow">
    <p:randomBar dir="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3">
            <a:extLst>
              <a:ext uri="{FF2B5EF4-FFF2-40B4-BE49-F238E27FC236}">
                <a16:creationId xmlns:a16="http://schemas.microsoft.com/office/drawing/2014/main" id="{241F4239-579F-4A11-BF2C-1CDB3AC8B883}"/>
              </a:ext>
            </a:extLst>
          </p:cNvPr>
          <p:cNvSpPr/>
          <p:nvPr/>
        </p:nvSpPr>
        <p:spPr>
          <a:xfrm>
            <a:off x="0" y="0"/>
            <a:ext cx="12192000" cy="68580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Ορθογώνιο 4">
            <a:extLst>
              <a:ext uri="{FF2B5EF4-FFF2-40B4-BE49-F238E27FC236}">
                <a16:creationId xmlns:a16="http://schemas.microsoft.com/office/drawing/2014/main" id="{09018DD1-F5F7-4113-9453-BB83499FDE7C}"/>
              </a:ext>
            </a:extLst>
          </p:cNvPr>
          <p:cNvSpPr/>
          <p:nvPr/>
        </p:nvSpPr>
        <p:spPr>
          <a:xfrm>
            <a:off x="7077957" y="1320523"/>
            <a:ext cx="4487159" cy="4358899"/>
          </a:xfrm>
          <a:prstGeom prst="rect">
            <a:avLst/>
          </a:prstGeom>
          <a:ln w="28575">
            <a:solidFill>
              <a:srgbClr val="002060"/>
            </a:solidFill>
            <a:prstDash val="lgDash"/>
          </a:ln>
        </p:spPr>
        <p:style>
          <a:lnRef idx="2">
            <a:schemeClr val="accent6"/>
          </a:lnRef>
          <a:fillRef idx="1">
            <a:schemeClr val="lt1"/>
          </a:fillRef>
          <a:effectRef idx="0">
            <a:schemeClr val="accent6"/>
          </a:effectRef>
          <a:fontRef idx="minor">
            <a:schemeClr val="dk1"/>
          </a:fontRef>
        </p:style>
        <p:txBody>
          <a:bodyPr rtlCol="0" anchor="ctr"/>
          <a:lstStyle/>
          <a:p>
            <a:r>
              <a:rPr lang="el-GR" sz="2800" dirty="0"/>
              <a:t>Ο Άνιος, που ήταν και μάντης, είπε στους Αχαιούς ότι σε δέκα χρόνια θα έπαιρναν την Τροία και τους κάλεσε να μείνουν στη Δήλο εννιά χρόνια και τον δέκατο χρόνο να πάνε στην Τροία. Εκείνοι όμως δε δέχτηκαν.</a:t>
            </a:r>
          </a:p>
        </p:txBody>
      </p:sp>
      <p:pic>
        <p:nvPicPr>
          <p:cNvPr id="3" name="Εικόνα 2">
            <a:extLst>
              <a:ext uri="{FF2B5EF4-FFF2-40B4-BE49-F238E27FC236}">
                <a16:creationId xmlns:a16="http://schemas.microsoft.com/office/drawing/2014/main" id="{7E0128F6-0537-4510-892B-84F1E0A27E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1218" y="1320523"/>
            <a:ext cx="6351250" cy="421695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005392508"/>
      </p:ext>
    </p:extLst>
  </p:cSld>
  <p:clrMapOvr>
    <a:masterClrMapping/>
  </p:clrMapOvr>
  <p:transition spd="slow">
    <p:randomBar dir="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3">
            <a:extLst>
              <a:ext uri="{FF2B5EF4-FFF2-40B4-BE49-F238E27FC236}">
                <a16:creationId xmlns:a16="http://schemas.microsoft.com/office/drawing/2014/main" id="{241F4239-579F-4A11-BF2C-1CDB3AC8B883}"/>
              </a:ext>
            </a:extLst>
          </p:cNvPr>
          <p:cNvSpPr/>
          <p:nvPr/>
        </p:nvSpPr>
        <p:spPr>
          <a:xfrm>
            <a:off x="0" y="0"/>
            <a:ext cx="12192000" cy="68580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Ορθογώνιο 4">
            <a:extLst>
              <a:ext uri="{FF2B5EF4-FFF2-40B4-BE49-F238E27FC236}">
                <a16:creationId xmlns:a16="http://schemas.microsoft.com/office/drawing/2014/main" id="{09018DD1-F5F7-4113-9453-BB83499FDE7C}"/>
              </a:ext>
            </a:extLst>
          </p:cNvPr>
          <p:cNvSpPr/>
          <p:nvPr/>
        </p:nvSpPr>
        <p:spPr>
          <a:xfrm>
            <a:off x="293803" y="4392891"/>
            <a:ext cx="11604394" cy="2203266"/>
          </a:xfrm>
          <a:prstGeom prst="rect">
            <a:avLst/>
          </a:prstGeom>
          <a:ln w="28575">
            <a:solidFill>
              <a:srgbClr val="002060"/>
            </a:solidFill>
            <a:prstDash val="lgDash"/>
          </a:ln>
        </p:spPr>
        <p:style>
          <a:lnRef idx="2">
            <a:schemeClr val="accent6"/>
          </a:lnRef>
          <a:fillRef idx="1">
            <a:schemeClr val="lt1"/>
          </a:fillRef>
          <a:effectRef idx="0">
            <a:schemeClr val="accent6"/>
          </a:effectRef>
          <a:fontRef idx="minor">
            <a:schemeClr val="dk1"/>
          </a:fontRef>
        </p:style>
        <p:txBody>
          <a:bodyPr rtlCol="0" anchor="ctr"/>
          <a:lstStyle/>
          <a:p>
            <a:r>
              <a:rPr lang="el-GR" sz="2800" dirty="0"/>
              <a:t>Έφυγαν λοιπόν από τη Δήλο οι Αχαιοί και σε λίγες μέρες έφτασαν στην </a:t>
            </a:r>
            <a:r>
              <a:rPr lang="el-GR" sz="2800" b="1" dirty="0"/>
              <a:t>Τροία</a:t>
            </a:r>
            <a:r>
              <a:rPr lang="el-GR" sz="2800" dirty="0"/>
              <a:t>, όπου βασίλευαν ο </a:t>
            </a:r>
            <a:r>
              <a:rPr lang="el-GR" sz="2800" b="1" dirty="0"/>
              <a:t>Πρίαμος</a:t>
            </a:r>
            <a:r>
              <a:rPr lang="el-GR" sz="2800" dirty="0"/>
              <a:t> και η </a:t>
            </a:r>
            <a:r>
              <a:rPr lang="el-GR" sz="2800" b="1" dirty="0"/>
              <a:t>Εκάβη</a:t>
            </a:r>
            <a:r>
              <a:rPr lang="el-GR" sz="2800" dirty="0"/>
              <a:t> που είχαν πενήντα γιους και πολλές κόρες. Μία από τις κόρες τους ήταν η </a:t>
            </a:r>
            <a:r>
              <a:rPr lang="el-GR" sz="2800" b="1" dirty="0"/>
              <a:t>Κασσάνδρα</a:t>
            </a:r>
            <a:r>
              <a:rPr lang="el-GR" sz="2800" dirty="0"/>
              <a:t>, που ήταν μάντισσα. Όμως ο Απόλλωνας την είχε τιμωρήσει και κανένας δεν πίστευε τα λόγια της.</a:t>
            </a:r>
          </a:p>
        </p:txBody>
      </p:sp>
      <p:pic>
        <p:nvPicPr>
          <p:cNvPr id="3" name="Εικόνα 2">
            <a:extLst>
              <a:ext uri="{FF2B5EF4-FFF2-40B4-BE49-F238E27FC236}">
                <a16:creationId xmlns:a16="http://schemas.microsoft.com/office/drawing/2014/main" id="{8B59FB13-6CBD-4AE7-98CE-5F33C184D9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9116" y="336745"/>
            <a:ext cx="6295633" cy="3500476"/>
          </a:xfrm>
          <a:prstGeom prst="rect">
            <a:avLst/>
          </a:prstGeom>
          <a:ln>
            <a:noFill/>
          </a:ln>
          <a:effectLst>
            <a:outerShdw blurRad="292100" dist="139700" dir="2700000" algn="tl" rotWithShape="0">
              <a:srgbClr val="333333">
                <a:alpha val="65000"/>
              </a:srgbClr>
            </a:outerShdw>
          </a:effectLst>
        </p:spPr>
      </p:pic>
      <p:pic>
        <p:nvPicPr>
          <p:cNvPr id="7" name="Εικόνα 6">
            <a:extLst>
              <a:ext uri="{FF2B5EF4-FFF2-40B4-BE49-F238E27FC236}">
                <a16:creationId xmlns:a16="http://schemas.microsoft.com/office/drawing/2014/main" id="{3B0D3204-DF04-41A4-BBB9-5A6DBDC692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74708" y="583188"/>
            <a:ext cx="5023489" cy="3007590"/>
          </a:xfrm>
          <a:prstGeom prst="rect">
            <a:avLst/>
          </a:prstGeom>
          <a:effectLst>
            <a:softEdge rad="127000"/>
          </a:effectLst>
        </p:spPr>
      </p:pic>
    </p:spTree>
    <p:extLst>
      <p:ext uri="{BB962C8B-B14F-4D97-AF65-F5344CB8AC3E}">
        <p14:creationId xmlns:p14="http://schemas.microsoft.com/office/powerpoint/2010/main" val="3801521823"/>
      </p:ext>
    </p:extLst>
  </p:cSld>
  <p:clrMapOvr>
    <a:masterClrMapping/>
  </p:clrMapOvr>
  <p:transition spd="slow">
    <p:randomBar dir="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3">
            <a:extLst>
              <a:ext uri="{FF2B5EF4-FFF2-40B4-BE49-F238E27FC236}">
                <a16:creationId xmlns:a16="http://schemas.microsoft.com/office/drawing/2014/main" id="{241F4239-579F-4A11-BF2C-1CDB3AC8B883}"/>
              </a:ext>
            </a:extLst>
          </p:cNvPr>
          <p:cNvSpPr/>
          <p:nvPr/>
        </p:nvSpPr>
        <p:spPr>
          <a:xfrm>
            <a:off x="0" y="0"/>
            <a:ext cx="12192000" cy="68580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Ορθογώνιο 4">
            <a:extLst>
              <a:ext uri="{FF2B5EF4-FFF2-40B4-BE49-F238E27FC236}">
                <a16:creationId xmlns:a16="http://schemas.microsoft.com/office/drawing/2014/main" id="{09018DD1-F5F7-4113-9453-BB83499FDE7C}"/>
              </a:ext>
            </a:extLst>
          </p:cNvPr>
          <p:cNvSpPr/>
          <p:nvPr/>
        </p:nvSpPr>
        <p:spPr>
          <a:xfrm>
            <a:off x="570322" y="4487562"/>
            <a:ext cx="10882555" cy="1937613"/>
          </a:xfrm>
          <a:prstGeom prst="rect">
            <a:avLst/>
          </a:prstGeom>
          <a:ln w="28575">
            <a:solidFill>
              <a:srgbClr val="002060"/>
            </a:solidFill>
            <a:prstDash val="lgDash"/>
          </a:ln>
        </p:spPr>
        <p:style>
          <a:lnRef idx="2">
            <a:schemeClr val="accent6"/>
          </a:lnRef>
          <a:fillRef idx="1">
            <a:schemeClr val="lt1"/>
          </a:fillRef>
          <a:effectRef idx="0">
            <a:schemeClr val="accent6"/>
          </a:effectRef>
          <a:fontRef idx="minor">
            <a:schemeClr val="dk1"/>
          </a:fontRef>
        </p:style>
        <p:txBody>
          <a:bodyPr rtlCol="0" anchor="ctr"/>
          <a:lstStyle/>
          <a:p>
            <a:r>
              <a:rPr lang="el-GR" sz="2800" dirty="0"/>
              <a:t>Οι </a:t>
            </a:r>
            <a:r>
              <a:rPr lang="el-GR" sz="2800" b="1" dirty="0"/>
              <a:t>Τρώες</a:t>
            </a:r>
            <a:r>
              <a:rPr lang="el-GR" sz="2800" dirty="0"/>
              <a:t> βλέποντας τα αμέτρητα καράβια των Αχαιών, πήραν τα όπλα τους και έτρεξαν στην ακρογιαλιά για να τους πολεμήσουν. Αρχηγό είχαν τον πιο μεγάλο γιο του Πρίαμου, τον </a:t>
            </a:r>
            <a:r>
              <a:rPr lang="el-GR" sz="2800" b="1" dirty="0"/>
              <a:t>Έκτορα</a:t>
            </a:r>
            <a:r>
              <a:rPr lang="el-GR" sz="2800" dirty="0"/>
              <a:t>, τον αδελφό του Πάρη.</a:t>
            </a:r>
          </a:p>
        </p:txBody>
      </p:sp>
      <p:pic>
        <p:nvPicPr>
          <p:cNvPr id="3" name="Εικόνα 2">
            <a:extLst>
              <a:ext uri="{FF2B5EF4-FFF2-40B4-BE49-F238E27FC236}">
                <a16:creationId xmlns:a16="http://schemas.microsoft.com/office/drawing/2014/main" id="{96B1C8E8-6872-4EC8-8E5C-608231E833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0322" y="207390"/>
            <a:ext cx="5290204" cy="3478490"/>
          </a:xfrm>
          <a:prstGeom prst="rect">
            <a:avLst/>
          </a:prstGeom>
          <a:ln>
            <a:noFill/>
          </a:ln>
          <a:effectLst>
            <a:softEdge rad="112500"/>
          </a:effectLst>
        </p:spPr>
      </p:pic>
      <p:pic>
        <p:nvPicPr>
          <p:cNvPr id="7" name="Εικόνα 6">
            <a:extLst>
              <a:ext uri="{FF2B5EF4-FFF2-40B4-BE49-F238E27FC236}">
                <a16:creationId xmlns:a16="http://schemas.microsoft.com/office/drawing/2014/main" id="{801942C4-F259-4374-AE84-B91AA1A5F2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05810" y="414375"/>
            <a:ext cx="4044979" cy="290264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807014314"/>
      </p:ext>
    </p:extLst>
  </p:cSld>
  <p:clrMapOvr>
    <a:masterClrMapping/>
  </p:clrMapOvr>
  <p:transition spd="slow">
    <p:randomBar dir="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3">
            <a:extLst>
              <a:ext uri="{FF2B5EF4-FFF2-40B4-BE49-F238E27FC236}">
                <a16:creationId xmlns:a16="http://schemas.microsoft.com/office/drawing/2014/main" id="{241F4239-579F-4A11-BF2C-1CDB3AC8B883}"/>
              </a:ext>
            </a:extLst>
          </p:cNvPr>
          <p:cNvSpPr/>
          <p:nvPr/>
        </p:nvSpPr>
        <p:spPr>
          <a:xfrm>
            <a:off x="0" y="0"/>
            <a:ext cx="12192000" cy="68580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Ορθογώνιο 4">
            <a:extLst>
              <a:ext uri="{FF2B5EF4-FFF2-40B4-BE49-F238E27FC236}">
                <a16:creationId xmlns:a16="http://schemas.microsoft.com/office/drawing/2014/main" id="{09018DD1-F5F7-4113-9453-BB83499FDE7C}"/>
              </a:ext>
            </a:extLst>
          </p:cNvPr>
          <p:cNvSpPr/>
          <p:nvPr/>
        </p:nvSpPr>
        <p:spPr>
          <a:xfrm>
            <a:off x="235672" y="4138367"/>
            <a:ext cx="11442568" cy="2524076"/>
          </a:xfrm>
          <a:prstGeom prst="rect">
            <a:avLst/>
          </a:prstGeom>
          <a:ln w="28575">
            <a:solidFill>
              <a:srgbClr val="002060"/>
            </a:solidFill>
            <a:prstDash val="lgDash"/>
          </a:ln>
        </p:spPr>
        <p:style>
          <a:lnRef idx="2">
            <a:schemeClr val="accent6"/>
          </a:lnRef>
          <a:fillRef idx="1">
            <a:schemeClr val="lt1"/>
          </a:fillRef>
          <a:effectRef idx="0">
            <a:schemeClr val="accent6"/>
          </a:effectRef>
          <a:fontRef idx="minor">
            <a:schemeClr val="dk1"/>
          </a:fontRef>
        </p:style>
        <p:txBody>
          <a:bodyPr rtlCol="0" anchor="ctr"/>
          <a:lstStyle/>
          <a:p>
            <a:r>
              <a:rPr lang="el-GR" sz="2800" dirty="0"/>
              <a:t>Από τους Αχαιούς κανένας δεν τολμούσε να πατήσει στη στεριά. Η Θέτιδα τους είχε πει πως ο πρώτος που θα πατούσε της Τροίας το χώμα θα έπεφτε νεκρός. Τότε ο </a:t>
            </a:r>
            <a:r>
              <a:rPr lang="el-GR" sz="2800" b="1" dirty="0"/>
              <a:t>Οδυσσέας</a:t>
            </a:r>
            <a:r>
              <a:rPr lang="el-GR" sz="2800" dirty="0"/>
              <a:t> πέταξε την ασπίδα του στη στεριά και μ’ ένα πήδημα στάθηκε επάνω της. Ξεγελασμένος από το τέχνασμά του ο </a:t>
            </a:r>
            <a:r>
              <a:rPr lang="el-GR" sz="2800" b="1" dirty="0"/>
              <a:t>Πρωτεσίλαος</a:t>
            </a:r>
            <a:r>
              <a:rPr lang="el-GR" sz="2800" dirty="0"/>
              <a:t> πήδησε κι αυτός και πάτησε στο χώμα. Αμέσως έπεσε νεκρός από το κοντάρι του </a:t>
            </a:r>
            <a:r>
              <a:rPr lang="el-GR" sz="2800" b="1" dirty="0"/>
              <a:t>Έκτορα</a:t>
            </a:r>
            <a:r>
              <a:rPr lang="el-GR" sz="2800" dirty="0"/>
              <a:t>.  </a:t>
            </a:r>
          </a:p>
        </p:txBody>
      </p:sp>
      <p:pic>
        <p:nvPicPr>
          <p:cNvPr id="3" name="Εικόνα 2">
            <a:extLst>
              <a:ext uri="{FF2B5EF4-FFF2-40B4-BE49-F238E27FC236}">
                <a16:creationId xmlns:a16="http://schemas.microsoft.com/office/drawing/2014/main" id="{7889B5FE-8842-47D5-A60F-EE1DA698FC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73406" y="249909"/>
            <a:ext cx="6829425" cy="363855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98821260"/>
      </p:ext>
    </p:extLst>
  </p:cSld>
  <p:clrMapOvr>
    <a:masterClrMapping/>
  </p:clrMapOvr>
  <p:transition spd="slow">
    <p:randomBar dir="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3">
            <a:extLst>
              <a:ext uri="{FF2B5EF4-FFF2-40B4-BE49-F238E27FC236}">
                <a16:creationId xmlns:a16="http://schemas.microsoft.com/office/drawing/2014/main" id="{241F4239-579F-4A11-BF2C-1CDB3AC8B883}"/>
              </a:ext>
            </a:extLst>
          </p:cNvPr>
          <p:cNvSpPr/>
          <p:nvPr/>
        </p:nvSpPr>
        <p:spPr>
          <a:xfrm>
            <a:off x="0" y="0"/>
            <a:ext cx="12192000" cy="68580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Ορθογώνιο 4">
            <a:extLst>
              <a:ext uri="{FF2B5EF4-FFF2-40B4-BE49-F238E27FC236}">
                <a16:creationId xmlns:a16="http://schemas.microsoft.com/office/drawing/2014/main" id="{09018DD1-F5F7-4113-9453-BB83499FDE7C}"/>
              </a:ext>
            </a:extLst>
          </p:cNvPr>
          <p:cNvSpPr/>
          <p:nvPr/>
        </p:nvSpPr>
        <p:spPr>
          <a:xfrm>
            <a:off x="311085" y="4034672"/>
            <a:ext cx="11357727" cy="2499367"/>
          </a:xfrm>
          <a:prstGeom prst="rect">
            <a:avLst/>
          </a:prstGeom>
          <a:ln w="28575">
            <a:solidFill>
              <a:srgbClr val="002060"/>
            </a:solidFill>
            <a:prstDash val="lgDash"/>
          </a:ln>
        </p:spPr>
        <p:style>
          <a:lnRef idx="2">
            <a:schemeClr val="accent6"/>
          </a:lnRef>
          <a:fillRef idx="1">
            <a:schemeClr val="lt1"/>
          </a:fillRef>
          <a:effectRef idx="0">
            <a:schemeClr val="accent6"/>
          </a:effectRef>
          <a:fontRef idx="minor">
            <a:schemeClr val="dk1"/>
          </a:fontRef>
        </p:style>
        <p:txBody>
          <a:bodyPr rtlCol="0" anchor="ctr"/>
          <a:lstStyle/>
          <a:p>
            <a:r>
              <a:rPr lang="el-GR" sz="2800" dirty="0"/>
              <a:t>Άρχισε τότε μια μάχη φοβερή. Οι Τρώες νικήθηκαν και κλείστηκαν στα τείχη της πόλης. Οι Αχαιοί τράβηξαν τα πλοία τους στη στεριά κι έφτιαξαν στρατόπεδο που το έκλεισαν με ξύλινο τείχος, γιατί κατάλαβαν ότι θα χρειαζόταν πολύς καιρός μέχρι να καταφέρουν να κυριεύσουν την Τροία.</a:t>
            </a:r>
          </a:p>
        </p:txBody>
      </p:sp>
      <p:pic>
        <p:nvPicPr>
          <p:cNvPr id="7" name="Εικόνα 6">
            <a:extLst>
              <a:ext uri="{FF2B5EF4-FFF2-40B4-BE49-F238E27FC236}">
                <a16:creationId xmlns:a16="http://schemas.microsoft.com/office/drawing/2014/main" id="{6C608169-40AA-4C59-9CDD-DF65DE983067}"/>
              </a:ext>
            </a:extLst>
          </p:cNvPr>
          <p:cNvPicPr>
            <a:picLocks noChangeAspect="1"/>
          </p:cNvPicPr>
          <p:nvPr/>
        </p:nvPicPr>
        <p:blipFill>
          <a:blip r:embed="rId2"/>
          <a:stretch>
            <a:fillRect/>
          </a:stretch>
        </p:blipFill>
        <p:spPr>
          <a:xfrm>
            <a:off x="355625" y="281920"/>
            <a:ext cx="5950349" cy="3068785"/>
          </a:xfrm>
          <a:prstGeom prst="rect">
            <a:avLst/>
          </a:prstGeom>
          <a:scene3d>
            <a:camera prst="orthographicFront"/>
            <a:lightRig rig="threePt" dir="t"/>
          </a:scene3d>
          <a:sp3d>
            <a:bevelT/>
          </a:sp3d>
        </p:spPr>
      </p:pic>
      <p:pic>
        <p:nvPicPr>
          <p:cNvPr id="9" name="Εικόνα 8">
            <a:extLst>
              <a:ext uri="{FF2B5EF4-FFF2-40B4-BE49-F238E27FC236}">
                <a16:creationId xmlns:a16="http://schemas.microsoft.com/office/drawing/2014/main" id="{68DD0777-B869-4E4D-AE60-87A59D09C125}"/>
              </a:ext>
            </a:extLst>
          </p:cNvPr>
          <p:cNvPicPr>
            <a:picLocks noChangeAspect="1"/>
          </p:cNvPicPr>
          <p:nvPr/>
        </p:nvPicPr>
        <p:blipFill>
          <a:blip r:embed="rId3"/>
          <a:stretch>
            <a:fillRect/>
          </a:stretch>
        </p:blipFill>
        <p:spPr>
          <a:xfrm>
            <a:off x="6485117" y="281920"/>
            <a:ext cx="5471636" cy="3068785"/>
          </a:xfrm>
          <a:prstGeom prst="rect">
            <a:avLst/>
          </a:prstGeom>
          <a:scene3d>
            <a:camera prst="orthographicFront"/>
            <a:lightRig rig="threePt" dir="t"/>
          </a:scene3d>
          <a:sp3d>
            <a:bevelT/>
          </a:sp3d>
        </p:spPr>
      </p:pic>
    </p:spTree>
    <p:extLst>
      <p:ext uri="{BB962C8B-B14F-4D97-AF65-F5344CB8AC3E}">
        <p14:creationId xmlns:p14="http://schemas.microsoft.com/office/powerpoint/2010/main" val="1989412197"/>
      </p:ext>
    </p:extLst>
  </p:cSld>
  <p:clrMapOvr>
    <a:masterClrMapping/>
  </p:clrMapOvr>
  <p:transition spd="slow">
    <p:randomBar dir="ver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3">
            <a:extLst>
              <a:ext uri="{FF2B5EF4-FFF2-40B4-BE49-F238E27FC236}">
                <a16:creationId xmlns:a16="http://schemas.microsoft.com/office/drawing/2014/main" id="{241F4239-579F-4A11-BF2C-1CDB3AC8B883}"/>
              </a:ext>
            </a:extLst>
          </p:cNvPr>
          <p:cNvSpPr/>
          <p:nvPr/>
        </p:nvSpPr>
        <p:spPr>
          <a:xfrm>
            <a:off x="0" y="0"/>
            <a:ext cx="12192000" cy="68580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Ορθογώνιο 4">
            <a:extLst>
              <a:ext uri="{FF2B5EF4-FFF2-40B4-BE49-F238E27FC236}">
                <a16:creationId xmlns:a16="http://schemas.microsoft.com/office/drawing/2014/main" id="{09018DD1-F5F7-4113-9453-BB83499FDE7C}"/>
              </a:ext>
            </a:extLst>
          </p:cNvPr>
          <p:cNvSpPr/>
          <p:nvPr/>
        </p:nvSpPr>
        <p:spPr>
          <a:xfrm>
            <a:off x="549111" y="4487159"/>
            <a:ext cx="11093777" cy="2092751"/>
          </a:xfrm>
          <a:prstGeom prst="rect">
            <a:avLst/>
          </a:prstGeom>
          <a:ln w="28575">
            <a:solidFill>
              <a:srgbClr val="002060"/>
            </a:solidFill>
            <a:prstDash val="lgDash"/>
          </a:ln>
        </p:spPr>
        <p:style>
          <a:lnRef idx="2">
            <a:schemeClr val="accent6"/>
          </a:lnRef>
          <a:fillRef idx="1">
            <a:schemeClr val="lt1"/>
          </a:fillRef>
          <a:effectRef idx="0">
            <a:schemeClr val="accent6"/>
          </a:effectRef>
          <a:fontRef idx="minor">
            <a:schemeClr val="dk1"/>
          </a:fontRef>
        </p:style>
        <p:txBody>
          <a:bodyPr rtlCol="0" anchor="ctr"/>
          <a:lstStyle/>
          <a:p>
            <a:r>
              <a:rPr lang="el-GR" sz="2800" dirty="0"/>
              <a:t>Και οι θεοί κοιτούσαν από τον Όλυμπο. Ο </a:t>
            </a:r>
            <a:r>
              <a:rPr lang="el-GR" sz="2800" b="1" dirty="0"/>
              <a:t>Ποσειδώνας</a:t>
            </a:r>
            <a:r>
              <a:rPr lang="el-GR" sz="2800" dirty="0"/>
              <a:t>, η </a:t>
            </a:r>
            <a:r>
              <a:rPr lang="el-GR" sz="2800" b="1" dirty="0"/>
              <a:t>Ήρα</a:t>
            </a:r>
            <a:r>
              <a:rPr lang="el-GR" sz="2800" dirty="0"/>
              <a:t> και η </a:t>
            </a:r>
            <a:r>
              <a:rPr lang="el-GR" sz="2800" b="1" dirty="0"/>
              <a:t>Αθηνά</a:t>
            </a:r>
            <a:r>
              <a:rPr lang="el-GR" sz="2800" dirty="0"/>
              <a:t> ήταν με τους </a:t>
            </a:r>
            <a:r>
              <a:rPr lang="el-GR" sz="2800" b="1" dirty="0"/>
              <a:t>Αχαιούς</a:t>
            </a:r>
            <a:r>
              <a:rPr lang="el-GR" sz="2800" dirty="0"/>
              <a:t>. Ο </a:t>
            </a:r>
            <a:r>
              <a:rPr lang="el-GR" sz="2800" b="1" dirty="0"/>
              <a:t>Άρης</a:t>
            </a:r>
            <a:r>
              <a:rPr lang="el-GR" sz="2800" dirty="0"/>
              <a:t>, η </a:t>
            </a:r>
            <a:r>
              <a:rPr lang="el-GR" sz="2800" b="1" dirty="0"/>
              <a:t>Αφροδίτη</a:t>
            </a:r>
            <a:r>
              <a:rPr lang="el-GR" sz="2800" dirty="0"/>
              <a:t> και ο </a:t>
            </a:r>
            <a:r>
              <a:rPr lang="el-GR" sz="2800" b="1" dirty="0"/>
              <a:t>Απόλλωνας</a:t>
            </a:r>
            <a:r>
              <a:rPr lang="el-GR" sz="2800" dirty="0"/>
              <a:t> με το μέρος των Τρώων. Κι ο Δίας άλλοτε με τους Αχαιούς και άλλοτε με τους </a:t>
            </a:r>
            <a:r>
              <a:rPr lang="el-GR" sz="2800" b="1" dirty="0"/>
              <a:t>Τρώες</a:t>
            </a:r>
            <a:r>
              <a:rPr lang="el-GR" sz="2800" dirty="0"/>
              <a:t>.</a:t>
            </a:r>
          </a:p>
        </p:txBody>
      </p:sp>
      <p:pic>
        <p:nvPicPr>
          <p:cNvPr id="3" name="Εικόνα 2">
            <a:extLst>
              <a:ext uri="{FF2B5EF4-FFF2-40B4-BE49-F238E27FC236}">
                <a16:creationId xmlns:a16="http://schemas.microsoft.com/office/drawing/2014/main" id="{BCFA0396-E33E-486C-A2AA-304A991B0C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9111" y="278090"/>
            <a:ext cx="5244485" cy="3363014"/>
          </a:xfrm>
          <a:prstGeom prst="rect">
            <a:avLst/>
          </a:prstGeom>
          <a:effectLst>
            <a:softEdge rad="317500"/>
          </a:effectLst>
        </p:spPr>
      </p:pic>
      <p:pic>
        <p:nvPicPr>
          <p:cNvPr id="7" name="Εικόνα 6">
            <a:extLst>
              <a:ext uri="{FF2B5EF4-FFF2-40B4-BE49-F238E27FC236}">
                <a16:creationId xmlns:a16="http://schemas.microsoft.com/office/drawing/2014/main" id="{B2A8972E-2FD2-4EC3-A8FB-B27B6ED71C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51644" y="203815"/>
            <a:ext cx="5191244" cy="3454924"/>
          </a:xfrm>
          <a:prstGeom prst="rect">
            <a:avLst/>
          </a:prstGeom>
          <a:effectLst>
            <a:softEdge rad="317500"/>
          </a:effectLst>
        </p:spPr>
      </p:pic>
      <p:sp>
        <p:nvSpPr>
          <p:cNvPr id="8" name="TextBox 7">
            <a:extLst>
              <a:ext uri="{FF2B5EF4-FFF2-40B4-BE49-F238E27FC236}">
                <a16:creationId xmlns:a16="http://schemas.microsoft.com/office/drawing/2014/main" id="{2B8BD422-A39A-4538-87F2-FCF0785CD6C9}"/>
              </a:ext>
            </a:extLst>
          </p:cNvPr>
          <p:cNvSpPr txBox="1"/>
          <p:nvPr/>
        </p:nvSpPr>
        <p:spPr>
          <a:xfrm>
            <a:off x="696797" y="3817855"/>
            <a:ext cx="5399202" cy="523220"/>
          </a:xfrm>
          <a:prstGeom prst="rect">
            <a:avLst/>
          </a:prstGeom>
          <a:noFill/>
        </p:spPr>
        <p:txBody>
          <a:bodyPr wrap="square" rtlCol="0">
            <a:spAutoFit/>
          </a:bodyPr>
          <a:lstStyle/>
          <a:p>
            <a:r>
              <a:rPr lang="el-GR" sz="2800" dirty="0"/>
              <a:t>Ποσειδώνας      Ήρα          Αθηνά</a:t>
            </a:r>
          </a:p>
        </p:txBody>
      </p:sp>
      <p:sp>
        <p:nvSpPr>
          <p:cNvPr id="9" name="TextBox 8">
            <a:extLst>
              <a:ext uri="{FF2B5EF4-FFF2-40B4-BE49-F238E27FC236}">
                <a16:creationId xmlns:a16="http://schemas.microsoft.com/office/drawing/2014/main" id="{1AF0124A-3488-4D52-999A-AFCB5D5E7483}"/>
              </a:ext>
            </a:extLst>
          </p:cNvPr>
          <p:cNvSpPr txBox="1"/>
          <p:nvPr/>
        </p:nvSpPr>
        <p:spPr>
          <a:xfrm>
            <a:off x="6792796" y="3862554"/>
            <a:ext cx="4850092" cy="523220"/>
          </a:xfrm>
          <a:prstGeom prst="rect">
            <a:avLst/>
          </a:prstGeom>
          <a:noFill/>
        </p:spPr>
        <p:txBody>
          <a:bodyPr wrap="square" rtlCol="0">
            <a:spAutoFit/>
          </a:bodyPr>
          <a:lstStyle/>
          <a:p>
            <a:r>
              <a:rPr lang="el-GR" sz="2800" dirty="0"/>
              <a:t>Άρης     Αφροδίτη   Απόλλωνας</a:t>
            </a:r>
          </a:p>
        </p:txBody>
      </p:sp>
    </p:spTree>
    <p:extLst>
      <p:ext uri="{BB962C8B-B14F-4D97-AF65-F5344CB8AC3E}">
        <p14:creationId xmlns:p14="http://schemas.microsoft.com/office/powerpoint/2010/main" val="3363832474"/>
      </p:ext>
    </p:extLst>
  </p:cSld>
  <p:clrMapOvr>
    <a:masterClrMapping/>
  </p:clrMapOvr>
  <p:transition spd="slow">
    <p:randomBar dir="ver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3">
            <a:extLst>
              <a:ext uri="{FF2B5EF4-FFF2-40B4-BE49-F238E27FC236}">
                <a16:creationId xmlns:a16="http://schemas.microsoft.com/office/drawing/2014/main" id="{241F4239-579F-4A11-BF2C-1CDB3AC8B883}"/>
              </a:ext>
            </a:extLst>
          </p:cNvPr>
          <p:cNvSpPr/>
          <p:nvPr/>
        </p:nvSpPr>
        <p:spPr>
          <a:xfrm>
            <a:off x="0" y="0"/>
            <a:ext cx="12192000" cy="68580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Ορθογώνιο 4">
            <a:extLst>
              <a:ext uri="{FF2B5EF4-FFF2-40B4-BE49-F238E27FC236}">
                <a16:creationId xmlns:a16="http://schemas.microsoft.com/office/drawing/2014/main" id="{09018DD1-F5F7-4113-9453-BB83499FDE7C}"/>
              </a:ext>
            </a:extLst>
          </p:cNvPr>
          <p:cNvSpPr/>
          <p:nvPr/>
        </p:nvSpPr>
        <p:spPr>
          <a:xfrm>
            <a:off x="385127" y="3889818"/>
            <a:ext cx="11421746" cy="2663072"/>
          </a:xfrm>
          <a:prstGeom prst="rect">
            <a:avLst/>
          </a:prstGeom>
          <a:ln w="28575">
            <a:solidFill>
              <a:srgbClr val="002060"/>
            </a:solidFill>
            <a:prstDash val="lgDash"/>
          </a:ln>
        </p:spPr>
        <p:style>
          <a:lnRef idx="2">
            <a:schemeClr val="accent6"/>
          </a:lnRef>
          <a:fillRef idx="1">
            <a:schemeClr val="lt1"/>
          </a:fillRef>
          <a:effectRef idx="0">
            <a:schemeClr val="accent6"/>
          </a:effectRef>
          <a:fontRef idx="minor">
            <a:schemeClr val="dk1"/>
          </a:fontRef>
        </p:style>
        <p:txBody>
          <a:bodyPr rtlCol="0" anchor="ctr"/>
          <a:lstStyle/>
          <a:p>
            <a:r>
              <a:rPr lang="el-GR" sz="2800" dirty="0"/>
              <a:t>Τον τελευταίο χρόνο του πολέμου, που τα τρόφιμα λιγόστεψαν και ο στρατός πεινούσε, ο Αγαμέμνονας έστειλε ένα καράβι να φέρει στην Τροία τις </a:t>
            </a:r>
            <a:r>
              <a:rPr lang="el-GR" sz="2800" b="1" dirty="0" err="1"/>
              <a:t>Οινότροπες</a:t>
            </a:r>
            <a:r>
              <a:rPr lang="el-GR" sz="2800" dirty="0"/>
              <a:t>. Εκείνες όμως φεύγοντας απ’ τη Δήλο, παρακάλεσαν τον θεό Διόνυσο, που ήταν παππούς τους, να τις βοηθήσει. Κι ο Διόνυσος τις έκανε </a:t>
            </a:r>
            <a:r>
              <a:rPr lang="el-GR" sz="2800" b="1" dirty="0"/>
              <a:t>περιστέρια</a:t>
            </a:r>
            <a:r>
              <a:rPr lang="el-GR" sz="2800" dirty="0"/>
              <a:t> και πέταξαν και γύρισαν στη Δήλο.</a:t>
            </a:r>
          </a:p>
        </p:txBody>
      </p:sp>
      <p:pic>
        <p:nvPicPr>
          <p:cNvPr id="3" name="Εικόνα 2">
            <a:extLst>
              <a:ext uri="{FF2B5EF4-FFF2-40B4-BE49-F238E27FC236}">
                <a16:creationId xmlns:a16="http://schemas.microsoft.com/office/drawing/2014/main" id="{D1920869-81FF-4D57-88AB-0996D0FA77CE}"/>
              </a:ext>
            </a:extLst>
          </p:cNvPr>
          <p:cNvPicPr>
            <a:picLocks noChangeAspect="1"/>
          </p:cNvPicPr>
          <p:nvPr/>
        </p:nvPicPr>
        <p:blipFill>
          <a:blip r:embed="rId2"/>
          <a:stretch>
            <a:fillRect/>
          </a:stretch>
        </p:blipFill>
        <p:spPr>
          <a:xfrm>
            <a:off x="185558" y="305110"/>
            <a:ext cx="4458086" cy="2911092"/>
          </a:xfrm>
          <a:prstGeom prst="rect">
            <a:avLst/>
          </a:prstGeom>
          <a:ln>
            <a:noFill/>
          </a:ln>
          <a:effectLst>
            <a:softEdge rad="112500"/>
          </a:effectLst>
        </p:spPr>
      </p:pic>
      <p:pic>
        <p:nvPicPr>
          <p:cNvPr id="7" name="Εικόνα 6">
            <a:extLst>
              <a:ext uri="{FF2B5EF4-FFF2-40B4-BE49-F238E27FC236}">
                <a16:creationId xmlns:a16="http://schemas.microsoft.com/office/drawing/2014/main" id="{AB9CAF26-6028-43A9-804B-5990F34CAACE}"/>
              </a:ext>
            </a:extLst>
          </p:cNvPr>
          <p:cNvPicPr>
            <a:picLocks noChangeAspect="1"/>
          </p:cNvPicPr>
          <p:nvPr/>
        </p:nvPicPr>
        <p:blipFill>
          <a:blip r:embed="rId3"/>
          <a:stretch>
            <a:fillRect/>
          </a:stretch>
        </p:blipFill>
        <p:spPr>
          <a:xfrm>
            <a:off x="7824247" y="229962"/>
            <a:ext cx="4181846" cy="226333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Εικόνα 7">
            <a:extLst>
              <a:ext uri="{FF2B5EF4-FFF2-40B4-BE49-F238E27FC236}">
                <a16:creationId xmlns:a16="http://schemas.microsoft.com/office/drawing/2014/main" id="{5AA5E0E0-7E0E-4DBA-8990-0A92056B256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29201" y="1554444"/>
            <a:ext cx="2809139" cy="2182819"/>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676621364"/>
      </p:ext>
    </p:extLst>
  </p:cSld>
  <p:clrMapOvr>
    <a:masterClrMapping/>
  </p:clrMapOvr>
  <p:transition spd="slow">
    <p:randomBar dir="vert"/>
  </p:transition>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92</TotalTime>
  <Words>443</Words>
  <Application>Microsoft Office PowerPoint</Application>
  <PresentationFormat>Ευρεία οθόνη</PresentationFormat>
  <Paragraphs>12</Paragraphs>
  <Slides>9</Slides>
  <Notes>0</Notes>
  <HiddenSlides>0</HiddenSlides>
  <MMClips>0</MMClips>
  <ScaleCrop>false</ScaleCrop>
  <HeadingPairs>
    <vt:vector size="6" baseType="variant">
      <vt:variant>
        <vt:lpstr>Γραμματοσειρές που χρησιμοποιούνται</vt:lpstr>
      </vt:variant>
      <vt:variant>
        <vt:i4>3</vt:i4>
      </vt:variant>
      <vt:variant>
        <vt:lpstr>Θέμα</vt:lpstr>
      </vt:variant>
      <vt:variant>
        <vt:i4>1</vt:i4>
      </vt:variant>
      <vt:variant>
        <vt:lpstr>Τίτλοι διαφανειών</vt:lpstr>
      </vt:variant>
      <vt:variant>
        <vt:i4>9</vt:i4>
      </vt:variant>
    </vt:vector>
  </HeadingPairs>
  <TitlesOfParts>
    <vt:vector size="13" baseType="lpstr">
      <vt:lpstr>Arial</vt:lpstr>
      <vt:lpstr>Calibri</vt:lpstr>
      <vt:lpstr>Calibri Light</vt:lpstr>
      <vt:lpstr>Θέμα του Office</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user</dc:creator>
  <cp:lastModifiedBy>user</cp:lastModifiedBy>
  <cp:revision>10</cp:revision>
  <dcterms:created xsi:type="dcterms:W3CDTF">2025-02-16T16:57:24Z</dcterms:created>
  <dcterms:modified xsi:type="dcterms:W3CDTF">2025-02-16T18:30:23Z</dcterms:modified>
</cp:coreProperties>
</file>