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62" r:id="rId6"/>
    <p:sldId id="259" r:id="rId7"/>
    <p:sldId id="260"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D9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DC27AD-3DA7-4747-AD11-4C671F76427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36C25439-D4A4-40F1-9328-67389F8C7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3B017E0-7A8E-40A0-9216-EC684F6E54D3}"/>
              </a:ext>
            </a:extLst>
          </p:cNvPr>
          <p:cNvSpPr>
            <a:spLocks noGrp="1"/>
          </p:cNvSpPr>
          <p:nvPr>
            <p:ph type="dt" sz="half" idx="10"/>
          </p:nvPr>
        </p:nvSpPr>
        <p:spPr/>
        <p:txBody>
          <a:bodyPr/>
          <a:lstStyle/>
          <a:p>
            <a:fld id="{66789DCD-F4E5-4DCD-A1E0-A11EFB21B55D}" type="datetimeFigureOut">
              <a:rPr lang="el-GR" smtClean="0"/>
              <a:t>13/1/2025</a:t>
            </a:fld>
            <a:endParaRPr lang="el-GR"/>
          </a:p>
        </p:txBody>
      </p:sp>
      <p:sp>
        <p:nvSpPr>
          <p:cNvPr id="5" name="Θέση υποσέλιδου 4">
            <a:extLst>
              <a:ext uri="{FF2B5EF4-FFF2-40B4-BE49-F238E27FC236}">
                <a16:creationId xmlns:a16="http://schemas.microsoft.com/office/drawing/2014/main" id="{FE4C907C-AADB-46B7-B14E-86CE3CE8ACC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49CFBA9-4DA8-4247-94BD-C64833BAFAC6}"/>
              </a:ext>
            </a:extLst>
          </p:cNvPr>
          <p:cNvSpPr>
            <a:spLocks noGrp="1"/>
          </p:cNvSpPr>
          <p:nvPr>
            <p:ph type="sldNum" sz="quarter" idx="12"/>
          </p:nvPr>
        </p:nvSpPr>
        <p:spPr/>
        <p:txBody>
          <a:bodyPr/>
          <a:lstStyle/>
          <a:p>
            <a:fld id="{8CE2844C-ACBC-4BD1-A187-5FE2AB8B6186}" type="slidenum">
              <a:rPr lang="el-GR" smtClean="0"/>
              <a:t>‹#›</a:t>
            </a:fld>
            <a:endParaRPr lang="el-GR"/>
          </a:p>
        </p:txBody>
      </p:sp>
    </p:spTree>
    <p:extLst>
      <p:ext uri="{BB962C8B-B14F-4D97-AF65-F5344CB8AC3E}">
        <p14:creationId xmlns:p14="http://schemas.microsoft.com/office/powerpoint/2010/main" val="1403089341"/>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ECF4F9-91B2-45A7-8040-979C6DF25B8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4C4B330-E560-4A48-BBF8-2A36498EDAF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B6D310F-44C7-4B86-853B-5010DF132EBD}"/>
              </a:ext>
            </a:extLst>
          </p:cNvPr>
          <p:cNvSpPr>
            <a:spLocks noGrp="1"/>
          </p:cNvSpPr>
          <p:nvPr>
            <p:ph type="dt" sz="half" idx="10"/>
          </p:nvPr>
        </p:nvSpPr>
        <p:spPr/>
        <p:txBody>
          <a:bodyPr/>
          <a:lstStyle/>
          <a:p>
            <a:fld id="{66789DCD-F4E5-4DCD-A1E0-A11EFB21B55D}" type="datetimeFigureOut">
              <a:rPr lang="el-GR" smtClean="0"/>
              <a:t>13/1/2025</a:t>
            </a:fld>
            <a:endParaRPr lang="el-GR"/>
          </a:p>
        </p:txBody>
      </p:sp>
      <p:sp>
        <p:nvSpPr>
          <p:cNvPr id="5" name="Θέση υποσέλιδου 4">
            <a:extLst>
              <a:ext uri="{FF2B5EF4-FFF2-40B4-BE49-F238E27FC236}">
                <a16:creationId xmlns:a16="http://schemas.microsoft.com/office/drawing/2014/main" id="{E0E575D4-B6F9-43F5-A3CA-AD9519E1D09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1497C0E-296C-4891-98CC-1E863962627C}"/>
              </a:ext>
            </a:extLst>
          </p:cNvPr>
          <p:cNvSpPr>
            <a:spLocks noGrp="1"/>
          </p:cNvSpPr>
          <p:nvPr>
            <p:ph type="sldNum" sz="quarter" idx="12"/>
          </p:nvPr>
        </p:nvSpPr>
        <p:spPr/>
        <p:txBody>
          <a:bodyPr/>
          <a:lstStyle/>
          <a:p>
            <a:fld id="{8CE2844C-ACBC-4BD1-A187-5FE2AB8B6186}" type="slidenum">
              <a:rPr lang="el-GR" smtClean="0"/>
              <a:t>‹#›</a:t>
            </a:fld>
            <a:endParaRPr lang="el-GR"/>
          </a:p>
        </p:txBody>
      </p:sp>
    </p:spTree>
    <p:extLst>
      <p:ext uri="{BB962C8B-B14F-4D97-AF65-F5344CB8AC3E}">
        <p14:creationId xmlns:p14="http://schemas.microsoft.com/office/powerpoint/2010/main" val="803009435"/>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9E57CE8-D8C5-4D90-B50E-A8C2807CA5A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671DA27-90B2-463C-9824-14603C87AEA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0E39242-7C10-4E17-8250-7974B1C8FEC9}"/>
              </a:ext>
            </a:extLst>
          </p:cNvPr>
          <p:cNvSpPr>
            <a:spLocks noGrp="1"/>
          </p:cNvSpPr>
          <p:nvPr>
            <p:ph type="dt" sz="half" idx="10"/>
          </p:nvPr>
        </p:nvSpPr>
        <p:spPr/>
        <p:txBody>
          <a:bodyPr/>
          <a:lstStyle/>
          <a:p>
            <a:fld id="{66789DCD-F4E5-4DCD-A1E0-A11EFB21B55D}" type="datetimeFigureOut">
              <a:rPr lang="el-GR" smtClean="0"/>
              <a:t>13/1/2025</a:t>
            </a:fld>
            <a:endParaRPr lang="el-GR"/>
          </a:p>
        </p:txBody>
      </p:sp>
      <p:sp>
        <p:nvSpPr>
          <p:cNvPr id="5" name="Θέση υποσέλιδου 4">
            <a:extLst>
              <a:ext uri="{FF2B5EF4-FFF2-40B4-BE49-F238E27FC236}">
                <a16:creationId xmlns:a16="http://schemas.microsoft.com/office/drawing/2014/main" id="{715E6F73-31A7-4BD9-A93D-FB81677207A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277D29A-B7E5-44F4-99CD-260B35A41373}"/>
              </a:ext>
            </a:extLst>
          </p:cNvPr>
          <p:cNvSpPr>
            <a:spLocks noGrp="1"/>
          </p:cNvSpPr>
          <p:nvPr>
            <p:ph type="sldNum" sz="quarter" idx="12"/>
          </p:nvPr>
        </p:nvSpPr>
        <p:spPr/>
        <p:txBody>
          <a:bodyPr/>
          <a:lstStyle/>
          <a:p>
            <a:fld id="{8CE2844C-ACBC-4BD1-A187-5FE2AB8B6186}" type="slidenum">
              <a:rPr lang="el-GR" smtClean="0"/>
              <a:t>‹#›</a:t>
            </a:fld>
            <a:endParaRPr lang="el-GR"/>
          </a:p>
        </p:txBody>
      </p:sp>
    </p:spTree>
    <p:extLst>
      <p:ext uri="{BB962C8B-B14F-4D97-AF65-F5344CB8AC3E}">
        <p14:creationId xmlns:p14="http://schemas.microsoft.com/office/powerpoint/2010/main" val="3424524047"/>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7904E5-905D-4D70-B27B-EE38C8300E0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A6035A0-2E5A-4845-93B2-C8BC9883635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31443C0-1789-4632-AB1D-994FD1DE4184}"/>
              </a:ext>
            </a:extLst>
          </p:cNvPr>
          <p:cNvSpPr>
            <a:spLocks noGrp="1"/>
          </p:cNvSpPr>
          <p:nvPr>
            <p:ph type="dt" sz="half" idx="10"/>
          </p:nvPr>
        </p:nvSpPr>
        <p:spPr/>
        <p:txBody>
          <a:bodyPr/>
          <a:lstStyle/>
          <a:p>
            <a:fld id="{66789DCD-F4E5-4DCD-A1E0-A11EFB21B55D}" type="datetimeFigureOut">
              <a:rPr lang="el-GR" smtClean="0"/>
              <a:t>13/1/2025</a:t>
            </a:fld>
            <a:endParaRPr lang="el-GR"/>
          </a:p>
        </p:txBody>
      </p:sp>
      <p:sp>
        <p:nvSpPr>
          <p:cNvPr id="5" name="Θέση υποσέλιδου 4">
            <a:extLst>
              <a:ext uri="{FF2B5EF4-FFF2-40B4-BE49-F238E27FC236}">
                <a16:creationId xmlns:a16="http://schemas.microsoft.com/office/drawing/2014/main" id="{212A00A0-5F55-4571-B00F-F64CB33399F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442D165-3B7C-4087-9358-6C97D35D2B3F}"/>
              </a:ext>
            </a:extLst>
          </p:cNvPr>
          <p:cNvSpPr>
            <a:spLocks noGrp="1"/>
          </p:cNvSpPr>
          <p:nvPr>
            <p:ph type="sldNum" sz="quarter" idx="12"/>
          </p:nvPr>
        </p:nvSpPr>
        <p:spPr/>
        <p:txBody>
          <a:bodyPr/>
          <a:lstStyle/>
          <a:p>
            <a:fld id="{8CE2844C-ACBC-4BD1-A187-5FE2AB8B6186}" type="slidenum">
              <a:rPr lang="el-GR" smtClean="0"/>
              <a:t>‹#›</a:t>
            </a:fld>
            <a:endParaRPr lang="el-GR"/>
          </a:p>
        </p:txBody>
      </p:sp>
    </p:spTree>
    <p:extLst>
      <p:ext uri="{BB962C8B-B14F-4D97-AF65-F5344CB8AC3E}">
        <p14:creationId xmlns:p14="http://schemas.microsoft.com/office/powerpoint/2010/main" val="922186598"/>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0F6FC5-93E3-4BD5-931B-06233970489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357B4D9-6612-4496-973A-79309BF436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92511B2-9B1E-48B6-8290-2BBC7806DFB9}"/>
              </a:ext>
            </a:extLst>
          </p:cNvPr>
          <p:cNvSpPr>
            <a:spLocks noGrp="1"/>
          </p:cNvSpPr>
          <p:nvPr>
            <p:ph type="dt" sz="half" idx="10"/>
          </p:nvPr>
        </p:nvSpPr>
        <p:spPr/>
        <p:txBody>
          <a:bodyPr/>
          <a:lstStyle/>
          <a:p>
            <a:fld id="{66789DCD-F4E5-4DCD-A1E0-A11EFB21B55D}" type="datetimeFigureOut">
              <a:rPr lang="el-GR" smtClean="0"/>
              <a:t>13/1/2025</a:t>
            </a:fld>
            <a:endParaRPr lang="el-GR"/>
          </a:p>
        </p:txBody>
      </p:sp>
      <p:sp>
        <p:nvSpPr>
          <p:cNvPr id="5" name="Θέση υποσέλιδου 4">
            <a:extLst>
              <a:ext uri="{FF2B5EF4-FFF2-40B4-BE49-F238E27FC236}">
                <a16:creationId xmlns:a16="http://schemas.microsoft.com/office/drawing/2014/main" id="{FDC98370-D9B3-4176-9E96-7E3F3D2C2B2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9C24F88-F541-4EDA-8A5A-E9C27E47181A}"/>
              </a:ext>
            </a:extLst>
          </p:cNvPr>
          <p:cNvSpPr>
            <a:spLocks noGrp="1"/>
          </p:cNvSpPr>
          <p:nvPr>
            <p:ph type="sldNum" sz="quarter" idx="12"/>
          </p:nvPr>
        </p:nvSpPr>
        <p:spPr/>
        <p:txBody>
          <a:bodyPr/>
          <a:lstStyle/>
          <a:p>
            <a:fld id="{8CE2844C-ACBC-4BD1-A187-5FE2AB8B6186}" type="slidenum">
              <a:rPr lang="el-GR" smtClean="0"/>
              <a:t>‹#›</a:t>
            </a:fld>
            <a:endParaRPr lang="el-GR"/>
          </a:p>
        </p:txBody>
      </p:sp>
    </p:spTree>
    <p:extLst>
      <p:ext uri="{BB962C8B-B14F-4D97-AF65-F5344CB8AC3E}">
        <p14:creationId xmlns:p14="http://schemas.microsoft.com/office/powerpoint/2010/main" val="1576470409"/>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61626E-F171-4C6D-BB49-798B0098F5D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FE6107C-CD5E-4DF0-B375-D35BDE1EB16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6173CD7-F1BC-4CE1-BC6A-9B4999D7AC1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B874DC0-7FF8-40EF-B61B-4E7A44F07BA5}"/>
              </a:ext>
            </a:extLst>
          </p:cNvPr>
          <p:cNvSpPr>
            <a:spLocks noGrp="1"/>
          </p:cNvSpPr>
          <p:nvPr>
            <p:ph type="dt" sz="half" idx="10"/>
          </p:nvPr>
        </p:nvSpPr>
        <p:spPr/>
        <p:txBody>
          <a:bodyPr/>
          <a:lstStyle/>
          <a:p>
            <a:fld id="{66789DCD-F4E5-4DCD-A1E0-A11EFB21B55D}" type="datetimeFigureOut">
              <a:rPr lang="el-GR" smtClean="0"/>
              <a:t>13/1/2025</a:t>
            </a:fld>
            <a:endParaRPr lang="el-GR"/>
          </a:p>
        </p:txBody>
      </p:sp>
      <p:sp>
        <p:nvSpPr>
          <p:cNvPr id="6" name="Θέση υποσέλιδου 5">
            <a:extLst>
              <a:ext uri="{FF2B5EF4-FFF2-40B4-BE49-F238E27FC236}">
                <a16:creationId xmlns:a16="http://schemas.microsoft.com/office/drawing/2014/main" id="{4E2DE081-922C-47D0-B297-24996E8E96F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7BF3501-1970-4595-AE59-DE634609B492}"/>
              </a:ext>
            </a:extLst>
          </p:cNvPr>
          <p:cNvSpPr>
            <a:spLocks noGrp="1"/>
          </p:cNvSpPr>
          <p:nvPr>
            <p:ph type="sldNum" sz="quarter" idx="12"/>
          </p:nvPr>
        </p:nvSpPr>
        <p:spPr/>
        <p:txBody>
          <a:bodyPr/>
          <a:lstStyle/>
          <a:p>
            <a:fld id="{8CE2844C-ACBC-4BD1-A187-5FE2AB8B6186}" type="slidenum">
              <a:rPr lang="el-GR" smtClean="0"/>
              <a:t>‹#›</a:t>
            </a:fld>
            <a:endParaRPr lang="el-GR"/>
          </a:p>
        </p:txBody>
      </p:sp>
    </p:spTree>
    <p:extLst>
      <p:ext uri="{BB962C8B-B14F-4D97-AF65-F5344CB8AC3E}">
        <p14:creationId xmlns:p14="http://schemas.microsoft.com/office/powerpoint/2010/main" val="3623026156"/>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8F1105-4994-47D4-88AB-D3CB1AF7ED6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9B2181F-6C3D-416A-9B39-448466230C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D1AD6B4-8E69-4D5E-94FE-55998428BB0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B4E16AF-02CA-4886-BE2D-DBC473DAE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B7D2825-E5FA-47E4-886E-41487956A3C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8988CEE-CE0B-45D7-A389-D44FC41F926F}"/>
              </a:ext>
            </a:extLst>
          </p:cNvPr>
          <p:cNvSpPr>
            <a:spLocks noGrp="1"/>
          </p:cNvSpPr>
          <p:nvPr>
            <p:ph type="dt" sz="half" idx="10"/>
          </p:nvPr>
        </p:nvSpPr>
        <p:spPr/>
        <p:txBody>
          <a:bodyPr/>
          <a:lstStyle/>
          <a:p>
            <a:fld id="{66789DCD-F4E5-4DCD-A1E0-A11EFB21B55D}" type="datetimeFigureOut">
              <a:rPr lang="el-GR" smtClean="0"/>
              <a:t>13/1/2025</a:t>
            </a:fld>
            <a:endParaRPr lang="el-GR"/>
          </a:p>
        </p:txBody>
      </p:sp>
      <p:sp>
        <p:nvSpPr>
          <p:cNvPr id="8" name="Θέση υποσέλιδου 7">
            <a:extLst>
              <a:ext uri="{FF2B5EF4-FFF2-40B4-BE49-F238E27FC236}">
                <a16:creationId xmlns:a16="http://schemas.microsoft.com/office/drawing/2014/main" id="{00F5D33C-37F2-4F11-B16A-3CA8428E2E6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1253C4C-B945-46EE-8714-CA910901FEF5}"/>
              </a:ext>
            </a:extLst>
          </p:cNvPr>
          <p:cNvSpPr>
            <a:spLocks noGrp="1"/>
          </p:cNvSpPr>
          <p:nvPr>
            <p:ph type="sldNum" sz="quarter" idx="12"/>
          </p:nvPr>
        </p:nvSpPr>
        <p:spPr/>
        <p:txBody>
          <a:bodyPr/>
          <a:lstStyle/>
          <a:p>
            <a:fld id="{8CE2844C-ACBC-4BD1-A187-5FE2AB8B6186}" type="slidenum">
              <a:rPr lang="el-GR" smtClean="0"/>
              <a:t>‹#›</a:t>
            </a:fld>
            <a:endParaRPr lang="el-GR"/>
          </a:p>
        </p:txBody>
      </p:sp>
    </p:spTree>
    <p:extLst>
      <p:ext uri="{BB962C8B-B14F-4D97-AF65-F5344CB8AC3E}">
        <p14:creationId xmlns:p14="http://schemas.microsoft.com/office/powerpoint/2010/main" val="2292756130"/>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3C78EE-C31A-4DD7-813E-3A861BDB135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6BA9E35-0AC0-4FF4-8D81-310DD9F04F02}"/>
              </a:ext>
            </a:extLst>
          </p:cNvPr>
          <p:cNvSpPr>
            <a:spLocks noGrp="1"/>
          </p:cNvSpPr>
          <p:nvPr>
            <p:ph type="dt" sz="half" idx="10"/>
          </p:nvPr>
        </p:nvSpPr>
        <p:spPr/>
        <p:txBody>
          <a:bodyPr/>
          <a:lstStyle/>
          <a:p>
            <a:fld id="{66789DCD-F4E5-4DCD-A1E0-A11EFB21B55D}" type="datetimeFigureOut">
              <a:rPr lang="el-GR" smtClean="0"/>
              <a:t>13/1/2025</a:t>
            </a:fld>
            <a:endParaRPr lang="el-GR"/>
          </a:p>
        </p:txBody>
      </p:sp>
      <p:sp>
        <p:nvSpPr>
          <p:cNvPr id="4" name="Θέση υποσέλιδου 3">
            <a:extLst>
              <a:ext uri="{FF2B5EF4-FFF2-40B4-BE49-F238E27FC236}">
                <a16:creationId xmlns:a16="http://schemas.microsoft.com/office/drawing/2014/main" id="{C131FE8E-8784-4553-A034-2F2071FBF4A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543AC9F-2B9E-4EC5-B406-722041F95050}"/>
              </a:ext>
            </a:extLst>
          </p:cNvPr>
          <p:cNvSpPr>
            <a:spLocks noGrp="1"/>
          </p:cNvSpPr>
          <p:nvPr>
            <p:ph type="sldNum" sz="quarter" idx="12"/>
          </p:nvPr>
        </p:nvSpPr>
        <p:spPr/>
        <p:txBody>
          <a:bodyPr/>
          <a:lstStyle/>
          <a:p>
            <a:fld id="{8CE2844C-ACBC-4BD1-A187-5FE2AB8B6186}" type="slidenum">
              <a:rPr lang="el-GR" smtClean="0"/>
              <a:t>‹#›</a:t>
            </a:fld>
            <a:endParaRPr lang="el-GR"/>
          </a:p>
        </p:txBody>
      </p:sp>
    </p:spTree>
    <p:extLst>
      <p:ext uri="{BB962C8B-B14F-4D97-AF65-F5344CB8AC3E}">
        <p14:creationId xmlns:p14="http://schemas.microsoft.com/office/powerpoint/2010/main" val="2666064115"/>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A4D8364-8FA6-43F7-A19E-A0FFEF74A6BE}"/>
              </a:ext>
            </a:extLst>
          </p:cNvPr>
          <p:cNvSpPr>
            <a:spLocks noGrp="1"/>
          </p:cNvSpPr>
          <p:nvPr>
            <p:ph type="dt" sz="half" idx="10"/>
          </p:nvPr>
        </p:nvSpPr>
        <p:spPr/>
        <p:txBody>
          <a:bodyPr/>
          <a:lstStyle/>
          <a:p>
            <a:fld id="{66789DCD-F4E5-4DCD-A1E0-A11EFB21B55D}" type="datetimeFigureOut">
              <a:rPr lang="el-GR" smtClean="0"/>
              <a:t>13/1/2025</a:t>
            </a:fld>
            <a:endParaRPr lang="el-GR"/>
          </a:p>
        </p:txBody>
      </p:sp>
      <p:sp>
        <p:nvSpPr>
          <p:cNvPr id="3" name="Θέση υποσέλιδου 2">
            <a:extLst>
              <a:ext uri="{FF2B5EF4-FFF2-40B4-BE49-F238E27FC236}">
                <a16:creationId xmlns:a16="http://schemas.microsoft.com/office/drawing/2014/main" id="{3CD59B67-412D-4E5C-AB4A-DFE83C76B99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9F13544-AC12-4F29-8019-E1873CA4BB1B}"/>
              </a:ext>
            </a:extLst>
          </p:cNvPr>
          <p:cNvSpPr>
            <a:spLocks noGrp="1"/>
          </p:cNvSpPr>
          <p:nvPr>
            <p:ph type="sldNum" sz="quarter" idx="12"/>
          </p:nvPr>
        </p:nvSpPr>
        <p:spPr/>
        <p:txBody>
          <a:bodyPr/>
          <a:lstStyle/>
          <a:p>
            <a:fld id="{8CE2844C-ACBC-4BD1-A187-5FE2AB8B6186}" type="slidenum">
              <a:rPr lang="el-GR" smtClean="0"/>
              <a:t>‹#›</a:t>
            </a:fld>
            <a:endParaRPr lang="el-GR"/>
          </a:p>
        </p:txBody>
      </p:sp>
    </p:spTree>
    <p:extLst>
      <p:ext uri="{BB962C8B-B14F-4D97-AF65-F5344CB8AC3E}">
        <p14:creationId xmlns:p14="http://schemas.microsoft.com/office/powerpoint/2010/main" val="956322740"/>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45064C-9C73-476F-8B7B-BC6D528B6E1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1F8D0AD-D947-4D43-AEEA-E00AA0D8F1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100127D-B4CA-41F2-A481-3F3D2D0FB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30405B2-6F81-469D-9E2A-A7FBF6D5435A}"/>
              </a:ext>
            </a:extLst>
          </p:cNvPr>
          <p:cNvSpPr>
            <a:spLocks noGrp="1"/>
          </p:cNvSpPr>
          <p:nvPr>
            <p:ph type="dt" sz="half" idx="10"/>
          </p:nvPr>
        </p:nvSpPr>
        <p:spPr/>
        <p:txBody>
          <a:bodyPr/>
          <a:lstStyle/>
          <a:p>
            <a:fld id="{66789DCD-F4E5-4DCD-A1E0-A11EFB21B55D}" type="datetimeFigureOut">
              <a:rPr lang="el-GR" smtClean="0"/>
              <a:t>13/1/2025</a:t>
            </a:fld>
            <a:endParaRPr lang="el-GR"/>
          </a:p>
        </p:txBody>
      </p:sp>
      <p:sp>
        <p:nvSpPr>
          <p:cNvPr id="6" name="Θέση υποσέλιδου 5">
            <a:extLst>
              <a:ext uri="{FF2B5EF4-FFF2-40B4-BE49-F238E27FC236}">
                <a16:creationId xmlns:a16="http://schemas.microsoft.com/office/drawing/2014/main" id="{11B85EFF-1435-47D0-A3E9-9DC9BF83F25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D7EB895-862B-41D5-8181-4172AE35DF74}"/>
              </a:ext>
            </a:extLst>
          </p:cNvPr>
          <p:cNvSpPr>
            <a:spLocks noGrp="1"/>
          </p:cNvSpPr>
          <p:nvPr>
            <p:ph type="sldNum" sz="quarter" idx="12"/>
          </p:nvPr>
        </p:nvSpPr>
        <p:spPr/>
        <p:txBody>
          <a:bodyPr/>
          <a:lstStyle/>
          <a:p>
            <a:fld id="{8CE2844C-ACBC-4BD1-A187-5FE2AB8B6186}" type="slidenum">
              <a:rPr lang="el-GR" smtClean="0"/>
              <a:t>‹#›</a:t>
            </a:fld>
            <a:endParaRPr lang="el-GR"/>
          </a:p>
        </p:txBody>
      </p:sp>
    </p:spTree>
    <p:extLst>
      <p:ext uri="{BB962C8B-B14F-4D97-AF65-F5344CB8AC3E}">
        <p14:creationId xmlns:p14="http://schemas.microsoft.com/office/powerpoint/2010/main" val="1188892330"/>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0BA8F1-1762-49B1-B191-A2DBEB0FD9A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ECC4A20-A3BE-4111-A1DA-76EA942A9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25439DE-DD0F-4F09-A412-AFF7C10076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C6E6943-19BE-4740-A28A-DDD9055CB4D1}"/>
              </a:ext>
            </a:extLst>
          </p:cNvPr>
          <p:cNvSpPr>
            <a:spLocks noGrp="1"/>
          </p:cNvSpPr>
          <p:nvPr>
            <p:ph type="dt" sz="half" idx="10"/>
          </p:nvPr>
        </p:nvSpPr>
        <p:spPr/>
        <p:txBody>
          <a:bodyPr/>
          <a:lstStyle/>
          <a:p>
            <a:fld id="{66789DCD-F4E5-4DCD-A1E0-A11EFB21B55D}" type="datetimeFigureOut">
              <a:rPr lang="el-GR" smtClean="0"/>
              <a:t>13/1/2025</a:t>
            </a:fld>
            <a:endParaRPr lang="el-GR"/>
          </a:p>
        </p:txBody>
      </p:sp>
      <p:sp>
        <p:nvSpPr>
          <p:cNvPr id="6" name="Θέση υποσέλιδου 5">
            <a:extLst>
              <a:ext uri="{FF2B5EF4-FFF2-40B4-BE49-F238E27FC236}">
                <a16:creationId xmlns:a16="http://schemas.microsoft.com/office/drawing/2014/main" id="{ED6CAD99-D087-4A4F-9E1B-1137AE9E987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C3946FE-B051-4468-9D8F-6CB82A1BB991}"/>
              </a:ext>
            </a:extLst>
          </p:cNvPr>
          <p:cNvSpPr>
            <a:spLocks noGrp="1"/>
          </p:cNvSpPr>
          <p:nvPr>
            <p:ph type="sldNum" sz="quarter" idx="12"/>
          </p:nvPr>
        </p:nvSpPr>
        <p:spPr/>
        <p:txBody>
          <a:bodyPr/>
          <a:lstStyle/>
          <a:p>
            <a:fld id="{8CE2844C-ACBC-4BD1-A187-5FE2AB8B6186}" type="slidenum">
              <a:rPr lang="el-GR" smtClean="0"/>
              <a:t>‹#›</a:t>
            </a:fld>
            <a:endParaRPr lang="el-GR"/>
          </a:p>
        </p:txBody>
      </p:sp>
    </p:spTree>
    <p:extLst>
      <p:ext uri="{BB962C8B-B14F-4D97-AF65-F5344CB8AC3E}">
        <p14:creationId xmlns:p14="http://schemas.microsoft.com/office/powerpoint/2010/main" val="1300027031"/>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BFDC8DD-C2AF-4C90-BCBA-FD97128EC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EE0C8C5-58AA-406D-9019-E706DB9FD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BC3F15F-EDE9-46E6-A0D3-90B159C61B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89DCD-F4E5-4DCD-A1E0-A11EFB21B55D}" type="datetimeFigureOut">
              <a:rPr lang="el-GR" smtClean="0"/>
              <a:t>13/1/2025</a:t>
            </a:fld>
            <a:endParaRPr lang="el-GR"/>
          </a:p>
        </p:txBody>
      </p:sp>
      <p:sp>
        <p:nvSpPr>
          <p:cNvPr id="5" name="Θέση υποσέλιδου 4">
            <a:extLst>
              <a:ext uri="{FF2B5EF4-FFF2-40B4-BE49-F238E27FC236}">
                <a16:creationId xmlns:a16="http://schemas.microsoft.com/office/drawing/2014/main" id="{F45F8869-C6A4-4A65-B7AD-1E6DA018E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1B0EB22-63CF-4646-84D8-2CD35034E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2844C-ACBC-4BD1-A187-5FE2AB8B6186}" type="slidenum">
              <a:rPr lang="el-GR" smtClean="0"/>
              <a:t>‹#›</a:t>
            </a:fld>
            <a:endParaRPr lang="el-GR"/>
          </a:p>
        </p:txBody>
      </p:sp>
    </p:spTree>
    <p:extLst>
      <p:ext uri="{BB962C8B-B14F-4D97-AF65-F5344CB8AC3E}">
        <p14:creationId xmlns:p14="http://schemas.microsoft.com/office/powerpoint/2010/main" val="2017078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3D76BCEB-B381-44EE-83FD-8866E90B4405}"/>
              </a:ext>
            </a:extLst>
          </p:cNvPr>
          <p:cNvSpPr/>
          <p:nvPr/>
        </p:nvSpPr>
        <p:spPr>
          <a:xfrm>
            <a:off x="0" y="0"/>
            <a:ext cx="12192000" cy="6858000"/>
          </a:xfrm>
          <a:prstGeom prst="rect">
            <a:avLst/>
          </a:prstGeom>
          <a:solidFill>
            <a:srgbClr val="2FD9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Υπότιτλος 2">
            <a:extLst>
              <a:ext uri="{FF2B5EF4-FFF2-40B4-BE49-F238E27FC236}">
                <a16:creationId xmlns:a16="http://schemas.microsoft.com/office/drawing/2014/main" id="{3C1AEAF0-BBA0-4F10-BC35-DF725014AD7E}"/>
              </a:ext>
            </a:extLst>
          </p:cNvPr>
          <p:cNvSpPr>
            <a:spLocks noGrp="1"/>
          </p:cNvSpPr>
          <p:nvPr>
            <p:ph type="subTitle" idx="1"/>
          </p:nvPr>
        </p:nvSpPr>
        <p:spPr>
          <a:xfrm>
            <a:off x="1401451" y="414779"/>
            <a:ext cx="9144000" cy="641023"/>
          </a:xfrm>
          <a:solidFill>
            <a:schemeClr val="accent2">
              <a:lumMod val="40000"/>
              <a:lumOff val="60000"/>
            </a:schemeClr>
          </a:solidFill>
          <a:ln w="38100"/>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anchor="ctr">
            <a:normAutofit fontScale="92500" lnSpcReduction="20000"/>
          </a:bodyPr>
          <a:lstStyle/>
          <a:p>
            <a:r>
              <a:rPr lang="el-GR" sz="4800" dirty="0">
                <a:ln>
                  <a:solidFill>
                    <a:schemeClr val="accent6">
                      <a:lumMod val="50000"/>
                    </a:schemeClr>
                  </a:solidFill>
                </a:ln>
                <a:solidFill>
                  <a:schemeClr val="accent4"/>
                </a:solidFill>
              </a:rPr>
              <a:t>Η Αργοναυτική εκστρατεία</a:t>
            </a:r>
          </a:p>
        </p:txBody>
      </p:sp>
      <p:sp>
        <p:nvSpPr>
          <p:cNvPr id="5" name="TextBox 4">
            <a:extLst>
              <a:ext uri="{FF2B5EF4-FFF2-40B4-BE49-F238E27FC236}">
                <a16:creationId xmlns:a16="http://schemas.microsoft.com/office/drawing/2014/main" id="{07B1537B-EC2D-42BD-9A35-2FCF7853705A}"/>
              </a:ext>
            </a:extLst>
          </p:cNvPr>
          <p:cNvSpPr txBox="1"/>
          <p:nvPr/>
        </p:nvSpPr>
        <p:spPr>
          <a:xfrm>
            <a:off x="1866809" y="1201885"/>
            <a:ext cx="1743657" cy="523220"/>
          </a:xfrm>
          <a:prstGeom prst="rect">
            <a:avLst/>
          </a:prstGeom>
          <a:solidFill>
            <a:schemeClr val="accent2">
              <a:lumMod val="60000"/>
              <a:lumOff val="40000"/>
            </a:schemeClr>
          </a:solidFill>
          <a:ln w="28575">
            <a:solidFill>
              <a:schemeClr val="accent2">
                <a:lumMod val="75000"/>
              </a:schemeClr>
            </a:solidFill>
            <a:prstDash val="lgDash"/>
          </a:ln>
        </p:spPr>
        <p:txBody>
          <a:bodyPr wrap="square" rtlCol="0">
            <a:spAutoFit/>
          </a:bodyPr>
          <a:lstStyle/>
          <a:p>
            <a:r>
              <a:rPr lang="el-GR" sz="2800" b="1" dirty="0"/>
              <a:t>Εισαγωγή</a:t>
            </a:r>
          </a:p>
        </p:txBody>
      </p:sp>
      <p:sp>
        <p:nvSpPr>
          <p:cNvPr id="8" name="TextBox 7">
            <a:extLst>
              <a:ext uri="{FF2B5EF4-FFF2-40B4-BE49-F238E27FC236}">
                <a16:creationId xmlns:a16="http://schemas.microsoft.com/office/drawing/2014/main" id="{065DC8FF-DEF9-46F8-9C93-BF758EB6D6B3}"/>
              </a:ext>
            </a:extLst>
          </p:cNvPr>
          <p:cNvSpPr txBox="1"/>
          <p:nvPr/>
        </p:nvSpPr>
        <p:spPr>
          <a:xfrm>
            <a:off x="5681220" y="1344264"/>
            <a:ext cx="6033155" cy="5262979"/>
          </a:xfrm>
          <a:prstGeom prst="rect">
            <a:avLst/>
          </a:prstGeom>
          <a:solidFill>
            <a:schemeClr val="accent2">
              <a:lumMod val="20000"/>
              <a:lumOff val="80000"/>
            </a:schemeClr>
          </a:solidFill>
          <a:ln w="28575">
            <a:solidFill>
              <a:schemeClr val="accent2">
                <a:lumMod val="75000"/>
              </a:schemeClr>
            </a:solidFill>
            <a:prstDash val="lgDash"/>
          </a:ln>
        </p:spPr>
        <p:txBody>
          <a:bodyPr wrap="square" rtlCol="0">
            <a:spAutoFit/>
          </a:bodyPr>
          <a:lstStyle/>
          <a:p>
            <a:r>
              <a:rPr lang="el-GR" sz="2800" dirty="0"/>
              <a:t>Στη μακρινή </a:t>
            </a:r>
            <a:r>
              <a:rPr lang="el-GR" sz="2800" b="1" dirty="0" err="1"/>
              <a:t>Κολχίδα</a:t>
            </a:r>
            <a:r>
              <a:rPr lang="el-GR" sz="2800" dirty="0"/>
              <a:t>, το </a:t>
            </a:r>
            <a:r>
              <a:rPr lang="el-GR" sz="2800" b="1" dirty="0"/>
              <a:t>χρυσόμαλλο</a:t>
            </a:r>
            <a:r>
              <a:rPr lang="el-GR" sz="2800" dirty="0"/>
              <a:t> </a:t>
            </a:r>
            <a:r>
              <a:rPr lang="el-GR" sz="2800" b="1" dirty="0"/>
              <a:t>δέρας</a:t>
            </a:r>
            <a:r>
              <a:rPr lang="el-GR" sz="2800" dirty="0"/>
              <a:t> ενός κριαριού κρεμόταν για χρόνια στα κλαδιά μιας ιερής βελανιδιάς. Στο βουνό </a:t>
            </a:r>
            <a:r>
              <a:rPr lang="el-GR" sz="2800" b="1" dirty="0"/>
              <a:t>Πήλιο</a:t>
            </a:r>
            <a:r>
              <a:rPr lang="el-GR" sz="2800" dirty="0"/>
              <a:t> της Θεσσαλίας, στη σπηλιά ενός Κένταυρου, μεγάλωνε ένα παιδί. Ήταν ο </a:t>
            </a:r>
            <a:r>
              <a:rPr lang="el-GR" sz="2800" b="1" dirty="0" err="1"/>
              <a:t>Ιάσονας</a:t>
            </a:r>
            <a:r>
              <a:rPr lang="el-GR" sz="2800" dirty="0"/>
              <a:t>, ένας ακόμη ήρωας της μυθολογίας μας, που θα πήγαινε μια μέρα, μαζί με άλλους ήρωες, τους </a:t>
            </a:r>
            <a:r>
              <a:rPr lang="el-GR" sz="2800" b="1" dirty="0"/>
              <a:t>Αργοναύτες</a:t>
            </a:r>
            <a:r>
              <a:rPr lang="el-GR" sz="2800" dirty="0"/>
              <a:t>, να φέρει το χρυσόμαλλο δέρας στην Ελλάδα. Το ταξίδι τους αυτό ονομάστηκε </a:t>
            </a:r>
            <a:r>
              <a:rPr lang="el-GR" sz="2800" b="1" dirty="0"/>
              <a:t>Αργοναυτική εκστρατεία</a:t>
            </a:r>
            <a:r>
              <a:rPr lang="el-GR" sz="2800" dirty="0"/>
              <a:t>.</a:t>
            </a:r>
          </a:p>
        </p:txBody>
      </p:sp>
      <p:pic>
        <p:nvPicPr>
          <p:cNvPr id="6" name="Εικόνα 5">
            <a:extLst>
              <a:ext uri="{FF2B5EF4-FFF2-40B4-BE49-F238E27FC236}">
                <a16:creationId xmlns:a16="http://schemas.microsoft.com/office/drawing/2014/main" id="{590E5014-FC4D-499A-BD37-857586224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19" y="1903291"/>
            <a:ext cx="3825024" cy="477652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37257997"/>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3D76BCEB-B381-44EE-83FD-8866E90B4405}"/>
              </a:ext>
            </a:extLst>
          </p:cNvPr>
          <p:cNvSpPr/>
          <p:nvPr/>
        </p:nvSpPr>
        <p:spPr>
          <a:xfrm>
            <a:off x="0" y="0"/>
            <a:ext cx="12192000" cy="6858000"/>
          </a:xfrm>
          <a:prstGeom prst="rect">
            <a:avLst/>
          </a:prstGeom>
          <a:solidFill>
            <a:srgbClr val="2FD9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Υπότιτλος 2">
            <a:extLst>
              <a:ext uri="{FF2B5EF4-FFF2-40B4-BE49-F238E27FC236}">
                <a16:creationId xmlns:a16="http://schemas.microsoft.com/office/drawing/2014/main" id="{3C1AEAF0-BBA0-4F10-BC35-DF725014AD7E}"/>
              </a:ext>
            </a:extLst>
          </p:cNvPr>
          <p:cNvSpPr>
            <a:spLocks noGrp="1"/>
          </p:cNvSpPr>
          <p:nvPr>
            <p:ph type="subTitle" idx="1"/>
          </p:nvPr>
        </p:nvSpPr>
        <p:spPr>
          <a:xfrm>
            <a:off x="1373170" y="329938"/>
            <a:ext cx="9144000" cy="641023"/>
          </a:xfrm>
          <a:solidFill>
            <a:schemeClr val="accent2">
              <a:lumMod val="40000"/>
              <a:lumOff val="60000"/>
            </a:schemeClr>
          </a:solidFill>
          <a:ln w="38100"/>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anchor="ctr">
            <a:normAutofit fontScale="77500" lnSpcReduction="20000"/>
          </a:bodyPr>
          <a:lstStyle/>
          <a:p>
            <a:r>
              <a:rPr lang="el-GR" sz="4800" dirty="0">
                <a:ln>
                  <a:solidFill>
                    <a:schemeClr val="accent6">
                      <a:lumMod val="50000"/>
                    </a:schemeClr>
                  </a:solidFill>
                </a:ln>
                <a:solidFill>
                  <a:schemeClr val="accent4"/>
                </a:solidFill>
              </a:rPr>
              <a:t>Ο Φρίξος, η Έλλη και το χρυσόμαλλο δέρας</a:t>
            </a:r>
          </a:p>
        </p:txBody>
      </p:sp>
      <p:sp>
        <p:nvSpPr>
          <p:cNvPr id="5" name="TextBox 4">
            <a:extLst>
              <a:ext uri="{FF2B5EF4-FFF2-40B4-BE49-F238E27FC236}">
                <a16:creationId xmlns:a16="http://schemas.microsoft.com/office/drawing/2014/main" id="{07B1537B-EC2D-42BD-9A35-2FCF7853705A}"/>
              </a:ext>
            </a:extLst>
          </p:cNvPr>
          <p:cNvSpPr txBox="1"/>
          <p:nvPr/>
        </p:nvSpPr>
        <p:spPr>
          <a:xfrm>
            <a:off x="5765286" y="2158738"/>
            <a:ext cx="6033155" cy="2677656"/>
          </a:xfrm>
          <a:prstGeom prst="rect">
            <a:avLst/>
          </a:prstGeom>
          <a:solidFill>
            <a:schemeClr val="accent2">
              <a:lumMod val="20000"/>
              <a:lumOff val="80000"/>
            </a:schemeClr>
          </a:solidFill>
          <a:ln w="28575">
            <a:solidFill>
              <a:schemeClr val="accent2">
                <a:lumMod val="75000"/>
              </a:schemeClr>
            </a:solidFill>
            <a:prstDash val="lgDash"/>
          </a:ln>
        </p:spPr>
        <p:txBody>
          <a:bodyPr wrap="square" rtlCol="0">
            <a:spAutoFit/>
          </a:bodyPr>
          <a:lstStyle/>
          <a:p>
            <a:r>
              <a:rPr lang="el-GR" sz="2800" dirty="0"/>
              <a:t>Στον Ορχομενό της Βοιωτίας ζούσε κάποτε ο βασιλιάς </a:t>
            </a:r>
            <a:r>
              <a:rPr lang="el-GR" sz="2800" b="1" dirty="0"/>
              <a:t>Αθάμας</a:t>
            </a:r>
            <a:r>
              <a:rPr lang="el-GR" sz="2800" dirty="0"/>
              <a:t> με τη γυναίκα του τη </a:t>
            </a:r>
            <a:r>
              <a:rPr lang="el-GR" sz="2800" b="1" dirty="0"/>
              <a:t>Νεφέλη</a:t>
            </a:r>
            <a:r>
              <a:rPr lang="el-GR" sz="2800" dirty="0"/>
              <a:t> και τα δυο παιδιά τους, τον </a:t>
            </a:r>
            <a:r>
              <a:rPr lang="el-GR" sz="2800" b="1" dirty="0"/>
              <a:t>Φρίξο</a:t>
            </a:r>
            <a:r>
              <a:rPr lang="el-GR" sz="2800" dirty="0"/>
              <a:t> και την </a:t>
            </a:r>
            <a:r>
              <a:rPr lang="el-GR" sz="2800" b="1" dirty="0"/>
              <a:t>Έλλη</a:t>
            </a:r>
            <a:r>
              <a:rPr lang="el-GR" sz="2800" dirty="0"/>
              <a:t>. Η Νεφέλη όμως πέθανε και ο Αθάμας παντρεύτηκε μια άλλη γυναίκα, την Ινώ.</a:t>
            </a:r>
          </a:p>
        </p:txBody>
      </p:sp>
      <p:pic>
        <p:nvPicPr>
          <p:cNvPr id="6" name="Εικόνα 5">
            <a:extLst>
              <a:ext uri="{FF2B5EF4-FFF2-40B4-BE49-F238E27FC236}">
                <a16:creationId xmlns:a16="http://schemas.microsoft.com/office/drawing/2014/main" id="{7356F4E8-B506-4135-B6A5-6E7723206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95" y="1472527"/>
            <a:ext cx="4731096" cy="47310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59204995"/>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5AF71786-566B-448E-818B-642D921C4A81}"/>
              </a:ext>
            </a:extLst>
          </p:cNvPr>
          <p:cNvSpPr/>
          <p:nvPr/>
        </p:nvSpPr>
        <p:spPr>
          <a:xfrm>
            <a:off x="0" y="-1"/>
            <a:ext cx="12192000" cy="6858000"/>
          </a:xfrm>
          <a:prstGeom prst="rect">
            <a:avLst/>
          </a:prstGeom>
          <a:solidFill>
            <a:srgbClr val="2FD9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TextBox 4">
            <a:extLst>
              <a:ext uri="{FF2B5EF4-FFF2-40B4-BE49-F238E27FC236}">
                <a16:creationId xmlns:a16="http://schemas.microsoft.com/office/drawing/2014/main" id="{26E40B95-D0D0-41D6-8F8E-829055876260}"/>
              </a:ext>
            </a:extLst>
          </p:cNvPr>
          <p:cNvSpPr txBox="1"/>
          <p:nvPr/>
        </p:nvSpPr>
        <p:spPr>
          <a:xfrm>
            <a:off x="5906454" y="1508455"/>
            <a:ext cx="6033155" cy="3539430"/>
          </a:xfrm>
          <a:prstGeom prst="rect">
            <a:avLst/>
          </a:prstGeom>
          <a:solidFill>
            <a:schemeClr val="accent2">
              <a:lumMod val="20000"/>
              <a:lumOff val="80000"/>
            </a:schemeClr>
          </a:solidFill>
          <a:ln w="28575">
            <a:solidFill>
              <a:schemeClr val="accent2">
                <a:lumMod val="75000"/>
              </a:schemeClr>
            </a:solidFill>
            <a:prstDash val="lgDash"/>
          </a:ln>
        </p:spPr>
        <p:txBody>
          <a:bodyPr wrap="square" rtlCol="0">
            <a:spAutoFit/>
          </a:bodyPr>
          <a:lstStyle/>
          <a:p>
            <a:r>
              <a:rPr lang="el-GR" sz="2800" dirty="0"/>
              <a:t>Η </a:t>
            </a:r>
            <a:r>
              <a:rPr lang="el-GR" sz="2800" b="1" dirty="0"/>
              <a:t>Ινώ</a:t>
            </a:r>
            <a:r>
              <a:rPr lang="el-GR" sz="2800" dirty="0"/>
              <a:t> μισούσε θανάσιμα τον Φρίξο και την Έλλη. ΓΙ’ αυτό κάλεσε τις γυναίκες του Ορχομενού και τις έπεισε να ψήσουν το στάρι που θα έσπερναν οι άντρες τους, γιατί τάχα έτσι θα είχαν καλύτερη σοδειά. Το ψημένο σιτάρι όμως δε φύτρωσε καθόλου και οι κάτοικοι του Ορχομενού πεινούσαν.</a:t>
            </a:r>
          </a:p>
        </p:txBody>
      </p:sp>
      <p:pic>
        <p:nvPicPr>
          <p:cNvPr id="3" name="Εικόνα 2">
            <a:extLst>
              <a:ext uri="{FF2B5EF4-FFF2-40B4-BE49-F238E27FC236}">
                <a16:creationId xmlns:a16="http://schemas.microsoft.com/office/drawing/2014/main" id="{9490C4AD-D523-44B7-BB79-B7FBA7D6D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7" y="269843"/>
            <a:ext cx="5715000"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69017110"/>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0C3B868-0C95-41B0-B8C5-B36F7C22F80D}"/>
              </a:ext>
            </a:extLst>
          </p:cNvPr>
          <p:cNvSpPr>
            <a:spLocks noGrp="1"/>
          </p:cNvSpPr>
          <p:nvPr>
            <p:ph idx="1"/>
          </p:nvPr>
        </p:nvSpPr>
        <p:spPr>
          <a:xfrm>
            <a:off x="5439266" y="1825625"/>
            <a:ext cx="5914534" cy="4351338"/>
          </a:xfrm>
        </p:spPr>
        <p:txBody>
          <a:bodyPr/>
          <a:lstStyle/>
          <a:p>
            <a:pPr marL="0" indent="0">
              <a:buNone/>
            </a:pPr>
            <a:r>
              <a:rPr lang="el-GR" dirty="0"/>
              <a:t>Ταξίδεψαν χαρούμενοι μέχρι τη Νάξο.</a:t>
            </a:r>
          </a:p>
        </p:txBody>
      </p:sp>
      <p:sp>
        <p:nvSpPr>
          <p:cNvPr id="4" name="Ορθογώνιο 3">
            <a:extLst>
              <a:ext uri="{FF2B5EF4-FFF2-40B4-BE49-F238E27FC236}">
                <a16:creationId xmlns:a16="http://schemas.microsoft.com/office/drawing/2014/main" id="{5AF71786-566B-448E-818B-642D921C4A81}"/>
              </a:ext>
            </a:extLst>
          </p:cNvPr>
          <p:cNvSpPr/>
          <p:nvPr/>
        </p:nvSpPr>
        <p:spPr>
          <a:xfrm>
            <a:off x="0" y="0"/>
            <a:ext cx="12192000" cy="6858000"/>
          </a:xfrm>
          <a:prstGeom prst="rect">
            <a:avLst/>
          </a:prstGeom>
          <a:solidFill>
            <a:srgbClr val="2FD9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4AFDB1E7-30CA-49CF-AE4D-8905D3A30846}"/>
              </a:ext>
            </a:extLst>
          </p:cNvPr>
          <p:cNvSpPr txBox="1"/>
          <p:nvPr/>
        </p:nvSpPr>
        <p:spPr>
          <a:xfrm>
            <a:off x="5834357" y="412020"/>
            <a:ext cx="6033155" cy="4832092"/>
          </a:xfrm>
          <a:prstGeom prst="rect">
            <a:avLst/>
          </a:prstGeom>
          <a:solidFill>
            <a:schemeClr val="accent2">
              <a:lumMod val="20000"/>
              <a:lumOff val="80000"/>
            </a:schemeClr>
          </a:solidFill>
          <a:ln w="28575">
            <a:solidFill>
              <a:schemeClr val="accent2">
                <a:lumMod val="75000"/>
              </a:schemeClr>
            </a:solidFill>
            <a:prstDash val="lgDash"/>
          </a:ln>
        </p:spPr>
        <p:txBody>
          <a:bodyPr wrap="square" rtlCol="0">
            <a:spAutoFit/>
          </a:bodyPr>
          <a:lstStyle/>
          <a:p>
            <a:r>
              <a:rPr lang="el-GR" sz="2800" dirty="0"/>
              <a:t>Ανήσυχος ο βασιλιάς έστειλε ανθρώπους </a:t>
            </a:r>
            <a:r>
              <a:rPr lang="el-GR" sz="2800" b="1" dirty="0"/>
              <a:t>στο μαντείο των Δελφών </a:t>
            </a:r>
            <a:r>
              <a:rPr lang="el-GR" sz="2800" dirty="0"/>
              <a:t>να ρωτήσουν , γιατί δεν φυτρώνει το σιτάρι. Η Ινώ όμως πλήρωσε τους απεσταλμένους και τους έπεισε να πουν ψέματα στον </a:t>
            </a:r>
            <a:r>
              <a:rPr lang="el-GR" sz="2800" dirty="0" err="1"/>
              <a:t>Αθάμαντα</a:t>
            </a:r>
            <a:r>
              <a:rPr lang="el-GR" sz="2800" dirty="0"/>
              <a:t>. Του είπαν λοιπόν ότι ο χρησμός που έδωσε η Πυθία έλεγε ότι για να καρπίσει ξανά η γη του Ορχομενού, έπρεπε </a:t>
            </a:r>
            <a:r>
              <a:rPr lang="el-GR" sz="2800" b="1" dirty="0"/>
              <a:t>ο βασιλιάς να θυσιάσει στο βωμό του Δία το γιο του, τον Φρίξο. </a:t>
            </a:r>
          </a:p>
        </p:txBody>
      </p:sp>
      <p:pic>
        <p:nvPicPr>
          <p:cNvPr id="7" name="Εικόνα 6">
            <a:extLst>
              <a:ext uri="{FF2B5EF4-FFF2-40B4-BE49-F238E27FC236}">
                <a16:creationId xmlns:a16="http://schemas.microsoft.com/office/drawing/2014/main" id="{28269C32-4007-4717-A76E-9E8CB7FC0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88" y="329988"/>
            <a:ext cx="4996157" cy="499615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3BD6B13B-DC99-4500-B327-ABDB93B4BDA7}"/>
              </a:ext>
            </a:extLst>
          </p:cNvPr>
          <p:cNvSpPr txBox="1"/>
          <p:nvPr/>
        </p:nvSpPr>
        <p:spPr>
          <a:xfrm>
            <a:off x="838200" y="5538074"/>
            <a:ext cx="3996965" cy="369332"/>
          </a:xfrm>
          <a:prstGeom prst="rect">
            <a:avLst/>
          </a:prstGeom>
          <a:noFill/>
        </p:spPr>
        <p:txBody>
          <a:bodyPr wrap="square" rtlCol="0">
            <a:spAutoFit/>
          </a:bodyPr>
          <a:lstStyle/>
          <a:p>
            <a:r>
              <a:rPr lang="el-GR" dirty="0"/>
              <a:t>Η Ινώ δωροδοκεί τους απεσταλμένους</a:t>
            </a:r>
          </a:p>
        </p:txBody>
      </p:sp>
    </p:spTree>
    <p:extLst>
      <p:ext uri="{BB962C8B-B14F-4D97-AF65-F5344CB8AC3E}">
        <p14:creationId xmlns:p14="http://schemas.microsoft.com/office/powerpoint/2010/main" val="3700964446"/>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0C3B868-0C95-41B0-B8C5-B36F7C22F80D}"/>
              </a:ext>
            </a:extLst>
          </p:cNvPr>
          <p:cNvSpPr>
            <a:spLocks noGrp="1"/>
          </p:cNvSpPr>
          <p:nvPr>
            <p:ph idx="1"/>
          </p:nvPr>
        </p:nvSpPr>
        <p:spPr>
          <a:xfrm>
            <a:off x="5439266" y="1825625"/>
            <a:ext cx="5914534" cy="4351338"/>
          </a:xfrm>
        </p:spPr>
        <p:txBody>
          <a:bodyPr/>
          <a:lstStyle/>
          <a:p>
            <a:pPr marL="0" indent="0">
              <a:buNone/>
            </a:pPr>
            <a:r>
              <a:rPr lang="el-GR" dirty="0"/>
              <a:t>Ταξίδεψαν χαρούμενοι μέχρι τη Νάξο.</a:t>
            </a:r>
          </a:p>
        </p:txBody>
      </p:sp>
      <p:sp>
        <p:nvSpPr>
          <p:cNvPr id="4" name="Ορθογώνιο 3">
            <a:extLst>
              <a:ext uri="{FF2B5EF4-FFF2-40B4-BE49-F238E27FC236}">
                <a16:creationId xmlns:a16="http://schemas.microsoft.com/office/drawing/2014/main" id="{5AF71786-566B-448E-818B-642D921C4A81}"/>
              </a:ext>
            </a:extLst>
          </p:cNvPr>
          <p:cNvSpPr/>
          <p:nvPr/>
        </p:nvSpPr>
        <p:spPr>
          <a:xfrm>
            <a:off x="0" y="0"/>
            <a:ext cx="12192000" cy="6858000"/>
          </a:xfrm>
          <a:prstGeom prst="rect">
            <a:avLst/>
          </a:prstGeom>
          <a:solidFill>
            <a:srgbClr val="2FD9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F0040C05-7547-4D4F-938C-0FC3D3761754}"/>
              </a:ext>
            </a:extLst>
          </p:cNvPr>
          <p:cNvSpPr txBox="1"/>
          <p:nvPr/>
        </p:nvSpPr>
        <p:spPr>
          <a:xfrm>
            <a:off x="265672" y="3793659"/>
            <a:ext cx="11926328" cy="2893100"/>
          </a:xfrm>
          <a:prstGeom prst="rect">
            <a:avLst/>
          </a:prstGeom>
          <a:solidFill>
            <a:schemeClr val="accent2">
              <a:lumMod val="20000"/>
              <a:lumOff val="80000"/>
            </a:schemeClr>
          </a:solidFill>
          <a:ln w="28575">
            <a:solidFill>
              <a:schemeClr val="accent2">
                <a:lumMod val="75000"/>
              </a:schemeClr>
            </a:solidFill>
            <a:prstDash val="lgDash"/>
          </a:ln>
        </p:spPr>
        <p:txBody>
          <a:bodyPr wrap="square" rtlCol="0">
            <a:spAutoFit/>
          </a:bodyPr>
          <a:lstStyle/>
          <a:p>
            <a:r>
              <a:rPr lang="el-GR" sz="2600" dirty="0"/>
              <a:t>Ο Αθάμας αποφάσισε να υπακούσει και να θυσιάσει το παιδί του. Όταν όμως έβαλαν τον Φρίξο στον βωμό, η μητέρα του, η Νεφέλη, έστειλε ένα </a:t>
            </a:r>
            <a:r>
              <a:rPr lang="el-GR" sz="2600" b="1" dirty="0"/>
              <a:t>χρυσόμαλλο κριάρι</a:t>
            </a:r>
            <a:r>
              <a:rPr lang="el-GR" sz="2600" dirty="0"/>
              <a:t>, που πήρε στη ράχη του τον Φρίξο και την Έλλη και πέταξε μακριά στην Ανατολή.</a:t>
            </a:r>
          </a:p>
          <a:p>
            <a:r>
              <a:rPr lang="el-GR" sz="2600" dirty="0"/>
              <a:t>Το κριάρι πέρασε πετώντας πάνω από το Αιγαίο. Όταν όμως περνούσε τη στενή θάλασσα ανάμεσα στη Θράκη και στη Μικρά Ασία, η Έλλη ζαλίστηκε, έπεσε και πνίγηκε. Από τότε η θάλασσα αυτή λέγεται </a:t>
            </a:r>
            <a:r>
              <a:rPr lang="el-GR" sz="2600" b="1" dirty="0"/>
              <a:t>Ελλήσποντος</a:t>
            </a:r>
            <a:r>
              <a:rPr lang="el-GR" sz="2600" dirty="0"/>
              <a:t>, δηλαδή η θάλασσα της Έλλης.</a:t>
            </a:r>
          </a:p>
        </p:txBody>
      </p:sp>
      <p:pic>
        <p:nvPicPr>
          <p:cNvPr id="6" name="Εικόνα 5">
            <a:extLst>
              <a:ext uri="{FF2B5EF4-FFF2-40B4-BE49-F238E27FC236}">
                <a16:creationId xmlns:a16="http://schemas.microsoft.com/office/drawing/2014/main" id="{D59F9920-EF5C-4B93-85F0-FD6EECAD2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50" y="156700"/>
            <a:ext cx="6250757" cy="3500424"/>
          </a:xfrm>
          <a:prstGeom prst="rect">
            <a:avLst/>
          </a:prstGeom>
        </p:spPr>
      </p:pic>
      <p:pic>
        <p:nvPicPr>
          <p:cNvPr id="8" name="Εικόνα 7">
            <a:extLst>
              <a:ext uri="{FF2B5EF4-FFF2-40B4-BE49-F238E27FC236}">
                <a16:creationId xmlns:a16="http://schemas.microsoft.com/office/drawing/2014/main" id="{B776FFC0-AF67-4D9C-8556-3BDC4511B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346" y="156700"/>
            <a:ext cx="3856454" cy="3482861"/>
          </a:xfrm>
          <a:prstGeom prst="rect">
            <a:avLst/>
          </a:prstGeom>
        </p:spPr>
      </p:pic>
    </p:spTree>
    <p:extLst>
      <p:ext uri="{BB962C8B-B14F-4D97-AF65-F5344CB8AC3E}">
        <p14:creationId xmlns:p14="http://schemas.microsoft.com/office/powerpoint/2010/main" val="1142578769"/>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0C3B868-0C95-41B0-B8C5-B36F7C22F80D}"/>
              </a:ext>
            </a:extLst>
          </p:cNvPr>
          <p:cNvSpPr>
            <a:spLocks noGrp="1"/>
          </p:cNvSpPr>
          <p:nvPr>
            <p:ph idx="1"/>
          </p:nvPr>
        </p:nvSpPr>
        <p:spPr>
          <a:xfrm>
            <a:off x="5439266" y="1825625"/>
            <a:ext cx="5914534" cy="4351338"/>
          </a:xfrm>
        </p:spPr>
        <p:txBody>
          <a:bodyPr/>
          <a:lstStyle/>
          <a:p>
            <a:pPr marL="0" indent="0">
              <a:buNone/>
            </a:pPr>
            <a:r>
              <a:rPr lang="el-GR" dirty="0"/>
              <a:t>Ταξίδεψαν χαρούμενοι μέχρι τη Νάξο.</a:t>
            </a:r>
          </a:p>
        </p:txBody>
      </p:sp>
      <p:sp>
        <p:nvSpPr>
          <p:cNvPr id="4" name="Ορθογώνιο 3">
            <a:extLst>
              <a:ext uri="{FF2B5EF4-FFF2-40B4-BE49-F238E27FC236}">
                <a16:creationId xmlns:a16="http://schemas.microsoft.com/office/drawing/2014/main" id="{5AF71786-566B-448E-818B-642D921C4A81}"/>
              </a:ext>
            </a:extLst>
          </p:cNvPr>
          <p:cNvSpPr/>
          <p:nvPr/>
        </p:nvSpPr>
        <p:spPr>
          <a:xfrm>
            <a:off x="0" y="0"/>
            <a:ext cx="12192000" cy="6858000"/>
          </a:xfrm>
          <a:prstGeom prst="rect">
            <a:avLst/>
          </a:prstGeom>
          <a:solidFill>
            <a:srgbClr val="2FD9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F0040C05-7547-4D4F-938C-0FC3D3761754}"/>
              </a:ext>
            </a:extLst>
          </p:cNvPr>
          <p:cNvSpPr txBox="1"/>
          <p:nvPr/>
        </p:nvSpPr>
        <p:spPr>
          <a:xfrm>
            <a:off x="190258" y="4370746"/>
            <a:ext cx="11811484" cy="2246769"/>
          </a:xfrm>
          <a:prstGeom prst="rect">
            <a:avLst/>
          </a:prstGeom>
          <a:solidFill>
            <a:schemeClr val="accent2">
              <a:lumMod val="20000"/>
              <a:lumOff val="80000"/>
            </a:schemeClr>
          </a:solidFill>
          <a:ln w="28575">
            <a:solidFill>
              <a:schemeClr val="accent2">
                <a:lumMod val="75000"/>
              </a:schemeClr>
            </a:solidFill>
            <a:prstDash val="lgDash"/>
          </a:ln>
        </p:spPr>
        <p:txBody>
          <a:bodyPr wrap="square" rtlCol="0">
            <a:spAutoFit/>
          </a:bodyPr>
          <a:lstStyle/>
          <a:p>
            <a:r>
              <a:rPr lang="el-GR" sz="2800" dirty="0"/>
              <a:t>Λυπημένος ο Φρίξος συνέχισε το ταξίδι του, ώσπου έφτασε στην </a:t>
            </a:r>
            <a:r>
              <a:rPr lang="el-GR" sz="2800" b="1" dirty="0" err="1"/>
              <a:t>Κολχίδα</a:t>
            </a:r>
            <a:r>
              <a:rPr lang="el-GR" sz="2800" dirty="0"/>
              <a:t>. Εκεί θυσίασε το κριάρι στον Δία και το </a:t>
            </a:r>
            <a:r>
              <a:rPr lang="el-GR" sz="2800" b="1" dirty="0"/>
              <a:t>χρυσόμαλλο δέρμα </a:t>
            </a:r>
            <a:r>
              <a:rPr lang="el-GR" sz="2800" dirty="0"/>
              <a:t>του, </a:t>
            </a:r>
            <a:r>
              <a:rPr lang="el-GR" sz="2800" b="1" dirty="0"/>
              <a:t>ή δέρας</a:t>
            </a:r>
            <a:r>
              <a:rPr lang="el-GR" sz="2800" dirty="0"/>
              <a:t>, όπως λεγόταν, το χάρισε στο βασιλιά της </a:t>
            </a:r>
            <a:r>
              <a:rPr lang="el-GR" sz="2800" dirty="0" err="1"/>
              <a:t>Κολχίδας</a:t>
            </a:r>
            <a:r>
              <a:rPr lang="el-GR" sz="2800" dirty="0"/>
              <a:t> </a:t>
            </a:r>
            <a:r>
              <a:rPr lang="el-GR" sz="2800" dirty="0" err="1"/>
              <a:t>Αιήτη</a:t>
            </a:r>
            <a:r>
              <a:rPr lang="el-GR" sz="2800" dirty="0"/>
              <a:t>, που τον φιλοξένησε. Εκείνος το κρέμασε σε μια βελανιδιά </a:t>
            </a:r>
            <a:r>
              <a:rPr lang="el-GR" sz="2800" b="1" dirty="0"/>
              <a:t>στο δάσος του Θεού Άρη </a:t>
            </a:r>
            <a:r>
              <a:rPr lang="el-GR" sz="2800" dirty="0"/>
              <a:t>κι έβαλε έναν ακοίμητο δράκο να το φυλάει.</a:t>
            </a:r>
          </a:p>
        </p:txBody>
      </p:sp>
      <p:pic>
        <p:nvPicPr>
          <p:cNvPr id="7" name="Εικόνα 6">
            <a:extLst>
              <a:ext uri="{FF2B5EF4-FFF2-40B4-BE49-F238E27FC236}">
                <a16:creationId xmlns:a16="http://schemas.microsoft.com/office/drawing/2014/main" id="{6AB237D4-30DD-4C51-A03C-AEB537760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355" y="162588"/>
            <a:ext cx="4091776" cy="4091776"/>
          </a:xfrm>
          <a:prstGeom prst="rect">
            <a:avLst/>
          </a:prstGeom>
        </p:spPr>
      </p:pic>
      <p:pic>
        <p:nvPicPr>
          <p:cNvPr id="9" name="Εικόνα 8">
            <a:extLst>
              <a:ext uri="{FF2B5EF4-FFF2-40B4-BE49-F238E27FC236}">
                <a16:creationId xmlns:a16="http://schemas.microsoft.com/office/drawing/2014/main" id="{925F074F-9476-47CB-A4AB-C0D9288F1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486" y="162588"/>
            <a:ext cx="4091776" cy="4091776"/>
          </a:xfrm>
          <a:prstGeom prst="rect">
            <a:avLst/>
          </a:prstGeom>
        </p:spPr>
      </p:pic>
    </p:spTree>
    <p:extLst>
      <p:ext uri="{BB962C8B-B14F-4D97-AF65-F5344CB8AC3E}">
        <p14:creationId xmlns:p14="http://schemas.microsoft.com/office/powerpoint/2010/main" val="2808457102"/>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0C3B868-0C95-41B0-B8C5-B36F7C22F80D}"/>
              </a:ext>
            </a:extLst>
          </p:cNvPr>
          <p:cNvSpPr>
            <a:spLocks noGrp="1"/>
          </p:cNvSpPr>
          <p:nvPr>
            <p:ph idx="1"/>
          </p:nvPr>
        </p:nvSpPr>
        <p:spPr>
          <a:xfrm>
            <a:off x="5439266" y="1825625"/>
            <a:ext cx="5914534" cy="4351338"/>
          </a:xfrm>
        </p:spPr>
        <p:txBody>
          <a:bodyPr/>
          <a:lstStyle/>
          <a:p>
            <a:pPr marL="0" indent="0">
              <a:buNone/>
            </a:pPr>
            <a:r>
              <a:rPr lang="el-GR" dirty="0"/>
              <a:t>Ταξίδεψαν χαρούμενοι μέχρι τη Νάξο.</a:t>
            </a:r>
          </a:p>
        </p:txBody>
      </p:sp>
      <p:sp>
        <p:nvSpPr>
          <p:cNvPr id="4" name="Ορθογώνιο 3">
            <a:extLst>
              <a:ext uri="{FF2B5EF4-FFF2-40B4-BE49-F238E27FC236}">
                <a16:creationId xmlns:a16="http://schemas.microsoft.com/office/drawing/2014/main" id="{5AF71786-566B-448E-818B-642D921C4A81}"/>
              </a:ext>
            </a:extLst>
          </p:cNvPr>
          <p:cNvSpPr/>
          <p:nvPr/>
        </p:nvSpPr>
        <p:spPr>
          <a:xfrm>
            <a:off x="0" y="0"/>
            <a:ext cx="12192000" cy="6858000"/>
          </a:xfrm>
          <a:prstGeom prst="rect">
            <a:avLst/>
          </a:prstGeom>
          <a:solidFill>
            <a:srgbClr val="2FD9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Υπότιτλος 2">
            <a:extLst>
              <a:ext uri="{FF2B5EF4-FFF2-40B4-BE49-F238E27FC236}">
                <a16:creationId xmlns:a16="http://schemas.microsoft.com/office/drawing/2014/main" id="{E1B8A3AD-5E9B-4F18-B9C9-94A600FD3726}"/>
              </a:ext>
            </a:extLst>
          </p:cNvPr>
          <p:cNvSpPr txBox="1">
            <a:spLocks/>
          </p:cNvSpPr>
          <p:nvPr/>
        </p:nvSpPr>
        <p:spPr>
          <a:xfrm>
            <a:off x="2714919" y="204885"/>
            <a:ext cx="6209121" cy="641023"/>
          </a:xfrm>
          <a:prstGeom prst="rect">
            <a:avLst/>
          </a:prstGeom>
          <a:solidFill>
            <a:schemeClr val="accent2">
              <a:lumMod val="40000"/>
              <a:lumOff val="60000"/>
            </a:schemeClr>
          </a:solidFill>
          <a:ln w="38100" cap="flat" cmpd="sng" algn="ctr">
            <a:solidFill>
              <a:schemeClr val="accent2"/>
            </a:solidFill>
            <a:prstDash val="solid"/>
            <a:miter lim="800000"/>
          </a:ln>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l-GR" sz="4800" dirty="0">
                <a:ln>
                  <a:solidFill>
                    <a:schemeClr val="accent6">
                      <a:lumMod val="50000"/>
                    </a:schemeClr>
                  </a:solidFill>
                </a:ln>
                <a:solidFill>
                  <a:schemeClr val="accent4"/>
                </a:solidFill>
              </a:rPr>
              <a:t>Ο μύθος στα αγγεία</a:t>
            </a:r>
          </a:p>
        </p:txBody>
      </p:sp>
      <p:pic>
        <p:nvPicPr>
          <p:cNvPr id="8" name="Εικόνα 7">
            <a:extLst>
              <a:ext uri="{FF2B5EF4-FFF2-40B4-BE49-F238E27FC236}">
                <a16:creationId xmlns:a16="http://schemas.microsoft.com/office/drawing/2014/main" id="{9805DA50-EA96-420C-814B-0EE94ABF3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8694" y="1484648"/>
            <a:ext cx="5345685" cy="4415060"/>
          </a:xfrm>
          <a:prstGeom prst="rect">
            <a:avLst/>
          </a:prstGeom>
        </p:spPr>
      </p:pic>
    </p:spTree>
    <p:extLst>
      <p:ext uri="{BB962C8B-B14F-4D97-AF65-F5344CB8AC3E}">
        <p14:creationId xmlns:p14="http://schemas.microsoft.com/office/powerpoint/2010/main" val="2417253371"/>
      </p:ext>
    </p:extLst>
  </p:cSld>
  <p:clrMapOvr>
    <a:masterClrMapping/>
  </p:clrMapOvr>
  <p:transition spd="slow">
    <p:wheel spokes="1"/>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442</Words>
  <Application>Microsoft Office PowerPoint</Application>
  <PresentationFormat>Ευρεία οθόνη</PresentationFormat>
  <Paragraphs>16</Paragraphs>
  <Slides>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vt:i4>
      </vt:variant>
    </vt:vector>
  </HeadingPairs>
  <TitlesOfParts>
    <vt:vector size="11" baseType="lpstr">
      <vt:lpstr>Arial</vt:lpstr>
      <vt:lpstr>Calibri</vt:lpstr>
      <vt:lpstr>Calibri Light</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6</cp:revision>
  <dcterms:created xsi:type="dcterms:W3CDTF">2024-12-18T19:17:57Z</dcterms:created>
  <dcterms:modified xsi:type="dcterms:W3CDTF">2025-01-13T10:14:45Z</dcterms:modified>
</cp:coreProperties>
</file>