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526924D-72FB-49EE-A99F-EAE53FB81A47}" type="datetimeFigureOut">
              <a:rPr lang="el-GR" smtClean="0"/>
              <a:t>31/3/2021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4EAEB-F997-4365-AB52-52BE81D87F3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6924D-72FB-49EE-A99F-EAE53FB81A47}" type="datetimeFigureOut">
              <a:rPr lang="el-GR" smtClean="0"/>
              <a:t>31/3/2021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4EAEB-F997-4365-AB52-52BE81D87F3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Regency period </a:t>
            </a:r>
            <a:endParaRPr lang="el-GR" dirty="0"/>
          </a:p>
        </p:txBody>
      </p:sp>
      <p:sp>
        <p:nvSpPr>
          <p:cNvPr id="3" name="2 - Υπότιτλος"/>
          <p:cNvSpPr>
            <a:spLocks noGrp="1"/>
          </p:cNvSpPr>
          <p:nvPr>
            <p:ph type="subTitle" idx="1"/>
          </p:nvPr>
        </p:nvSpPr>
        <p:spPr>
          <a:solidFill>
            <a:srgbClr val="92D050"/>
          </a:solidFill>
        </p:spPr>
        <p:txBody>
          <a:bodyPr>
            <a:normAutofit fontScale="70000" lnSpcReduction="20000"/>
          </a:bodyPr>
          <a:lstStyle/>
          <a:p>
            <a:r>
              <a:rPr lang="en-US" dirty="0">
                <a:solidFill>
                  <a:schemeClr val="tx1"/>
                </a:solidFill>
              </a:rPr>
              <a:t>The key features are witty conversation, a focus on marriage, and attention to fashion and manners. If you enjoy the </a:t>
            </a:r>
            <a:r>
              <a:rPr lang="en-US" b="1" dirty="0">
                <a:solidFill>
                  <a:schemeClr val="tx1"/>
                </a:solidFill>
              </a:rPr>
              <a:t>Regency</a:t>
            </a:r>
            <a:r>
              <a:rPr lang="en-US" dirty="0">
                <a:solidFill>
                  <a:schemeClr val="tx1"/>
                </a:solidFill>
              </a:rPr>
              <a:t> style in prose fiction, there is a sub-genre of romance novels set in this </a:t>
            </a:r>
            <a:r>
              <a:rPr lang="en-US" b="1" dirty="0">
                <a:solidFill>
                  <a:schemeClr val="tx1"/>
                </a:solidFill>
              </a:rPr>
              <a:t>period</a:t>
            </a:r>
            <a:r>
              <a:rPr lang="en-US" dirty="0">
                <a:solidFill>
                  <a:schemeClr val="tx1"/>
                </a:solidFill>
              </a:rPr>
              <a:t> featuring </a:t>
            </a:r>
            <a:r>
              <a:rPr lang="en-US" b="1" dirty="0">
                <a:solidFill>
                  <a:schemeClr val="tx1"/>
                </a:solidFill>
              </a:rPr>
              <a:t>characteristics</a:t>
            </a:r>
            <a:r>
              <a:rPr lang="en-US" dirty="0">
                <a:solidFill>
                  <a:schemeClr val="tx1"/>
                </a:solidFill>
              </a:rPr>
              <a:t> found in the works of Austen, Shelley, and Scott.</a:t>
            </a:r>
            <a:endParaRPr lang="el-GR" dirty="0">
              <a:solidFill>
                <a:schemeClr val="tx1"/>
              </a:solidFill>
            </a:endParaRPr>
          </a:p>
        </p:txBody>
      </p:sp>
      <p:pic>
        <p:nvPicPr>
          <p:cNvPr id="5122" name="Picture 2" descr="Regency Period Furniture: History &amp; Characteristics | Study.com"/>
          <p:cNvPicPr>
            <a:picLocks noChangeAspect="1" noChangeArrowheads="1"/>
          </p:cNvPicPr>
          <p:nvPr/>
        </p:nvPicPr>
        <p:blipFill>
          <a:blip r:embed="rId2"/>
          <a:srcRect/>
          <a:stretch>
            <a:fillRect/>
          </a:stretch>
        </p:blipFill>
        <p:spPr bwMode="auto">
          <a:xfrm>
            <a:off x="285720" y="357166"/>
            <a:ext cx="2214578" cy="3214709"/>
          </a:xfrm>
          <a:prstGeom prst="rect">
            <a:avLst/>
          </a:prstGeom>
          <a:noFill/>
        </p:spPr>
      </p:pic>
      <p:sp>
        <p:nvSpPr>
          <p:cNvPr id="5124" name="AutoShape 4" descr="Regency History: When is the Regency 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6" name="AutoShape 6" descr="Regency History: When is the Regency 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8" name="Picture 8" descr="Regency History: When is the Regency era?"/>
          <p:cNvPicPr>
            <a:picLocks noChangeAspect="1" noChangeArrowheads="1"/>
          </p:cNvPicPr>
          <p:nvPr/>
        </p:nvPicPr>
        <p:blipFill>
          <a:blip r:embed="rId3"/>
          <a:srcRect/>
          <a:stretch>
            <a:fillRect/>
          </a:stretch>
        </p:blipFill>
        <p:spPr bwMode="auto">
          <a:xfrm>
            <a:off x="2928926" y="357166"/>
            <a:ext cx="3548033" cy="2000264"/>
          </a:xfrm>
          <a:prstGeom prst="rect">
            <a:avLst/>
          </a:prstGeom>
          <a:noFill/>
        </p:spPr>
      </p:pic>
      <p:sp>
        <p:nvSpPr>
          <p:cNvPr id="5130" name="AutoShape 10" descr="Regency style | art | Britann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34" name="Picture 14" descr="The Regency Era as the World of Jane Austen's Novels – Reading Historically  II (16s)"/>
          <p:cNvPicPr>
            <a:picLocks noChangeAspect="1" noChangeArrowheads="1"/>
          </p:cNvPicPr>
          <p:nvPr/>
        </p:nvPicPr>
        <p:blipFill>
          <a:blip r:embed="rId4"/>
          <a:srcRect/>
          <a:stretch>
            <a:fillRect/>
          </a:stretch>
        </p:blipFill>
        <p:spPr bwMode="auto">
          <a:xfrm>
            <a:off x="6651202" y="714357"/>
            <a:ext cx="2349933" cy="1785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786182" y="214290"/>
            <a:ext cx="4900618" cy="5911873"/>
          </a:xfrm>
          <a:solidFill>
            <a:schemeClr val="tx1"/>
          </a:solidFill>
        </p:spPr>
        <p:txBody>
          <a:bodyPr>
            <a:normAutofit/>
          </a:bodyPr>
          <a:lstStyle/>
          <a:p>
            <a:r>
              <a:rPr lang="en-US" sz="2000" dirty="0">
                <a:solidFill>
                  <a:schemeClr val="bg1"/>
                </a:solidFill>
              </a:rPr>
              <a:t>The first difficulty in studying Regency literature is that you must be specific about the years in history that are involved. Technically, the period during which England was ruled by a </a:t>
            </a:r>
            <a:r>
              <a:rPr lang="en-US" sz="2000" b="1" dirty="0">
                <a:solidFill>
                  <a:schemeClr val="bg1"/>
                </a:solidFill>
              </a:rPr>
              <a:t>prince regent</a:t>
            </a:r>
            <a:r>
              <a:rPr lang="en-US" sz="2000" dirty="0">
                <a:solidFill>
                  <a:schemeClr val="bg1"/>
                </a:solidFill>
              </a:rPr>
              <a:t> instead of a king lasted only nine years, from 1811 until 1820. This happened because King George III was deemed incapable of ruling his own kingdom due to the mental problems he suffered.</a:t>
            </a:r>
          </a:p>
          <a:p>
            <a:r>
              <a:rPr lang="en-US" sz="2000" dirty="0" smtClean="0">
                <a:solidFill>
                  <a:schemeClr val="bg1"/>
                </a:solidFill>
              </a:rPr>
              <a:t>George IV as Prince Regent</a:t>
            </a:r>
            <a:endParaRPr lang="en-US" sz="2000" dirty="0">
              <a:solidFill>
                <a:schemeClr val="bg1"/>
              </a:solidFill>
            </a:endParaRPr>
          </a:p>
          <a:p>
            <a:r>
              <a:rPr lang="en-US" sz="2000" dirty="0">
                <a:solidFill>
                  <a:schemeClr val="bg1"/>
                </a:solidFill>
              </a:rPr>
              <a:t>The Regency Act allowed his son, George IV, to rule in his stead. In 1820, George III died, leaving his son to become king and rule in his own right.</a:t>
            </a:r>
          </a:p>
        </p:txBody>
      </p:sp>
      <p:pic>
        <p:nvPicPr>
          <p:cNvPr id="3074" name="Picture 2" descr="George III - Wikipedia"/>
          <p:cNvPicPr>
            <a:picLocks noChangeAspect="1" noChangeArrowheads="1"/>
          </p:cNvPicPr>
          <p:nvPr/>
        </p:nvPicPr>
        <p:blipFill>
          <a:blip r:embed="rId2"/>
          <a:srcRect/>
          <a:stretch>
            <a:fillRect/>
          </a:stretch>
        </p:blipFill>
        <p:spPr bwMode="auto">
          <a:xfrm>
            <a:off x="428596" y="214290"/>
            <a:ext cx="2571768" cy="2695576"/>
          </a:xfrm>
          <a:prstGeom prst="rect">
            <a:avLst/>
          </a:prstGeom>
          <a:noFill/>
        </p:spPr>
      </p:pic>
      <p:sp>
        <p:nvSpPr>
          <p:cNvPr id="3078" name="AutoShape 6" descr="George IV of the United Kingdom - New World Encyc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0" name="AutoShape 8" descr="George IV of the United Kingdom - New World Encyc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82" name="Picture 10" descr="The Controversial King: The Rise of George IV – Royal Central"/>
          <p:cNvPicPr>
            <a:picLocks noChangeAspect="1" noChangeArrowheads="1"/>
          </p:cNvPicPr>
          <p:nvPr/>
        </p:nvPicPr>
        <p:blipFill>
          <a:blip r:embed="rId3"/>
          <a:srcRect/>
          <a:stretch>
            <a:fillRect/>
          </a:stretch>
        </p:blipFill>
        <p:spPr bwMode="auto">
          <a:xfrm>
            <a:off x="142845" y="3841554"/>
            <a:ext cx="3429024" cy="25878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Regency Literature</a:t>
            </a:r>
            <a:endParaRPr lang="el-GR" dirty="0"/>
          </a:p>
        </p:txBody>
      </p:sp>
      <p:sp>
        <p:nvSpPr>
          <p:cNvPr id="3" name="2 - Θέση περιεχομένου"/>
          <p:cNvSpPr>
            <a:spLocks noGrp="1"/>
          </p:cNvSpPr>
          <p:nvPr>
            <p:ph idx="1"/>
          </p:nvPr>
        </p:nvSpPr>
        <p:spPr/>
        <p:txBody>
          <a:bodyPr/>
          <a:lstStyle/>
          <a:p>
            <a:r>
              <a:rPr lang="en-US" dirty="0"/>
              <a:t> Now let's look at a different definition applying to literature. For characterizing literature as Regency, the period is usually considered to begin just after the French Revolution (1790) and end around 1830.</a:t>
            </a:r>
            <a:endParaRPr lang="el-GR" dirty="0"/>
          </a:p>
        </p:txBody>
      </p:sp>
      <p:pic>
        <p:nvPicPr>
          <p:cNvPr id="2050" name="Picture 2" descr="Sex and Sexability: On Writing Desire in the Regency Years ‹ Literary Hub"/>
          <p:cNvPicPr>
            <a:picLocks noChangeAspect="1" noChangeArrowheads="1"/>
          </p:cNvPicPr>
          <p:nvPr/>
        </p:nvPicPr>
        <p:blipFill>
          <a:blip r:embed="rId2"/>
          <a:srcRect/>
          <a:stretch>
            <a:fillRect/>
          </a:stretch>
        </p:blipFill>
        <p:spPr bwMode="auto">
          <a:xfrm>
            <a:off x="500034" y="4429132"/>
            <a:ext cx="5026699" cy="2071702"/>
          </a:xfrm>
          <a:prstGeom prst="rect">
            <a:avLst/>
          </a:prstGeom>
          <a:noFill/>
        </p:spPr>
      </p:pic>
      <p:pic>
        <p:nvPicPr>
          <p:cNvPr id="2052" name="Picture 4" descr="Mary Balogh Regency Romance Fiction &amp; Literature Books for sale | In Stock  | eBay"/>
          <p:cNvPicPr>
            <a:picLocks noChangeAspect="1" noChangeArrowheads="1"/>
          </p:cNvPicPr>
          <p:nvPr/>
        </p:nvPicPr>
        <p:blipFill>
          <a:blip r:embed="rId3"/>
          <a:srcRect/>
          <a:stretch>
            <a:fillRect/>
          </a:stretch>
        </p:blipFill>
        <p:spPr bwMode="auto">
          <a:xfrm>
            <a:off x="5857884" y="4143380"/>
            <a:ext cx="2857500" cy="24479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Jane Austen</a:t>
            </a:r>
            <a:endParaRPr lang="en-US" b="1" dirty="0"/>
          </a:p>
        </p:txBody>
      </p:sp>
      <p:sp>
        <p:nvSpPr>
          <p:cNvPr id="3" name="2 - Θέση περιεχομένου"/>
          <p:cNvSpPr>
            <a:spLocks noGrp="1"/>
          </p:cNvSpPr>
          <p:nvPr>
            <p:ph idx="1"/>
          </p:nvPr>
        </p:nvSpPr>
        <p:spPr>
          <a:xfrm>
            <a:off x="457200" y="2428868"/>
            <a:ext cx="8229600" cy="3697295"/>
          </a:xfrm>
        </p:spPr>
        <p:txBody>
          <a:bodyPr>
            <a:normAutofit fontScale="62500" lnSpcReduction="20000"/>
          </a:bodyPr>
          <a:lstStyle/>
          <a:p>
            <a:r>
              <a:rPr lang="en-US" dirty="0" smtClean="0"/>
              <a:t>Probably </a:t>
            </a:r>
            <a:r>
              <a:rPr lang="en-US" dirty="0"/>
              <a:t>the best and most recognized examples of the Regency Era novel are the works of </a:t>
            </a:r>
            <a:r>
              <a:rPr lang="en-US" b="1" dirty="0"/>
              <a:t>Jane </a:t>
            </a:r>
            <a:r>
              <a:rPr lang="en-US" b="1" dirty="0" smtClean="0"/>
              <a:t>Austen</a:t>
            </a:r>
            <a:r>
              <a:rPr lang="en-US" dirty="0"/>
              <a:t>.</a:t>
            </a:r>
          </a:p>
          <a:p>
            <a:r>
              <a:rPr lang="en-US" dirty="0"/>
              <a:t>The plots of her novels, like </a:t>
            </a:r>
            <a:r>
              <a:rPr lang="en-US" i="1" dirty="0">
                <a:solidFill>
                  <a:srgbClr val="FF0000"/>
                </a:solidFill>
              </a:rPr>
              <a:t>Pride and Prejudice</a:t>
            </a:r>
            <a:r>
              <a:rPr lang="en-US" dirty="0"/>
              <a:t> and </a:t>
            </a:r>
            <a:r>
              <a:rPr lang="en-US" i="1" dirty="0">
                <a:solidFill>
                  <a:srgbClr val="FF0000"/>
                </a:solidFill>
              </a:rPr>
              <a:t>Sense and Sensibility</a:t>
            </a:r>
            <a:r>
              <a:rPr lang="en-US" dirty="0"/>
              <a:t> seem to the modern reader to be all about women finding a husband of the right social class. This makes sense if you think about the fact that, in this period of English history, options for women were extremely limited, and the decision of marriage dictated a woman's future.</a:t>
            </a:r>
          </a:p>
          <a:p>
            <a:r>
              <a:rPr lang="en-US" dirty="0"/>
              <a:t>Moreover, distinctions of social class were strictly observed </a:t>
            </a:r>
            <a:r>
              <a:rPr lang="en-US" dirty="0" smtClean="0"/>
              <a:t>.But </a:t>
            </a:r>
            <a:r>
              <a:rPr lang="en-US" dirty="0"/>
              <a:t>remember that during this period, social class was a large part of what made society run smoothly: everyone filled a particular niche. And a man was expected to choose a wife with equal status. Breaking out of one's assumed place created scandal, romance, and often (in fiction) considerable humor.</a:t>
            </a:r>
          </a:p>
          <a:p>
            <a:endParaRPr lang="el-GR" dirty="0"/>
          </a:p>
        </p:txBody>
      </p:sp>
      <p:pic>
        <p:nvPicPr>
          <p:cNvPr id="1026" name="Picture 2" descr="Jane Austen"/>
          <p:cNvPicPr>
            <a:picLocks noChangeAspect="1" noChangeArrowheads="1"/>
          </p:cNvPicPr>
          <p:nvPr/>
        </p:nvPicPr>
        <p:blipFill>
          <a:blip r:embed="rId2"/>
          <a:srcRect/>
          <a:stretch>
            <a:fillRect/>
          </a:stretch>
        </p:blipFill>
        <p:spPr bwMode="auto">
          <a:xfrm>
            <a:off x="500034" y="142852"/>
            <a:ext cx="1847850" cy="2286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329246" cy="1143000"/>
          </a:xfrm>
        </p:spPr>
        <p:txBody>
          <a:bodyPr>
            <a:normAutofit fontScale="90000"/>
          </a:bodyPr>
          <a:lstStyle/>
          <a:p>
            <a:r>
              <a:rPr lang="en-US" b="1" dirty="0"/>
              <a:t>Identifying Regency Style</a:t>
            </a:r>
          </a:p>
        </p:txBody>
      </p:sp>
      <p:sp>
        <p:nvSpPr>
          <p:cNvPr id="3" name="2 - Θέση περιεχομένου"/>
          <p:cNvSpPr>
            <a:spLocks noGrp="1"/>
          </p:cNvSpPr>
          <p:nvPr>
            <p:ph idx="1"/>
          </p:nvPr>
        </p:nvSpPr>
        <p:spPr/>
        <p:txBody>
          <a:bodyPr/>
          <a:lstStyle/>
          <a:p>
            <a:r>
              <a:rPr lang="en-US" dirty="0"/>
              <a:t>In addition to the preoccupation with </a:t>
            </a:r>
            <a:r>
              <a:rPr lang="en-US" b="1" dirty="0"/>
              <a:t>romance</a:t>
            </a:r>
            <a:r>
              <a:rPr lang="en-US" dirty="0"/>
              <a:t> and </a:t>
            </a:r>
            <a:r>
              <a:rPr lang="en-US" b="1" dirty="0"/>
              <a:t>social class</a:t>
            </a:r>
            <a:r>
              <a:rPr lang="en-US" dirty="0"/>
              <a:t>, what else can we point out about the Regency Period? The novels of this era are intimate stories about the ins and outs of courtship and romance, laced with fashion, manners, and social graces. The heroine of the story is usually the spirited young woman who dares to marry for love rather than the dictates of convention.</a:t>
            </a:r>
            <a:endParaRPr lang="el-GR" dirty="0"/>
          </a:p>
        </p:txBody>
      </p:sp>
      <p:sp>
        <p:nvSpPr>
          <p:cNvPr id="18434" name="AutoShape 2" descr="What's the Difference Between Courtship and Dating? - Lies Young Women  BelieveLies Young Women Belie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36" name="AutoShape 4" descr="What's the Difference Between Courtship and Dating? - Lies Young Women  BelieveLies Young Women Belie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8438" name="Picture 6" descr="Romantic Valentine's Day Valentine's day, courtship, love, affection,  lover, romantic V… | Valentines day images free, Romantic valentine,  Valentines day background"/>
          <p:cNvPicPr>
            <a:picLocks noChangeAspect="1" noChangeArrowheads="1"/>
          </p:cNvPicPr>
          <p:nvPr/>
        </p:nvPicPr>
        <p:blipFill>
          <a:blip r:embed="rId3"/>
          <a:srcRect/>
          <a:stretch>
            <a:fillRect/>
          </a:stretch>
        </p:blipFill>
        <p:spPr bwMode="auto">
          <a:xfrm>
            <a:off x="6286512" y="357166"/>
            <a:ext cx="2680447" cy="17859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571744"/>
            <a:ext cx="8229600" cy="3554419"/>
          </a:xfrm>
        </p:spPr>
        <p:txBody>
          <a:bodyPr>
            <a:normAutofit fontScale="70000" lnSpcReduction="20000"/>
          </a:bodyPr>
          <a:lstStyle/>
          <a:p>
            <a:r>
              <a:rPr lang="en-US" dirty="0">
                <a:solidFill>
                  <a:schemeClr val="bg1"/>
                </a:solidFill>
              </a:rPr>
              <a:t>For female readers of the time, the outcome of these stories served as an escape from the reality of </a:t>
            </a:r>
            <a:r>
              <a:rPr lang="en-US" dirty="0">
                <a:solidFill>
                  <a:srgbClr val="FF0000"/>
                </a:solidFill>
              </a:rPr>
              <a:t>contrived betrothal </a:t>
            </a:r>
            <a:r>
              <a:rPr lang="en-US" dirty="0">
                <a:solidFill>
                  <a:schemeClr val="bg1"/>
                </a:solidFill>
              </a:rPr>
              <a:t>for the sake of social ties or financial gain.</a:t>
            </a:r>
          </a:p>
          <a:p>
            <a:r>
              <a:rPr lang="en-US" dirty="0">
                <a:solidFill>
                  <a:schemeClr val="bg1"/>
                </a:solidFill>
              </a:rPr>
              <a:t>The Regency style captures the imagination.</a:t>
            </a:r>
          </a:p>
          <a:p>
            <a:r>
              <a:rPr lang="en-US" dirty="0">
                <a:solidFill>
                  <a:schemeClr val="bg1"/>
                </a:solidFill>
              </a:rPr>
              <a:t>Even for later readers, the idea of defying social custom for the sake of love is quite appealing. Add to that the elaborate descriptions of fashion, social gatherings, and the beautiful people of high society, and you have a formula for an ever-popular literary genre.</a:t>
            </a:r>
          </a:p>
          <a:p>
            <a:pPr>
              <a:buNone/>
            </a:pPr>
            <a:r>
              <a:rPr lang="en-US" dirty="0" smtClean="0">
                <a:solidFill>
                  <a:schemeClr val="bg1"/>
                </a:solidFill>
              </a:rPr>
              <a:t/>
            </a:r>
            <a:br>
              <a:rPr lang="en-US" dirty="0" smtClean="0">
                <a:solidFill>
                  <a:schemeClr val="bg1"/>
                </a:solidFill>
              </a:rPr>
            </a:br>
            <a:endParaRPr lang="el-GR" dirty="0">
              <a:solidFill>
                <a:schemeClr val="bg1"/>
              </a:solidFill>
            </a:endParaRPr>
          </a:p>
        </p:txBody>
      </p:sp>
      <p:pic>
        <p:nvPicPr>
          <p:cNvPr id="8194" name="Picture 2" descr="Gathering in the Regency Style"/>
          <p:cNvPicPr>
            <a:picLocks noChangeAspect="1" noChangeArrowheads="1"/>
          </p:cNvPicPr>
          <p:nvPr/>
        </p:nvPicPr>
        <p:blipFill>
          <a:blip r:embed="rId2"/>
          <a:srcRect/>
          <a:stretch>
            <a:fillRect/>
          </a:stretch>
        </p:blipFill>
        <p:spPr bwMode="auto">
          <a:xfrm>
            <a:off x="357158" y="285728"/>
            <a:ext cx="2857500" cy="1947865"/>
          </a:xfrm>
          <a:prstGeom prst="rect">
            <a:avLst/>
          </a:prstGeom>
          <a:noFill/>
        </p:spPr>
      </p:pic>
      <p:sp>
        <p:nvSpPr>
          <p:cNvPr id="8196" name="AutoShape 4" descr="ENGAGEMENT RING DESIGN IDEAS | ENGAGEMENT RING DESIGN IDEAS : ENGAGEMENT  RINGS DALLAS : ROSE GOLD ENGAGEMENT RING SETT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198" name="Picture 6" descr="ENGAGEMENT RING DESIGN IDEAS | ENGAGEMENT RING DESIGN IDEAS : ENGAGEMENT  RINGS DALLAS : ROSE GOLD ENGAGEMENT RING SETTINGS."/>
          <p:cNvPicPr>
            <a:picLocks noChangeAspect="1" noChangeArrowheads="1"/>
          </p:cNvPicPr>
          <p:nvPr/>
        </p:nvPicPr>
        <p:blipFill>
          <a:blip r:embed="rId3"/>
          <a:srcRect/>
          <a:stretch>
            <a:fillRect/>
          </a:stretch>
        </p:blipFill>
        <p:spPr bwMode="auto">
          <a:xfrm>
            <a:off x="3500430" y="357166"/>
            <a:ext cx="2181172" cy="2183254"/>
          </a:xfrm>
          <a:prstGeom prst="rect">
            <a:avLst/>
          </a:prstGeom>
          <a:noFill/>
        </p:spPr>
      </p:pic>
      <p:pic>
        <p:nvPicPr>
          <p:cNvPr id="8200" name="Picture 8" descr="Arranged Marriage - TV Tropes"/>
          <p:cNvPicPr>
            <a:picLocks noChangeAspect="1" noChangeArrowheads="1"/>
          </p:cNvPicPr>
          <p:nvPr/>
        </p:nvPicPr>
        <p:blipFill>
          <a:blip r:embed="rId4"/>
          <a:srcRect/>
          <a:stretch>
            <a:fillRect/>
          </a:stretch>
        </p:blipFill>
        <p:spPr bwMode="auto">
          <a:xfrm>
            <a:off x="5786446" y="428604"/>
            <a:ext cx="2788796" cy="20716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A widening gap between rich and poor</a:t>
            </a:r>
          </a:p>
        </p:txBody>
      </p:sp>
      <p:sp>
        <p:nvSpPr>
          <p:cNvPr id="3" name="2 - Θέση περιεχομένου"/>
          <p:cNvSpPr>
            <a:spLocks noGrp="1"/>
          </p:cNvSpPr>
          <p:nvPr>
            <p:ph idx="1"/>
          </p:nvPr>
        </p:nvSpPr>
        <p:spPr>
          <a:xfrm>
            <a:off x="457200" y="1214422"/>
            <a:ext cx="8229600" cy="3857653"/>
          </a:xfrm>
        </p:spPr>
        <p:txBody>
          <a:bodyPr>
            <a:normAutofit fontScale="32500" lnSpcReduction="20000"/>
          </a:bodyPr>
          <a:lstStyle/>
          <a:p>
            <a:endParaRPr lang="en-US" dirty="0"/>
          </a:p>
          <a:p>
            <a:r>
              <a:rPr lang="en-US" sz="4900" b="1" dirty="0"/>
              <a:t>While the upper classes in the Regency era were enjoying an opulent lifestyle, the lower classes experienced a grinding poverty. The Prince Regent made little effort to relieve the situation and his lavish lifestyle caused a growing resentment. The gap between rich and poor was exacerbated by:</a:t>
            </a:r>
          </a:p>
          <a:p>
            <a:r>
              <a:rPr lang="en-US" sz="4900" b="1" dirty="0"/>
              <a:t>A sudden increase in the population and increasing overcrowding in the cities, which led to squalid housing conditions. This gave rise to city slums (colloquially known as rookeries). They were associated with prostitution, drunkenness and crime in general</a:t>
            </a:r>
          </a:p>
          <a:p>
            <a:r>
              <a:rPr lang="en-US" sz="4900" b="1" dirty="0"/>
              <a:t>Inflated food prices, due to Napoleon's blockade of exports to Britain, as well as high wheat prices resulting from the Corn Law of 1815</a:t>
            </a:r>
          </a:p>
          <a:p>
            <a:r>
              <a:rPr lang="en-US" sz="4900" b="1" dirty="0"/>
              <a:t>Technological advances in the textile industry which eventually wiped out spinning as a cottage industry - hence the Luddite Riots (1811-1816) in which English craftsmen protested about the negative impact of technological advances on employment in the weaving industry.</a:t>
            </a:r>
          </a:p>
          <a:p>
            <a:pPr>
              <a:buNone/>
            </a:pPr>
            <a:r>
              <a:rPr lang="en-US" dirty="0"/>
              <a:t/>
            </a:r>
            <a:br>
              <a:rPr lang="en-US" dirty="0"/>
            </a:br>
            <a:endParaRPr lang="el-GR" dirty="0"/>
          </a:p>
        </p:txBody>
      </p:sp>
      <p:pic>
        <p:nvPicPr>
          <p:cNvPr id="19458" name="Picture 2" descr="Gap between rich and poor is widening"/>
          <p:cNvPicPr>
            <a:picLocks noChangeAspect="1" noChangeArrowheads="1"/>
          </p:cNvPicPr>
          <p:nvPr/>
        </p:nvPicPr>
        <p:blipFill>
          <a:blip r:embed="rId2"/>
          <a:srcRect/>
          <a:stretch>
            <a:fillRect/>
          </a:stretch>
        </p:blipFill>
        <p:spPr bwMode="auto">
          <a:xfrm>
            <a:off x="5357818" y="4786322"/>
            <a:ext cx="3221204" cy="1714512"/>
          </a:xfrm>
          <a:prstGeom prst="rect">
            <a:avLst/>
          </a:prstGeom>
          <a:noFill/>
        </p:spPr>
      </p:pic>
      <p:pic>
        <p:nvPicPr>
          <p:cNvPr id="19460" name="Picture 4" descr="Talking Point: Gap between rich and poor is widening | The Mercury"/>
          <p:cNvPicPr>
            <a:picLocks noChangeAspect="1" noChangeArrowheads="1"/>
          </p:cNvPicPr>
          <p:nvPr/>
        </p:nvPicPr>
        <p:blipFill>
          <a:blip r:embed="rId3"/>
          <a:srcRect/>
          <a:stretch>
            <a:fillRect/>
          </a:stretch>
        </p:blipFill>
        <p:spPr bwMode="auto">
          <a:xfrm>
            <a:off x="558100" y="4125115"/>
            <a:ext cx="4228214" cy="2375719"/>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346</Words>
  <Application>Microsoft Office PowerPoint</Application>
  <PresentationFormat>Προβολή στην οθόνη (4:3)</PresentationFormat>
  <Paragraphs>24</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Regency period </vt:lpstr>
      <vt:lpstr>Διαφάνεια 2</vt:lpstr>
      <vt:lpstr>Regency Literature</vt:lpstr>
      <vt:lpstr>Jane Austen</vt:lpstr>
      <vt:lpstr>Identifying Regency Style</vt:lpstr>
      <vt:lpstr>Διαφάνεια 6</vt:lpstr>
      <vt:lpstr>A widening gap between rich and poor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Regency period </dc:title>
  <dc:creator>User</dc:creator>
  <cp:lastModifiedBy>User</cp:lastModifiedBy>
  <cp:revision>5</cp:revision>
  <dcterms:created xsi:type="dcterms:W3CDTF">2021-03-31T19:31:19Z</dcterms:created>
  <dcterms:modified xsi:type="dcterms:W3CDTF">2021-03-31T20:12:33Z</dcterms:modified>
</cp:coreProperties>
</file>