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8975B1B-3E16-4357-B4E2-62A6C6C669E9}" type="datetimeFigureOut">
              <a:rPr lang="el-GR" smtClean="0"/>
              <a:pPr/>
              <a:t>17/11/2014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8EC37E-A129-47C9-AD19-A77CC0F1045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75B1B-3E16-4357-B4E2-62A6C6C669E9}" type="datetimeFigureOut">
              <a:rPr lang="el-GR" smtClean="0"/>
              <a:pPr/>
              <a:t>17/11/2014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C37E-A129-47C9-AD19-A77CC0F1045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C:\Users\filareti\Downloads\One%20Life%20-%20Amazing%20Animation%20by%20Corey%20Hayes%20(Song%20is%20'Old%20Man'%20by%20Neil%20Young).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86000" y="457201"/>
            <a:ext cx="6172200" cy="1295399"/>
          </a:xfrm>
          <a:solidFill>
            <a:srgbClr val="FF0000"/>
          </a:solidFill>
        </p:spPr>
        <p:txBody>
          <a:bodyPr>
            <a:noAutofit/>
          </a:bodyPr>
          <a:lstStyle/>
          <a:p>
            <a:r>
              <a:rPr lang="en-US" b="1" dirty="0" smtClean="0">
                <a:latin typeface="Aharoni" pitchFamily="2" charset="-79"/>
                <a:cs typeface="Aharoni" pitchFamily="2" charset="-79"/>
              </a:rPr>
              <a:t>I’m not ageing…</a:t>
            </a:r>
            <a:br>
              <a:rPr lang="en-US" b="1" dirty="0" smtClean="0">
                <a:latin typeface="Aharoni" pitchFamily="2" charset="-79"/>
                <a:cs typeface="Aharoni" pitchFamily="2" charset="-79"/>
              </a:rPr>
            </a:br>
            <a:r>
              <a:rPr lang="en-US" b="1" dirty="0" smtClean="0">
                <a:latin typeface="Aharoni" pitchFamily="2" charset="-79"/>
                <a:cs typeface="Aharoni" pitchFamily="2" charset="-79"/>
              </a:rPr>
              <a:t>I’m marinating!!!</a:t>
            </a:r>
            <a:endParaRPr lang="el-GR" b="1" dirty="0">
              <a:cs typeface="Aharoni" pitchFamily="2" charset="-79"/>
            </a:endParaRPr>
          </a:p>
        </p:txBody>
      </p:sp>
      <p:sp>
        <p:nvSpPr>
          <p:cNvPr id="3" name="2 - Υπότιτλος"/>
          <p:cNvSpPr>
            <a:spLocks noGrp="1"/>
          </p:cNvSpPr>
          <p:nvPr>
            <p:ph type="subTitle" idx="1"/>
          </p:nvPr>
        </p:nvSpPr>
        <p:spPr/>
        <p:txBody>
          <a:bodyPr/>
          <a:lstStyle/>
          <a:p>
            <a:endParaRPr lang="el-GR"/>
          </a:p>
        </p:txBody>
      </p:sp>
      <p:pic>
        <p:nvPicPr>
          <p:cNvPr id="4" name="3 - Εικόνα" descr="8611.jpg"/>
          <p:cNvPicPr>
            <a:picLocks noChangeAspect="1"/>
          </p:cNvPicPr>
          <p:nvPr/>
        </p:nvPicPr>
        <p:blipFill>
          <a:blip r:embed="rId2" cstate="print"/>
          <a:stretch>
            <a:fillRect/>
          </a:stretch>
        </p:blipFill>
        <p:spPr>
          <a:xfrm>
            <a:off x="3124200" y="2057400"/>
            <a:ext cx="3810000" cy="4495800"/>
          </a:xfrm>
          <a:prstGeom prst="rect">
            <a:avLst/>
          </a:prstGeom>
        </p:spPr>
      </p:pic>
      <p:pic>
        <p:nvPicPr>
          <p:cNvPr id="5" name="4 - Εικόνα" descr="a376431eea53678a8107e7b79e0b7a36.jpg"/>
          <p:cNvPicPr>
            <a:picLocks noChangeAspect="1"/>
          </p:cNvPicPr>
          <p:nvPr/>
        </p:nvPicPr>
        <p:blipFill>
          <a:blip r:embed="rId3" cstate="print"/>
          <a:stretch>
            <a:fillRect/>
          </a:stretch>
        </p:blipFill>
        <p:spPr>
          <a:xfrm>
            <a:off x="7345680" y="3581400"/>
            <a:ext cx="1798320" cy="2682240"/>
          </a:xfrm>
          <a:prstGeom prst="rect">
            <a:avLst/>
          </a:prstGeom>
        </p:spPr>
      </p:pic>
      <p:pic>
        <p:nvPicPr>
          <p:cNvPr id="6" name="5 - Εικόνα" descr="eec77b305d1a409ac90063a3acccba6e.jpg"/>
          <p:cNvPicPr>
            <a:picLocks noChangeAspect="1"/>
          </p:cNvPicPr>
          <p:nvPr/>
        </p:nvPicPr>
        <p:blipFill>
          <a:blip r:embed="rId4" cstate="print"/>
          <a:stretch>
            <a:fillRect/>
          </a:stretch>
        </p:blipFill>
        <p:spPr>
          <a:xfrm>
            <a:off x="304800" y="3352800"/>
            <a:ext cx="2438400" cy="3048000"/>
          </a:xfrm>
          <a:prstGeom prst="rect">
            <a:avLst/>
          </a:prstGeom>
        </p:spPr>
      </p:pic>
      <p:pic>
        <p:nvPicPr>
          <p:cNvPr id="7" name="6 - Εικόνα" descr="funny-old-people-quotes1.jpg"/>
          <p:cNvPicPr>
            <a:picLocks noChangeAspect="1"/>
          </p:cNvPicPr>
          <p:nvPr/>
        </p:nvPicPr>
        <p:blipFill>
          <a:blip r:embed="rId5" cstate="print"/>
          <a:stretch>
            <a:fillRect/>
          </a:stretch>
        </p:blipFill>
        <p:spPr>
          <a:xfrm rot="19615928">
            <a:off x="-7861" y="642132"/>
            <a:ext cx="2850569" cy="19003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b="1" dirty="0" smtClean="0">
                <a:latin typeface="Aharoni" pitchFamily="2" charset="-79"/>
                <a:cs typeface="Aharoni" pitchFamily="2" charset="-79"/>
              </a:rPr>
              <a:t>      Lack </a:t>
            </a:r>
            <a:r>
              <a:rPr lang="en-US" sz="3600" b="1" dirty="0">
                <a:latin typeface="Aharoni" pitchFamily="2" charset="-79"/>
                <a:cs typeface="Aharoni" pitchFamily="2" charset="-79"/>
              </a:rPr>
              <a:t>of Preparedness for Old Age</a:t>
            </a:r>
            <a:br>
              <a:rPr lang="en-US" sz="3600" b="1" dirty="0">
                <a:latin typeface="Aharoni" pitchFamily="2" charset="-79"/>
                <a:cs typeface="Aharoni" pitchFamily="2" charset="-79"/>
              </a:rPr>
            </a:br>
            <a:r>
              <a:rPr lang="en-US" sz="3600" b="1" dirty="0" smtClean="0">
                <a:latin typeface="Aharoni" pitchFamily="2" charset="-79"/>
                <a:cs typeface="Aharoni" pitchFamily="2" charset="-79"/>
              </a:rPr>
              <a:t>   </a:t>
            </a:r>
            <a:endParaRPr lang="el-GR" sz="3600" dirty="0">
              <a:cs typeface="Aharoni" pitchFamily="2" charset="-79"/>
            </a:endParaRPr>
          </a:p>
        </p:txBody>
      </p:sp>
      <p:sp>
        <p:nvSpPr>
          <p:cNvPr id="3" name="2 - Θέση περιεχομένου"/>
          <p:cNvSpPr>
            <a:spLocks noGrp="1"/>
          </p:cNvSpPr>
          <p:nvPr>
            <p:ph idx="1"/>
          </p:nvPr>
        </p:nvSpPr>
        <p:spPr>
          <a:xfrm>
            <a:off x="457200" y="2362200"/>
            <a:ext cx="5105400" cy="3763963"/>
          </a:xfrm>
        </p:spPr>
        <p:txBody>
          <a:bodyPr>
            <a:normAutofit fontScale="77500" lnSpcReduction="20000"/>
          </a:bodyPr>
          <a:lstStyle/>
          <a:p>
            <a:r>
              <a:rPr lang="en-US" sz="2400" dirty="0" smtClean="0">
                <a:latin typeface="Aharoni" pitchFamily="2" charset="-79"/>
                <a:cs typeface="Aharoni" pitchFamily="2" charset="-79"/>
              </a:rPr>
              <a:t>A large number of people enter ‘old age’ with little, or no, awareness of what this entails.</a:t>
            </a:r>
            <a:r>
              <a:rPr lang="en-US" sz="2400" dirty="0">
                <a:latin typeface="Aharoni" pitchFamily="2" charset="-79"/>
                <a:cs typeface="Aharoni" pitchFamily="2" charset="-79"/>
              </a:rPr>
              <a:t> The majority of </a:t>
            </a:r>
            <a:r>
              <a:rPr lang="en-US" sz="2400" dirty="0" smtClean="0">
                <a:latin typeface="Aharoni" pitchFamily="2" charset="-79"/>
                <a:cs typeface="Aharoni" pitchFamily="2" charset="-79"/>
              </a:rPr>
              <a:t>them </a:t>
            </a:r>
            <a:r>
              <a:rPr lang="en-US" sz="2400" dirty="0">
                <a:latin typeface="Aharoni" pitchFamily="2" charset="-79"/>
                <a:cs typeface="Aharoni" pitchFamily="2" charset="-79"/>
              </a:rPr>
              <a:t>are unaware of the </a:t>
            </a:r>
            <a:r>
              <a:rPr lang="en-US" sz="2400" dirty="0" smtClean="0">
                <a:latin typeface="Aharoni" pitchFamily="2" charset="-79"/>
                <a:cs typeface="Aharoni" pitchFamily="2" charset="-79"/>
              </a:rPr>
              <a:t>rights and entitlements of old people. Awareness </a:t>
            </a:r>
            <a:r>
              <a:rPr lang="en-US" sz="2400" dirty="0">
                <a:latin typeface="Aharoni" pitchFamily="2" charset="-79"/>
                <a:cs typeface="Aharoni" pitchFamily="2" charset="-79"/>
              </a:rPr>
              <a:t>generation through the work place is a good beginning with HR departments taking an active role in preparing employees to face retirement and facing old age issues. For the majority who have unregulated occupations and for those who are self-employed, including farmers, awareness can be generated through the media and also through government </a:t>
            </a:r>
            <a:r>
              <a:rPr lang="en-US" sz="2400" dirty="0" smtClean="0">
                <a:latin typeface="Aharoni" pitchFamily="2" charset="-79"/>
                <a:cs typeface="Aharoni" pitchFamily="2" charset="-79"/>
              </a:rPr>
              <a:t>offices.</a:t>
            </a:r>
            <a:endParaRPr lang="en-US" sz="2400" b="1" dirty="0">
              <a:latin typeface="Aharoni" pitchFamily="2" charset="-79"/>
              <a:cs typeface="Aharoni" pitchFamily="2" charset="-79"/>
            </a:endParaRPr>
          </a:p>
        </p:txBody>
      </p:sp>
      <p:pic>
        <p:nvPicPr>
          <p:cNvPr id="4" name="3 - Εικόνα" descr="11858014_l0h.jpg"/>
          <p:cNvPicPr>
            <a:picLocks noChangeAspect="1"/>
          </p:cNvPicPr>
          <p:nvPr/>
        </p:nvPicPr>
        <p:blipFill>
          <a:blip r:embed="rId2" cstate="print"/>
          <a:stretch>
            <a:fillRect/>
          </a:stretch>
        </p:blipFill>
        <p:spPr>
          <a:xfrm>
            <a:off x="5943600" y="1295400"/>
            <a:ext cx="2286000" cy="2057400"/>
          </a:xfrm>
          <a:prstGeom prst="rect">
            <a:avLst/>
          </a:prstGeom>
        </p:spPr>
      </p:pic>
      <p:pic>
        <p:nvPicPr>
          <p:cNvPr id="5" name="4 - Εικόνα" descr="8e9b1479849654140d67505d8633d637.jpg"/>
          <p:cNvPicPr>
            <a:picLocks noChangeAspect="1"/>
          </p:cNvPicPr>
          <p:nvPr/>
        </p:nvPicPr>
        <p:blipFill>
          <a:blip r:embed="rId3" cstate="print"/>
          <a:stretch>
            <a:fillRect/>
          </a:stretch>
        </p:blipFill>
        <p:spPr>
          <a:xfrm>
            <a:off x="6477000" y="4876800"/>
            <a:ext cx="2400300" cy="1714500"/>
          </a:xfrm>
          <a:prstGeom prst="rect">
            <a:avLst/>
          </a:prstGeom>
        </p:spPr>
      </p:pic>
      <p:pic>
        <p:nvPicPr>
          <p:cNvPr id="6" name="5 - Εικόνα" descr="images (1).jpg"/>
          <p:cNvPicPr>
            <a:picLocks noChangeAspect="1"/>
          </p:cNvPicPr>
          <p:nvPr/>
        </p:nvPicPr>
        <p:blipFill>
          <a:blip r:embed="rId4" cstate="print"/>
          <a:stretch>
            <a:fillRect/>
          </a:stretch>
        </p:blipFill>
        <p:spPr>
          <a:xfrm>
            <a:off x="381000" y="533400"/>
            <a:ext cx="2286000" cy="1600200"/>
          </a:xfrm>
          <a:prstGeom prst="rect">
            <a:avLst/>
          </a:prstGeom>
        </p:spPr>
      </p:pic>
      <p:pic>
        <p:nvPicPr>
          <p:cNvPr id="7" name="6 - Εικόνα" descr="r-OAS-CPP-CUTS-large570.jpg"/>
          <p:cNvPicPr>
            <a:picLocks noChangeAspect="1"/>
          </p:cNvPicPr>
          <p:nvPr/>
        </p:nvPicPr>
        <p:blipFill>
          <a:blip r:embed="rId5" cstate="print"/>
          <a:stretch>
            <a:fillRect/>
          </a:stretch>
        </p:blipFill>
        <p:spPr>
          <a:xfrm>
            <a:off x="5638800" y="3657600"/>
            <a:ext cx="3124200" cy="106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latin typeface="Aharoni" pitchFamily="2" charset="-79"/>
                <a:cs typeface="Aharoni" pitchFamily="2" charset="-79"/>
              </a:rPr>
              <a:t>Old man</a:t>
            </a:r>
            <a:endParaRPr lang="el-GR" dirty="0">
              <a:solidFill>
                <a:schemeClr val="bg1"/>
              </a:solidFill>
              <a:cs typeface="Aharoni" pitchFamily="2" charset="-79"/>
            </a:endParaRPr>
          </a:p>
        </p:txBody>
      </p:sp>
      <p:pic>
        <p:nvPicPr>
          <p:cNvPr id="4" name="One Life - Amazing Animation by Corey Hayes (Song is 'Old Man' by Neil Young).mp4">
            <a:hlinkClick r:id="" action="ppaction://media"/>
          </p:cNvPr>
          <p:cNvPicPr>
            <a:picLocks noGrp="1" noRot="1" noChangeAspect="1"/>
          </p:cNvPicPr>
          <p:nvPr>
            <p:ph idx="1"/>
            <a:videoFile r:link="rId1"/>
          </p:nvPr>
        </p:nvPicPr>
        <p:blipFill>
          <a:blip r:embed="rId3" cstate="print"/>
          <a:stretch>
            <a:fillRect/>
          </a:stretch>
        </p:blipFill>
        <p:spPr>
          <a:xfrm>
            <a:off x="762000" y="1371600"/>
            <a:ext cx="75438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a:bodyPr>
          <a:lstStyle/>
          <a:p>
            <a:r>
              <a:rPr lang="en-US" sz="3200" b="1" dirty="0" smtClean="0">
                <a:latin typeface="Aharoni" pitchFamily="2" charset="-79"/>
                <a:cs typeface="Aharoni" pitchFamily="2" charset="-79"/>
              </a:rPr>
              <a:t>                “we start dying the day we are born”</a:t>
            </a:r>
            <a:endParaRPr lang="el-GR" sz="3200" b="1" dirty="0">
              <a:cs typeface="Aharoni" pitchFamily="2" charset="-79"/>
            </a:endParaRPr>
          </a:p>
        </p:txBody>
      </p:sp>
      <p:sp>
        <p:nvSpPr>
          <p:cNvPr id="3" name="2 - Θέση περιεχομένου"/>
          <p:cNvSpPr>
            <a:spLocks noGrp="1"/>
          </p:cNvSpPr>
          <p:nvPr>
            <p:ph idx="1"/>
          </p:nvPr>
        </p:nvSpPr>
        <p:spPr>
          <a:xfrm>
            <a:off x="457200" y="2286000"/>
            <a:ext cx="4419600" cy="4267200"/>
          </a:xfrm>
          <a:solidFill>
            <a:srgbClr val="FFFF00"/>
          </a:solidFill>
        </p:spPr>
        <p:txBody>
          <a:bodyPr>
            <a:normAutofit fontScale="85000" lnSpcReduction="20000"/>
          </a:bodyPr>
          <a:lstStyle/>
          <a:p>
            <a:r>
              <a:rPr lang="en-US" sz="2800" dirty="0" smtClean="0">
                <a:latin typeface="Aharoni" pitchFamily="2" charset="-79"/>
                <a:cs typeface="Aharoni" pitchFamily="2" charset="-79"/>
              </a:rPr>
              <a:t>The </a:t>
            </a:r>
            <a:r>
              <a:rPr lang="en-US" sz="2800" dirty="0">
                <a:latin typeface="Aharoni" pitchFamily="2" charset="-79"/>
                <a:cs typeface="Aharoni" pitchFamily="2" charset="-79"/>
              </a:rPr>
              <a:t>aging process is synonymous with failing health. </a:t>
            </a:r>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It </a:t>
            </a:r>
            <a:r>
              <a:rPr lang="en-US" sz="2800" dirty="0">
                <a:latin typeface="Aharoni" pitchFamily="2" charset="-79"/>
                <a:cs typeface="Aharoni" pitchFamily="2" charset="-79"/>
              </a:rPr>
              <a:t>is of prime importance that good quality health care be made available and accessible to the elderly in an age-sensitive manner. Rehabilitation, community or home based disability support and end-of-life care should also be provided where </a:t>
            </a:r>
            <a:r>
              <a:rPr lang="en-US" sz="2800" dirty="0" smtClean="0">
                <a:latin typeface="Aharoni" pitchFamily="2" charset="-79"/>
                <a:cs typeface="Aharoni" pitchFamily="2" charset="-79"/>
              </a:rPr>
              <a:t>needed.</a:t>
            </a:r>
            <a:endParaRPr lang="el-GR" sz="2800" dirty="0">
              <a:cs typeface="Aharoni" pitchFamily="2" charset="-79"/>
            </a:endParaRPr>
          </a:p>
        </p:txBody>
      </p:sp>
      <p:pic>
        <p:nvPicPr>
          <p:cNvPr id="5" name="4 - Εικόνα" descr="Funny-old-people-cartoon (1).jpg"/>
          <p:cNvPicPr>
            <a:picLocks noChangeAspect="1"/>
          </p:cNvPicPr>
          <p:nvPr/>
        </p:nvPicPr>
        <p:blipFill>
          <a:blip r:embed="rId2" cstate="print"/>
          <a:stretch>
            <a:fillRect/>
          </a:stretch>
        </p:blipFill>
        <p:spPr>
          <a:xfrm>
            <a:off x="5181600" y="2133600"/>
            <a:ext cx="3428999" cy="4495800"/>
          </a:xfrm>
          <a:prstGeom prst="rect">
            <a:avLst/>
          </a:prstGeom>
        </p:spPr>
      </p:pic>
      <p:pic>
        <p:nvPicPr>
          <p:cNvPr id="6" name="5 - Εικόνα" descr="images (1).jpg"/>
          <p:cNvPicPr>
            <a:picLocks noChangeAspect="1"/>
          </p:cNvPicPr>
          <p:nvPr/>
        </p:nvPicPr>
        <p:blipFill>
          <a:blip r:embed="rId3" cstate="print"/>
          <a:stretch>
            <a:fillRect/>
          </a:stretch>
        </p:blipFill>
        <p:spPr>
          <a:xfrm rot="21016176">
            <a:off x="155785" y="179799"/>
            <a:ext cx="2301240" cy="20393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fontScale="90000"/>
          </a:bodyPr>
          <a:lstStyle/>
          <a:p>
            <a:r>
              <a:rPr lang="en-US" b="1" dirty="0">
                <a:solidFill>
                  <a:schemeClr val="bg1"/>
                </a:solidFill>
                <a:latin typeface="Aharoni" pitchFamily="2" charset="-79"/>
                <a:cs typeface="Aharoni" pitchFamily="2" charset="-79"/>
              </a:rPr>
              <a:t>Economic Insecurity</a:t>
            </a:r>
            <a:r>
              <a:rPr lang="en-US" dirty="0">
                <a:solidFill>
                  <a:schemeClr val="bg1"/>
                </a:solidFill>
                <a:latin typeface="Aharoni" pitchFamily="2" charset="-79"/>
                <a:cs typeface="Aharoni" pitchFamily="2" charset="-79"/>
              </a:rPr>
              <a:t/>
            </a:r>
            <a:br>
              <a:rPr lang="en-US" dirty="0">
                <a:solidFill>
                  <a:schemeClr val="bg1"/>
                </a:solidFill>
                <a:latin typeface="Aharoni" pitchFamily="2" charset="-79"/>
                <a:cs typeface="Aharoni" pitchFamily="2" charset="-79"/>
              </a:rPr>
            </a:br>
            <a:endParaRPr lang="el-GR" dirty="0">
              <a:solidFill>
                <a:schemeClr val="bg1"/>
              </a:solidFill>
              <a:cs typeface="Aharoni" pitchFamily="2" charset="-79"/>
            </a:endParaRPr>
          </a:p>
        </p:txBody>
      </p:sp>
      <p:pic>
        <p:nvPicPr>
          <p:cNvPr id="4" name="3 - Θέση περιεχομένου" descr="pensioner_2189982b.jpg"/>
          <p:cNvPicPr>
            <a:picLocks noGrp="1" noChangeAspect="1"/>
          </p:cNvPicPr>
          <p:nvPr>
            <p:ph idx="1"/>
          </p:nvPr>
        </p:nvPicPr>
        <p:blipFill>
          <a:blip r:embed="rId2" cstate="print"/>
          <a:stretch>
            <a:fillRect/>
          </a:stretch>
        </p:blipFill>
        <p:spPr>
          <a:xfrm>
            <a:off x="990600" y="2057400"/>
            <a:ext cx="7232209" cy="4525963"/>
          </a:xfrm>
        </p:spPr>
      </p:pic>
      <p:pic>
        <p:nvPicPr>
          <p:cNvPr id="5" name="4 - Εικόνα" descr="elderly_2706006b.jpg"/>
          <p:cNvPicPr>
            <a:picLocks noChangeAspect="1"/>
          </p:cNvPicPr>
          <p:nvPr/>
        </p:nvPicPr>
        <p:blipFill>
          <a:blip r:embed="rId3" cstate="print"/>
          <a:stretch>
            <a:fillRect/>
          </a:stretch>
        </p:blipFill>
        <p:spPr>
          <a:xfrm rot="1633205">
            <a:off x="6196629" y="1324157"/>
            <a:ext cx="2895600" cy="1807415"/>
          </a:xfrm>
          <a:prstGeom prst="rect">
            <a:avLst/>
          </a:prstGeom>
        </p:spPr>
      </p:pic>
      <p:pic>
        <p:nvPicPr>
          <p:cNvPr id="6" name="5 - Εικόνα" descr="india-elderly_2404309b.jpg"/>
          <p:cNvPicPr>
            <a:picLocks noChangeAspect="1"/>
          </p:cNvPicPr>
          <p:nvPr/>
        </p:nvPicPr>
        <p:blipFill>
          <a:blip r:embed="rId4" cstate="print"/>
          <a:stretch>
            <a:fillRect/>
          </a:stretch>
        </p:blipFill>
        <p:spPr>
          <a:xfrm rot="20818194">
            <a:off x="219328" y="1009005"/>
            <a:ext cx="3814923" cy="2381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2438400"/>
            <a:ext cx="8229600" cy="3687763"/>
          </a:xfrm>
        </p:spPr>
        <p:txBody>
          <a:bodyPr>
            <a:noAutofit/>
          </a:bodyPr>
          <a:lstStyle/>
          <a:p>
            <a:r>
              <a:rPr lang="en-US" sz="2400" dirty="0">
                <a:solidFill>
                  <a:schemeClr val="bg1"/>
                </a:solidFill>
                <a:latin typeface="Aharoni" pitchFamily="2" charset="-79"/>
                <a:cs typeface="Aharoni" pitchFamily="2" charset="-79"/>
              </a:rPr>
              <a:t>The problem of economic insecurity is faced by the elderly when they are unable to sustain themselves financially. Many older persons either lack the opportunity </a:t>
            </a:r>
            <a:r>
              <a:rPr lang="en-US" sz="2400" dirty="0" smtClean="0">
                <a:solidFill>
                  <a:schemeClr val="bg1"/>
                </a:solidFill>
                <a:latin typeface="Aharoni" pitchFamily="2" charset="-79"/>
                <a:cs typeface="Aharoni" pitchFamily="2" charset="-79"/>
              </a:rPr>
              <a:t>or </a:t>
            </a:r>
            <a:r>
              <a:rPr lang="en-US" sz="2400" dirty="0">
                <a:solidFill>
                  <a:schemeClr val="bg1"/>
                </a:solidFill>
                <a:latin typeface="Aharoni" pitchFamily="2" charset="-79"/>
                <a:cs typeface="Aharoni" pitchFamily="2" charset="-79"/>
              </a:rPr>
              <a:t>the capacity to be as productive as they were. Increasing competition from younger people, </a:t>
            </a:r>
            <a:r>
              <a:rPr lang="en-US" sz="2400" dirty="0" smtClean="0">
                <a:solidFill>
                  <a:schemeClr val="bg1"/>
                </a:solidFill>
                <a:latin typeface="Aharoni" pitchFamily="2" charset="-79"/>
                <a:cs typeface="Aharoni" pitchFamily="2" charset="-79"/>
              </a:rPr>
              <a:t>chronic </a:t>
            </a:r>
            <a:r>
              <a:rPr lang="en-US" sz="2400" dirty="0">
                <a:solidFill>
                  <a:schemeClr val="bg1"/>
                </a:solidFill>
                <a:latin typeface="Aharoni" pitchFamily="2" charset="-79"/>
                <a:cs typeface="Aharoni" pitchFamily="2" charset="-79"/>
              </a:rPr>
              <a:t>malnutrition and slowing physical and mental faculties, limited access to resources and lack of awareness of their rights and entitlements play significant roles in reducing the ability of the elderly to remain financially </a:t>
            </a:r>
            <a:r>
              <a:rPr lang="en-US" sz="2400" dirty="0" smtClean="0">
                <a:solidFill>
                  <a:schemeClr val="bg1"/>
                </a:solidFill>
                <a:latin typeface="Aharoni" pitchFamily="2" charset="-79"/>
                <a:cs typeface="Aharoni" pitchFamily="2" charset="-79"/>
              </a:rPr>
              <a:t>productive </a:t>
            </a:r>
            <a:r>
              <a:rPr lang="en-US" sz="2400" dirty="0">
                <a:solidFill>
                  <a:schemeClr val="bg1"/>
                </a:solidFill>
                <a:latin typeface="Aharoni" pitchFamily="2" charset="-79"/>
                <a:cs typeface="Aharoni" pitchFamily="2" charset="-79"/>
              </a:rPr>
              <a:t>and </a:t>
            </a:r>
            <a:r>
              <a:rPr lang="en-US" sz="2400" dirty="0" smtClean="0">
                <a:solidFill>
                  <a:schemeClr val="bg1"/>
                </a:solidFill>
                <a:latin typeface="Aharoni" pitchFamily="2" charset="-79"/>
                <a:cs typeface="Aharoni" pitchFamily="2" charset="-79"/>
              </a:rPr>
              <a:t>independent</a:t>
            </a:r>
            <a:r>
              <a:rPr lang="en-US" sz="2400" dirty="0">
                <a:solidFill>
                  <a:schemeClr val="bg1"/>
                </a:solidFill>
                <a:latin typeface="Aharoni" pitchFamily="2" charset="-79"/>
                <a:cs typeface="Aharoni" pitchFamily="2" charset="-79"/>
              </a:rPr>
              <a:t>.</a:t>
            </a:r>
          </a:p>
        </p:txBody>
      </p:sp>
      <p:pic>
        <p:nvPicPr>
          <p:cNvPr id="4" name="3 - Εικόνα" descr="0023ae989656123224060a.jpg"/>
          <p:cNvPicPr>
            <a:picLocks noChangeAspect="1"/>
          </p:cNvPicPr>
          <p:nvPr/>
        </p:nvPicPr>
        <p:blipFill>
          <a:blip r:embed="rId2" cstate="print"/>
          <a:stretch>
            <a:fillRect/>
          </a:stretch>
        </p:blipFill>
        <p:spPr>
          <a:xfrm>
            <a:off x="4495800" y="0"/>
            <a:ext cx="4114800" cy="2496312"/>
          </a:xfrm>
          <a:prstGeom prst="rect">
            <a:avLst/>
          </a:prstGeom>
        </p:spPr>
      </p:pic>
      <p:pic>
        <p:nvPicPr>
          <p:cNvPr id="5" name="4 - Εικόνα" descr="132632458_11n.jpg"/>
          <p:cNvPicPr>
            <a:picLocks noChangeAspect="1"/>
          </p:cNvPicPr>
          <p:nvPr/>
        </p:nvPicPr>
        <p:blipFill>
          <a:blip r:embed="rId3" cstate="print"/>
          <a:stretch>
            <a:fillRect/>
          </a:stretch>
        </p:blipFill>
        <p:spPr>
          <a:xfrm>
            <a:off x="228600" y="0"/>
            <a:ext cx="4038600" cy="2514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haroni" pitchFamily="2" charset="-79"/>
                <a:cs typeface="Aharoni" pitchFamily="2" charset="-79"/>
              </a:rPr>
              <a:t>ISOLATION</a:t>
            </a:r>
            <a:endParaRPr lang="el-GR" dirty="0">
              <a:cs typeface="Aharoni" pitchFamily="2" charset="-79"/>
            </a:endParaRPr>
          </a:p>
        </p:txBody>
      </p:sp>
      <p:pic>
        <p:nvPicPr>
          <p:cNvPr id="4" name="3 - Θέση περιεχομένου" descr="elderly-woman-by-window-001.jpg"/>
          <p:cNvPicPr>
            <a:picLocks noGrp="1" noChangeAspect="1"/>
          </p:cNvPicPr>
          <p:nvPr>
            <p:ph idx="1"/>
          </p:nvPr>
        </p:nvPicPr>
        <p:blipFill>
          <a:blip r:embed="rId3" cstate="print"/>
          <a:stretch>
            <a:fillRect/>
          </a:stretch>
        </p:blipFill>
        <p:spPr>
          <a:xfrm>
            <a:off x="4800600" y="4038600"/>
            <a:ext cx="3505200" cy="2103120"/>
          </a:xfrm>
        </p:spPr>
      </p:pic>
      <p:pic>
        <p:nvPicPr>
          <p:cNvPr id="5" name="4 - Εικόνα" descr="images (6).jpg"/>
          <p:cNvPicPr>
            <a:picLocks noChangeAspect="1"/>
          </p:cNvPicPr>
          <p:nvPr/>
        </p:nvPicPr>
        <p:blipFill>
          <a:blip r:embed="rId4" cstate="print"/>
          <a:stretch>
            <a:fillRect/>
          </a:stretch>
        </p:blipFill>
        <p:spPr>
          <a:xfrm>
            <a:off x="533400" y="228600"/>
            <a:ext cx="1866900" cy="1569720"/>
          </a:xfrm>
          <a:prstGeom prst="rect">
            <a:avLst/>
          </a:prstGeom>
        </p:spPr>
      </p:pic>
      <p:pic>
        <p:nvPicPr>
          <p:cNvPr id="8" name="7 - Εικόνα" descr="original.jpg"/>
          <p:cNvPicPr>
            <a:picLocks noChangeAspect="1"/>
          </p:cNvPicPr>
          <p:nvPr/>
        </p:nvPicPr>
        <p:blipFill>
          <a:blip r:embed="rId5" cstate="print"/>
          <a:stretch>
            <a:fillRect/>
          </a:stretch>
        </p:blipFill>
        <p:spPr>
          <a:xfrm>
            <a:off x="6324600" y="228600"/>
            <a:ext cx="2260600" cy="2342328"/>
          </a:xfrm>
          <a:prstGeom prst="rect">
            <a:avLst/>
          </a:prstGeom>
        </p:spPr>
      </p:pic>
      <p:pic>
        <p:nvPicPr>
          <p:cNvPr id="9" name="8 - Εικόνα" descr="internet_2343166b.jpg"/>
          <p:cNvPicPr>
            <a:picLocks noChangeAspect="1"/>
          </p:cNvPicPr>
          <p:nvPr/>
        </p:nvPicPr>
        <p:blipFill>
          <a:blip r:embed="rId6" cstate="print"/>
          <a:stretch>
            <a:fillRect/>
          </a:stretch>
        </p:blipFill>
        <p:spPr>
          <a:xfrm>
            <a:off x="823629" y="4267200"/>
            <a:ext cx="3051938" cy="1905000"/>
          </a:xfrm>
          <a:prstGeom prst="rect">
            <a:avLst/>
          </a:prstGeom>
        </p:spPr>
      </p:pic>
      <p:sp>
        <p:nvSpPr>
          <p:cNvPr id="10" name="9 - Ορθογώνιο"/>
          <p:cNvSpPr/>
          <p:nvPr/>
        </p:nvSpPr>
        <p:spPr>
          <a:xfrm>
            <a:off x="152400" y="2690336"/>
            <a:ext cx="6705600" cy="1200329"/>
          </a:xfrm>
          <a:prstGeom prst="rect">
            <a:avLst/>
          </a:prstGeom>
          <a:blipFill>
            <a:blip r:embed="rId7" cstate="print"/>
            <a:tile tx="0" ty="0" sx="100000" sy="100000" flip="none" algn="tl"/>
          </a:blipFill>
        </p:spPr>
        <p:txBody>
          <a:bodyPr wrap="square">
            <a:spAutoFit/>
          </a:bodyPr>
          <a:lstStyle/>
          <a:p>
            <a:r>
              <a:rPr lang="en-US" dirty="0"/>
              <a:t> </a:t>
            </a:r>
            <a:r>
              <a:rPr lang="en-US" dirty="0">
                <a:latin typeface="Aharoni" pitchFamily="2" charset="-79"/>
                <a:cs typeface="Aharoni" pitchFamily="2" charset="-79"/>
              </a:rPr>
              <a:t>isolation is most often imposed purposefully or inadvertently by the families and/or communities where the elderly live. Isolation is a terrible feeling that, if not addressed, leads to tragic deterioration of the quality of life.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92D050"/>
          </a:solidFill>
        </p:spPr>
        <p:txBody>
          <a:bodyPr/>
          <a:lstStyle/>
          <a:p>
            <a:r>
              <a:rPr lang="en-US" dirty="0" smtClean="0">
                <a:latin typeface="Aharoni" pitchFamily="2" charset="-79"/>
                <a:cs typeface="Aharoni" pitchFamily="2" charset="-79"/>
              </a:rPr>
              <a:t>neglect</a:t>
            </a:r>
            <a:endParaRPr lang="el-GR" dirty="0">
              <a:cs typeface="Aharoni" pitchFamily="2" charset="-79"/>
            </a:endParaRPr>
          </a:p>
        </p:txBody>
      </p:sp>
      <p:sp>
        <p:nvSpPr>
          <p:cNvPr id="3" name="2 - Θέση περιεχομένου"/>
          <p:cNvSpPr>
            <a:spLocks noGrp="1"/>
          </p:cNvSpPr>
          <p:nvPr>
            <p:ph idx="1"/>
          </p:nvPr>
        </p:nvSpPr>
        <p:spPr>
          <a:xfrm>
            <a:off x="457200" y="3657600"/>
            <a:ext cx="8229600" cy="2468563"/>
          </a:xfrm>
          <a:solidFill>
            <a:srgbClr val="92D050"/>
          </a:solidFill>
        </p:spPr>
        <p:txBody>
          <a:bodyPr>
            <a:normAutofit fontScale="92500"/>
          </a:bodyPr>
          <a:lstStyle/>
          <a:p>
            <a:r>
              <a:rPr lang="en-US" dirty="0">
                <a:latin typeface="Aharoni" pitchFamily="2" charset="-79"/>
                <a:cs typeface="Aharoni" pitchFamily="2" charset="-79"/>
              </a:rPr>
              <a:t>Changing lifestyles and values, demanding jobs, distractions such as television, a shift to nuclear family structures and redefined priorities have led to increased neglect of the elderly by families and communities. </a:t>
            </a:r>
          </a:p>
          <a:p>
            <a:endParaRPr lang="el-GR" dirty="0"/>
          </a:p>
        </p:txBody>
      </p:sp>
      <p:pic>
        <p:nvPicPr>
          <p:cNvPr id="4" name="3 - Εικόνα" descr="article-1352015-01835B1E00000578-805_634x378.jpg"/>
          <p:cNvPicPr>
            <a:picLocks noChangeAspect="1"/>
          </p:cNvPicPr>
          <p:nvPr/>
        </p:nvPicPr>
        <p:blipFill>
          <a:blip r:embed="rId2" cstate="print"/>
          <a:stretch>
            <a:fillRect/>
          </a:stretch>
        </p:blipFill>
        <p:spPr>
          <a:xfrm>
            <a:off x="457200" y="1295400"/>
            <a:ext cx="2971800" cy="1887693"/>
          </a:xfrm>
          <a:prstGeom prst="rect">
            <a:avLst/>
          </a:prstGeom>
        </p:spPr>
      </p:pic>
      <p:pic>
        <p:nvPicPr>
          <p:cNvPr id="5" name="4 - Εικόνα" descr="eu332p.jpg"/>
          <p:cNvPicPr>
            <a:picLocks noChangeAspect="1"/>
          </p:cNvPicPr>
          <p:nvPr/>
        </p:nvPicPr>
        <p:blipFill>
          <a:blip r:embed="rId3" cstate="print"/>
          <a:stretch>
            <a:fillRect/>
          </a:stretch>
        </p:blipFill>
        <p:spPr>
          <a:xfrm>
            <a:off x="6477000" y="228600"/>
            <a:ext cx="2171700" cy="3457575"/>
          </a:xfrm>
          <a:prstGeom prst="rect">
            <a:avLst/>
          </a:prstGeom>
        </p:spPr>
      </p:pic>
      <p:pic>
        <p:nvPicPr>
          <p:cNvPr id="6" name="5 - Εικόνα" descr="1414497944764_wps_1_An_elderly_woman_sufferin.jpg"/>
          <p:cNvPicPr>
            <a:picLocks noChangeAspect="1"/>
          </p:cNvPicPr>
          <p:nvPr/>
        </p:nvPicPr>
        <p:blipFill>
          <a:blip r:embed="rId4" cstate="print"/>
          <a:stretch>
            <a:fillRect/>
          </a:stretch>
        </p:blipFill>
        <p:spPr>
          <a:xfrm>
            <a:off x="3581400" y="1447800"/>
            <a:ext cx="2667000" cy="16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7200" dirty="0" smtClean="0">
                <a:solidFill>
                  <a:schemeClr val="bg1"/>
                </a:solidFill>
                <a:latin typeface="Aharoni" pitchFamily="2" charset="-79"/>
                <a:cs typeface="Aharoni" pitchFamily="2" charset="-79"/>
              </a:rPr>
              <a:t>abuse</a:t>
            </a:r>
            <a:endParaRPr lang="el-GR" sz="7200" dirty="0">
              <a:solidFill>
                <a:schemeClr val="bg1"/>
              </a:solidFill>
              <a:cs typeface="Aharoni" pitchFamily="2" charset="-79"/>
            </a:endParaRPr>
          </a:p>
        </p:txBody>
      </p:sp>
      <p:pic>
        <p:nvPicPr>
          <p:cNvPr id="4" name="3 - Θέση περιεχομένου" descr="31caa07094c802b671d0cfaa797dae76.jpg"/>
          <p:cNvPicPr>
            <a:picLocks noGrp="1" noChangeAspect="1"/>
          </p:cNvPicPr>
          <p:nvPr>
            <p:ph idx="1"/>
          </p:nvPr>
        </p:nvPicPr>
        <p:blipFill>
          <a:blip r:embed="rId2" cstate="print"/>
          <a:stretch>
            <a:fillRect/>
          </a:stretch>
        </p:blipFill>
        <p:spPr>
          <a:xfrm rot="20363234">
            <a:off x="448716" y="613906"/>
            <a:ext cx="2743200" cy="3048000"/>
          </a:xfrm>
        </p:spPr>
      </p:pic>
      <p:pic>
        <p:nvPicPr>
          <p:cNvPr id="5" name="4 - Εικόνα" descr="Elder Abuse best.jpg"/>
          <p:cNvPicPr>
            <a:picLocks noChangeAspect="1"/>
          </p:cNvPicPr>
          <p:nvPr/>
        </p:nvPicPr>
        <p:blipFill>
          <a:blip r:embed="rId3" cstate="print"/>
          <a:stretch>
            <a:fillRect/>
          </a:stretch>
        </p:blipFill>
        <p:spPr>
          <a:xfrm>
            <a:off x="6934200" y="381000"/>
            <a:ext cx="1874520" cy="2438400"/>
          </a:xfrm>
          <a:prstGeom prst="rect">
            <a:avLst/>
          </a:prstGeom>
        </p:spPr>
      </p:pic>
      <p:pic>
        <p:nvPicPr>
          <p:cNvPr id="6" name="5 - Εικόνα" descr="elder-abuse-500x222.jpg"/>
          <p:cNvPicPr>
            <a:picLocks noChangeAspect="1"/>
          </p:cNvPicPr>
          <p:nvPr/>
        </p:nvPicPr>
        <p:blipFill>
          <a:blip r:embed="rId4" cstate="print"/>
          <a:stretch>
            <a:fillRect/>
          </a:stretch>
        </p:blipFill>
        <p:spPr>
          <a:xfrm>
            <a:off x="1143000" y="4495800"/>
            <a:ext cx="4572000" cy="2029968"/>
          </a:xfrm>
          <a:prstGeom prst="rect">
            <a:avLst/>
          </a:prstGeom>
        </p:spPr>
      </p:pic>
      <p:sp>
        <p:nvSpPr>
          <p:cNvPr id="7" name="6 - Ορθογώνιο"/>
          <p:cNvSpPr/>
          <p:nvPr/>
        </p:nvSpPr>
        <p:spPr>
          <a:xfrm>
            <a:off x="3505200" y="1143000"/>
            <a:ext cx="2971800" cy="3139321"/>
          </a:xfrm>
          <a:prstGeom prst="rect">
            <a:avLst/>
          </a:prstGeom>
        </p:spPr>
        <p:txBody>
          <a:bodyPr wrap="square">
            <a:spAutoFit/>
          </a:bodyPr>
          <a:lstStyle/>
          <a:p>
            <a:r>
              <a:rPr lang="en-US" dirty="0">
                <a:latin typeface="Aharoni" pitchFamily="2" charset="-79"/>
                <a:cs typeface="Aharoni" pitchFamily="2" charset="-79"/>
              </a:rPr>
              <a:t>Being relatively weak, </a:t>
            </a:r>
            <a:r>
              <a:rPr lang="en-US" dirty="0">
                <a:solidFill>
                  <a:schemeClr val="bg1"/>
                </a:solidFill>
                <a:latin typeface="Aharoni" pitchFamily="2" charset="-79"/>
                <a:cs typeface="Aharoni" pitchFamily="2" charset="-79"/>
              </a:rPr>
              <a:t>elderly are vulnerable to physical abuse. Their resources, including finances ones are also often misused. In addition, the elderly may suffer from emotional and mental abuse for various reasons and in different ways.</a:t>
            </a:r>
            <a:endParaRPr lang="el-GR" dirty="0">
              <a:solidFill>
                <a:schemeClr val="bg1"/>
              </a:solidFill>
              <a:cs typeface="Aharoni" pitchFamily="2" charset="-79"/>
            </a:endParaRPr>
          </a:p>
        </p:txBody>
      </p:sp>
      <p:pic>
        <p:nvPicPr>
          <p:cNvPr id="8" name="7 - Εικόνα" descr="images (7).jpg"/>
          <p:cNvPicPr>
            <a:picLocks noChangeAspect="1"/>
          </p:cNvPicPr>
          <p:nvPr/>
        </p:nvPicPr>
        <p:blipFill>
          <a:blip r:embed="rId5" cstate="print"/>
          <a:stretch>
            <a:fillRect/>
          </a:stretch>
        </p:blipFill>
        <p:spPr>
          <a:xfrm>
            <a:off x="6553200" y="3200400"/>
            <a:ext cx="2590800" cy="297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haroni" pitchFamily="2" charset="-79"/>
                <a:cs typeface="Aharoni" pitchFamily="2" charset="-79"/>
              </a:rPr>
              <a:t>Fear</a:t>
            </a:r>
            <a:endParaRPr lang="el-GR" dirty="0">
              <a:cs typeface="Aharoni" pitchFamily="2" charset="-79"/>
            </a:endParaRPr>
          </a:p>
        </p:txBody>
      </p:sp>
      <p:sp>
        <p:nvSpPr>
          <p:cNvPr id="3" name="2 - Θέση περιεχομένου"/>
          <p:cNvSpPr>
            <a:spLocks noGrp="1"/>
          </p:cNvSpPr>
          <p:nvPr>
            <p:ph idx="1"/>
          </p:nvPr>
        </p:nvSpPr>
        <p:spPr>
          <a:xfrm>
            <a:off x="457200" y="3581400"/>
            <a:ext cx="8229600" cy="2544763"/>
          </a:xfrm>
          <a:solidFill>
            <a:srgbClr val="FFC000"/>
          </a:solidFill>
        </p:spPr>
        <p:txBody>
          <a:bodyPr/>
          <a:lstStyle/>
          <a:p>
            <a:r>
              <a:rPr lang="en-US" dirty="0">
                <a:latin typeface="Aharoni" pitchFamily="2" charset="-79"/>
                <a:cs typeface="Aharoni" pitchFamily="2" charset="-79"/>
              </a:rPr>
              <a:t>Elderly who suffer from fear need to be reassured. Whether rational or irrational, this is a relevant problem face by the elderly that needs to be carefully and effectively addressed.</a:t>
            </a:r>
            <a:endParaRPr lang="el-GR" dirty="0">
              <a:cs typeface="Aharoni" pitchFamily="2" charset="-79"/>
            </a:endParaRPr>
          </a:p>
        </p:txBody>
      </p:sp>
      <p:pic>
        <p:nvPicPr>
          <p:cNvPr id="4" name="3 - Εικόνα" descr="4332388370_0d79291e01_z-310x415.jpg"/>
          <p:cNvPicPr>
            <a:picLocks noChangeAspect="1"/>
          </p:cNvPicPr>
          <p:nvPr/>
        </p:nvPicPr>
        <p:blipFill>
          <a:blip r:embed="rId2" cstate="print"/>
          <a:stretch>
            <a:fillRect/>
          </a:stretch>
        </p:blipFill>
        <p:spPr>
          <a:xfrm>
            <a:off x="5715000" y="457200"/>
            <a:ext cx="2362200" cy="3162300"/>
          </a:xfrm>
          <a:prstGeom prst="rect">
            <a:avLst/>
          </a:prstGeom>
        </p:spPr>
      </p:pic>
      <p:pic>
        <p:nvPicPr>
          <p:cNvPr id="5" name="4 - Εικόνα" descr="Old_fcc446_958080.jpg"/>
          <p:cNvPicPr>
            <a:picLocks noChangeAspect="1"/>
          </p:cNvPicPr>
          <p:nvPr/>
        </p:nvPicPr>
        <p:blipFill>
          <a:blip r:embed="rId3" cstate="print"/>
          <a:stretch>
            <a:fillRect/>
          </a:stretch>
        </p:blipFill>
        <p:spPr>
          <a:xfrm>
            <a:off x="2057400" y="1295400"/>
            <a:ext cx="3352800" cy="2209800"/>
          </a:xfrm>
          <a:prstGeom prst="rect">
            <a:avLst/>
          </a:prstGeom>
        </p:spPr>
      </p:pic>
      <p:pic>
        <p:nvPicPr>
          <p:cNvPr id="6" name="5 - Εικόνα" descr="http%3a%2f%2fwww.allenscaravans.co.uk%2fimages%2feasyblog_images%2f69%2fb2ap3_thumbnail_elderly-man-at-home-in-fr-008#5549dd617948393cb7b16db8fcfb46d3.jpg"/>
          <p:cNvPicPr>
            <a:picLocks noChangeAspect="1"/>
          </p:cNvPicPr>
          <p:nvPr/>
        </p:nvPicPr>
        <p:blipFill>
          <a:blip r:embed="rId4" cstate="print"/>
          <a:stretch>
            <a:fillRect/>
          </a:stretch>
        </p:blipFill>
        <p:spPr>
          <a:xfrm>
            <a:off x="228600" y="533400"/>
            <a:ext cx="2241276" cy="21831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343400" cy="1143000"/>
          </a:xfrm>
        </p:spPr>
        <p:txBody>
          <a:bodyPr/>
          <a:lstStyle/>
          <a:p>
            <a:r>
              <a:rPr lang="en-US" dirty="0" smtClean="0">
                <a:latin typeface="Aharoni" pitchFamily="2" charset="-79"/>
                <a:cs typeface="Aharoni" pitchFamily="2" charset="-79"/>
              </a:rPr>
              <a:t>boredom</a:t>
            </a:r>
            <a:endParaRPr lang="el-GR" dirty="0">
              <a:cs typeface="Aharoni" pitchFamily="2" charset="-79"/>
            </a:endParaRPr>
          </a:p>
        </p:txBody>
      </p:sp>
      <p:pic>
        <p:nvPicPr>
          <p:cNvPr id="4" name="3 - Θέση περιεχομένου" descr="quote-boredom-is-an-emptiness-filled-with-insistence-leo-stein-292322.jpg"/>
          <p:cNvPicPr>
            <a:picLocks noGrp="1" noChangeAspect="1"/>
          </p:cNvPicPr>
          <p:nvPr>
            <p:ph idx="1"/>
          </p:nvPr>
        </p:nvPicPr>
        <p:blipFill>
          <a:blip r:embed="rId2" cstate="print"/>
          <a:stretch>
            <a:fillRect/>
          </a:stretch>
        </p:blipFill>
        <p:spPr>
          <a:xfrm>
            <a:off x="304800" y="3505200"/>
            <a:ext cx="6477000" cy="3048000"/>
          </a:xfrm>
        </p:spPr>
      </p:pic>
      <p:pic>
        <p:nvPicPr>
          <p:cNvPr id="5" name="4 - Εικόνα" descr="bored.jpg"/>
          <p:cNvPicPr>
            <a:picLocks noChangeAspect="1"/>
          </p:cNvPicPr>
          <p:nvPr/>
        </p:nvPicPr>
        <p:blipFill>
          <a:blip r:embed="rId3" cstate="print"/>
          <a:stretch>
            <a:fillRect/>
          </a:stretch>
        </p:blipFill>
        <p:spPr>
          <a:xfrm>
            <a:off x="5740400" y="304800"/>
            <a:ext cx="2946400" cy="2209800"/>
          </a:xfrm>
          <a:prstGeom prst="rect">
            <a:avLst/>
          </a:prstGeom>
        </p:spPr>
      </p:pic>
      <p:sp>
        <p:nvSpPr>
          <p:cNvPr id="6" name="5 - Ορθογώνιο"/>
          <p:cNvSpPr/>
          <p:nvPr/>
        </p:nvSpPr>
        <p:spPr>
          <a:xfrm>
            <a:off x="381000" y="1295400"/>
            <a:ext cx="5257800" cy="1754326"/>
          </a:xfrm>
          <a:prstGeom prst="rect">
            <a:avLst/>
          </a:prstGeom>
          <a:solidFill>
            <a:srgbClr val="FF0000"/>
          </a:solidFill>
        </p:spPr>
        <p:txBody>
          <a:bodyPr wrap="square">
            <a:spAutoFit/>
          </a:bodyPr>
          <a:lstStyle/>
          <a:p>
            <a:r>
              <a:rPr lang="en-US" dirty="0">
                <a:latin typeface="Aharoni" pitchFamily="2" charset="-79"/>
                <a:cs typeface="Aharoni" pitchFamily="2" charset="-79"/>
              </a:rPr>
              <a:t>The problem occurs due to forced inactivity, withdrawal from responsibilities and lack of personal goals. A person who is not usefully occupied tends to physically and mentally decline and this in turn has a negative emotional impact.</a:t>
            </a:r>
            <a:endParaRPr lang="el-GR" dirty="0">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345</Words>
  <Application>Microsoft Office PowerPoint</Application>
  <PresentationFormat>Προβολή στην οθόνη (4:3)</PresentationFormat>
  <Paragraphs>19</Paragraphs>
  <Slides>11</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I’m not ageing… I’m marinating!!!</vt:lpstr>
      <vt:lpstr>                “we start dying the day we are born”</vt:lpstr>
      <vt:lpstr>Economic Insecurity </vt:lpstr>
      <vt:lpstr>Διαφάνεια 4</vt:lpstr>
      <vt:lpstr>ISOLATION</vt:lpstr>
      <vt:lpstr>neglect</vt:lpstr>
      <vt:lpstr>abuse</vt:lpstr>
      <vt:lpstr>Fear</vt:lpstr>
      <vt:lpstr>boredom</vt:lpstr>
      <vt:lpstr>      Lack of Preparedness for Old Age    </vt:lpstr>
      <vt:lpstr>Old 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filareti piperopoulou</dc:creator>
  <cp:lastModifiedBy>filareti piperopoulou</cp:lastModifiedBy>
  <cp:revision>17</cp:revision>
  <dcterms:created xsi:type="dcterms:W3CDTF">2014-11-17T19:09:07Z</dcterms:created>
  <dcterms:modified xsi:type="dcterms:W3CDTF">2014-11-17T21:48:07Z</dcterms:modified>
</cp:coreProperties>
</file>