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64C619-7C04-40ED-9145-B4911FC1E5E7}" type="datetimeFigureOut">
              <a:rPr lang="el-GR" smtClean="0"/>
              <a:t>18/2/2014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8EC01A-0551-4429-B2BB-07039A69FCAA}"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4C619-7C04-40ED-9145-B4911FC1E5E7}" type="datetimeFigureOut">
              <a:rPr lang="el-GR" smtClean="0"/>
              <a:t>18/2/2014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EC01A-0551-4429-B2BB-07039A69FCAA}"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
            <a:ext cx="7772400" cy="2060848"/>
          </a:xfrm>
        </p:spPr>
        <p:txBody>
          <a:bodyPr>
            <a:prstTxWarp prst="textStop">
              <a:avLst/>
            </a:prstTxWarp>
          </a:bodyPr>
          <a:lstStyle/>
          <a:p>
            <a:r>
              <a:rPr lang="en-US" dirty="0" smtClean="0">
                <a:solidFill>
                  <a:srgbClr val="FF0000"/>
                </a:solidFill>
                <a:effectLst>
                  <a:outerShdw blurRad="60007" dist="310007" dir="7680000" sy="30000" kx="1300200" algn="ctr" rotWithShape="0">
                    <a:prstClr val="black">
                      <a:alpha val="32000"/>
                    </a:prstClr>
                  </a:outerShdw>
                </a:effectLst>
                <a:latin typeface="Candara" pitchFamily="34" charset="0"/>
              </a:rPr>
              <a:t>How to Write a Film Review</a:t>
            </a:r>
            <a:endParaRPr lang="el-GR" dirty="0">
              <a:solidFill>
                <a:srgbClr val="FF0000"/>
              </a:solidFill>
              <a:effectLst>
                <a:outerShdw blurRad="60007" dist="310007" dir="7680000" sy="30000" kx="1300200" algn="ctr" rotWithShape="0">
                  <a:prstClr val="black">
                    <a:alpha val="32000"/>
                  </a:prstClr>
                </a:outerShdw>
              </a:effectLst>
              <a:latin typeface="Candara" pitchFamily="34" charset="0"/>
            </a:endParaRPr>
          </a:p>
        </p:txBody>
      </p:sp>
      <p:sp>
        <p:nvSpPr>
          <p:cNvPr id="3" name="2 - Υπότιτλος"/>
          <p:cNvSpPr>
            <a:spLocks noGrp="1"/>
          </p:cNvSpPr>
          <p:nvPr>
            <p:ph type="subTitle" idx="1"/>
          </p:nvPr>
        </p:nvSpPr>
        <p:spPr/>
        <p:txBody>
          <a:bodyPr/>
          <a:lstStyle/>
          <a:p>
            <a:endParaRPr lang="el-GR"/>
          </a:p>
        </p:txBody>
      </p:sp>
      <p:pic>
        <p:nvPicPr>
          <p:cNvPr id="5" name="4 - Εικόνα" descr="images (1).jpg"/>
          <p:cNvPicPr>
            <a:picLocks noChangeAspect="1"/>
          </p:cNvPicPr>
          <p:nvPr/>
        </p:nvPicPr>
        <p:blipFill>
          <a:blip r:embed="rId2" cstate="print"/>
          <a:stretch>
            <a:fillRect/>
          </a:stretch>
        </p:blipFill>
        <p:spPr>
          <a:xfrm>
            <a:off x="2123728" y="5301208"/>
            <a:ext cx="1728192" cy="1340768"/>
          </a:xfrm>
          <a:prstGeom prst="rect">
            <a:avLst/>
          </a:prstGeom>
        </p:spPr>
      </p:pic>
      <p:pic>
        <p:nvPicPr>
          <p:cNvPr id="6" name="5 - Εικόνα" descr="images (3).jpg"/>
          <p:cNvPicPr>
            <a:picLocks noChangeAspect="1"/>
          </p:cNvPicPr>
          <p:nvPr/>
        </p:nvPicPr>
        <p:blipFill>
          <a:blip r:embed="rId3" cstate="print"/>
          <a:stretch>
            <a:fillRect/>
          </a:stretch>
        </p:blipFill>
        <p:spPr>
          <a:xfrm>
            <a:off x="4067944" y="5229200"/>
            <a:ext cx="2304256" cy="1368152"/>
          </a:xfrm>
          <a:prstGeom prst="rect">
            <a:avLst/>
          </a:prstGeom>
        </p:spPr>
      </p:pic>
      <p:pic>
        <p:nvPicPr>
          <p:cNvPr id="7" name="6 - Εικόνα" descr="giphy.gif"/>
          <p:cNvPicPr>
            <a:picLocks noChangeAspect="1"/>
          </p:cNvPicPr>
          <p:nvPr/>
        </p:nvPicPr>
        <p:blipFill>
          <a:blip r:embed="rId4" cstate="print"/>
          <a:stretch>
            <a:fillRect/>
          </a:stretch>
        </p:blipFill>
        <p:spPr>
          <a:xfrm>
            <a:off x="683568" y="2132856"/>
            <a:ext cx="7416824" cy="3024336"/>
          </a:xfrm>
          <a:prstGeom prst="rect">
            <a:avLst/>
          </a:prstGeom>
        </p:spPr>
      </p:pic>
      <p:pic>
        <p:nvPicPr>
          <p:cNvPr id="8" name="7 - Εικόνα" descr="images (4).jpg"/>
          <p:cNvPicPr>
            <a:picLocks noChangeAspect="1"/>
          </p:cNvPicPr>
          <p:nvPr/>
        </p:nvPicPr>
        <p:blipFill>
          <a:blip r:embed="rId5" cstate="print"/>
          <a:stretch>
            <a:fillRect/>
          </a:stretch>
        </p:blipFill>
        <p:spPr>
          <a:xfrm>
            <a:off x="7380312" y="2132857"/>
            <a:ext cx="1474093" cy="2232248"/>
          </a:xfrm>
          <a:prstGeom prst="rect">
            <a:avLst/>
          </a:prstGeom>
        </p:spPr>
      </p:pic>
      <p:pic>
        <p:nvPicPr>
          <p:cNvPr id="9" name="8 - Εικόνα" descr="αρχείο λήψης (2).jpg"/>
          <p:cNvPicPr>
            <a:picLocks noChangeAspect="1"/>
          </p:cNvPicPr>
          <p:nvPr/>
        </p:nvPicPr>
        <p:blipFill>
          <a:blip r:embed="rId6" cstate="print"/>
          <a:stretch>
            <a:fillRect/>
          </a:stretch>
        </p:blipFill>
        <p:spPr>
          <a:xfrm>
            <a:off x="323528" y="1916832"/>
            <a:ext cx="1628775" cy="2409825"/>
          </a:xfrm>
          <a:prstGeom prst="rect">
            <a:avLst/>
          </a:prstGeom>
        </p:spPr>
      </p:pic>
      <p:pic>
        <p:nvPicPr>
          <p:cNvPr id="10" name="9 - Εικόνα" descr="αρχείο λήψης (5).jpg"/>
          <p:cNvPicPr>
            <a:picLocks noChangeAspect="1"/>
          </p:cNvPicPr>
          <p:nvPr/>
        </p:nvPicPr>
        <p:blipFill>
          <a:blip r:embed="rId7" cstate="print"/>
          <a:stretch>
            <a:fillRect/>
          </a:stretch>
        </p:blipFill>
        <p:spPr>
          <a:xfrm>
            <a:off x="6948264" y="4581128"/>
            <a:ext cx="1828800" cy="1967855"/>
          </a:xfrm>
          <a:prstGeom prst="rect">
            <a:avLst/>
          </a:prstGeom>
        </p:spPr>
      </p:pic>
      <p:pic>
        <p:nvPicPr>
          <p:cNvPr id="11" name="10 - Εικόνα" descr="αρχείο λήψης (3).jpg"/>
          <p:cNvPicPr>
            <a:picLocks noChangeAspect="1"/>
          </p:cNvPicPr>
          <p:nvPr/>
        </p:nvPicPr>
        <p:blipFill>
          <a:blip r:embed="rId8" cstate="print"/>
          <a:stretch>
            <a:fillRect/>
          </a:stretch>
        </p:blipFill>
        <p:spPr>
          <a:xfrm>
            <a:off x="179512" y="4509120"/>
            <a:ext cx="1752600" cy="21602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i="1" dirty="0" smtClean="0"/>
              <a:t>Finally……</a:t>
            </a:r>
            <a:endParaRPr lang="el-GR" b="1" i="1" dirty="0"/>
          </a:p>
        </p:txBody>
      </p:sp>
      <p:sp>
        <p:nvSpPr>
          <p:cNvPr id="3" name="2 - Θέση περιεχομένου"/>
          <p:cNvSpPr>
            <a:spLocks noGrp="1"/>
          </p:cNvSpPr>
          <p:nvPr>
            <p:ph idx="1"/>
          </p:nvPr>
        </p:nvSpPr>
        <p:spPr>
          <a:xfrm>
            <a:off x="457200" y="3212977"/>
            <a:ext cx="8229600" cy="2448272"/>
          </a:xfrm>
          <a:solidFill>
            <a:schemeClr val="accent5">
              <a:lumMod val="20000"/>
              <a:lumOff val="80000"/>
            </a:schemeClr>
          </a:solidFill>
        </p:spPr>
        <p:txBody>
          <a:bodyPr>
            <a:normAutofit fontScale="62500" lnSpcReduction="20000"/>
          </a:bodyPr>
          <a:lstStyle/>
          <a:p>
            <a:r>
              <a:rPr lang="en-US" b="1" i="1" dirty="0"/>
              <a:t>Close up your review by giving your opinion. Readers want to hear not only what you think, but why, so remember to give reasons why you think the movie is great/terrible.</a:t>
            </a:r>
            <a:r>
              <a:rPr lang="en-US" dirty="0"/>
              <a:t/>
            </a:r>
            <a:br>
              <a:rPr lang="en-US" dirty="0"/>
            </a:br>
            <a:r>
              <a:rPr lang="en-US" dirty="0"/>
              <a:t/>
            </a:r>
            <a:br>
              <a:rPr lang="en-US" dirty="0"/>
            </a:br>
            <a:r>
              <a:rPr lang="en-US" b="1" i="1" dirty="0"/>
              <a:t> Leave the reader either loving or loathing the movie with a key line. Your closing is just as important as your beginning, so make sure it's interesting!</a:t>
            </a:r>
            <a:r>
              <a:rPr lang="en-US" dirty="0"/>
              <a:t/>
            </a:r>
            <a:br>
              <a:rPr lang="en-US" dirty="0"/>
            </a:br>
            <a:r>
              <a:rPr lang="en-US" dirty="0"/>
              <a:t/>
            </a:r>
            <a:br>
              <a:rPr lang="en-US" dirty="0"/>
            </a:br>
            <a:endParaRPr lang="el-GR" dirty="0"/>
          </a:p>
        </p:txBody>
      </p:sp>
      <p:pic>
        <p:nvPicPr>
          <p:cNvPr id="4" name="3 - Εικόνα" descr="tumblr_lpur2ezXL31qgorv8o1_500.gif"/>
          <p:cNvPicPr>
            <a:picLocks noChangeAspect="1"/>
          </p:cNvPicPr>
          <p:nvPr/>
        </p:nvPicPr>
        <p:blipFill>
          <a:blip r:embed="rId2" cstate="print"/>
          <a:stretch>
            <a:fillRect/>
          </a:stretch>
        </p:blipFill>
        <p:spPr>
          <a:xfrm>
            <a:off x="2123728" y="1196752"/>
            <a:ext cx="4762500" cy="1801937"/>
          </a:xfrm>
          <a:prstGeom prst="rect">
            <a:avLst/>
          </a:prstGeom>
        </p:spPr>
      </p:pic>
      <p:pic>
        <p:nvPicPr>
          <p:cNvPr id="5" name="4 - Εικόνα" descr="GreaseMoviePoster.jpg"/>
          <p:cNvPicPr>
            <a:picLocks noChangeAspect="1"/>
          </p:cNvPicPr>
          <p:nvPr/>
        </p:nvPicPr>
        <p:blipFill>
          <a:blip r:embed="rId3" cstate="print"/>
          <a:stretch>
            <a:fillRect/>
          </a:stretch>
        </p:blipFill>
        <p:spPr>
          <a:xfrm>
            <a:off x="323528" y="332656"/>
            <a:ext cx="1781944" cy="1988840"/>
          </a:xfrm>
          <a:prstGeom prst="rect">
            <a:avLst/>
          </a:prstGeom>
        </p:spPr>
      </p:pic>
      <p:pic>
        <p:nvPicPr>
          <p:cNvPr id="6" name="5 - Εικόνα" descr="αρχείο λήψης (1).jpg"/>
          <p:cNvPicPr>
            <a:picLocks noChangeAspect="1"/>
          </p:cNvPicPr>
          <p:nvPr/>
        </p:nvPicPr>
        <p:blipFill>
          <a:blip r:embed="rId4" cstate="print"/>
          <a:stretch>
            <a:fillRect/>
          </a:stretch>
        </p:blipFill>
        <p:spPr>
          <a:xfrm>
            <a:off x="7092280" y="188640"/>
            <a:ext cx="1800225" cy="2533650"/>
          </a:xfrm>
          <a:prstGeom prst="rect">
            <a:avLst/>
          </a:prstGeom>
        </p:spPr>
      </p:pic>
      <p:pic>
        <p:nvPicPr>
          <p:cNvPr id="7" name="6 - Εικόνα" descr="αρχείο λήψης (2).jpg"/>
          <p:cNvPicPr>
            <a:picLocks noChangeAspect="1"/>
          </p:cNvPicPr>
          <p:nvPr/>
        </p:nvPicPr>
        <p:blipFill>
          <a:blip r:embed="rId5" cstate="print"/>
          <a:stretch>
            <a:fillRect/>
          </a:stretch>
        </p:blipFill>
        <p:spPr>
          <a:xfrm>
            <a:off x="7164288" y="4725144"/>
            <a:ext cx="1752600" cy="2132856"/>
          </a:xfrm>
          <a:prstGeom prst="rect">
            <a:avLst/>
          </a:prstGeom>
        </p:spPr>
      </p:pic>
      <p:pic>
        <p:nvPicPr>
          <p:cNvPr id="8" name="7 - Εικόνα" descr="αρχείο λήψης (3).jpg"/>
          <p:cNvPicPr>
            <a:picLocks noChangeAspect="1"/>
          </p:cNvPicPr>
          <p:nvPr/>
        </p:nvPicPr>
        <p:blipFill>
          <a:blip r:embed="rId6" cstate="print"/>
          <a:stretch>
            <a:fillRect/>
          </a:stretch>
        </p:blipFill>
        <p:spPr>
          <a:xfrm>
            <a:off x="4067944" y="4797152"/>
            <a:ext cx="2476500" cy="1847850"/>
          </a:xfrm>
          <a:prstGeom prst="rect">
            <a:avLst/>
          </a:prstGeom>
        </p:spPr>
      </p:pic>
      <p:pic>
        <p:nvPicPr>
          <p:cNvPr id="9" name="8 - Εικόνα" descr="images (3).jpg"/>
          <p:cNvPicPr>
            <a:picLocks noChangeAspect="1"/>
          </p:cNvPicPr>
          <p:nvPr/>
        </p:nvPicPr>
        <p:blipFill>
          <a:blip r:embed="rId7" cstate="print"/>
          <a:stretch>
            <a:fillRect/>
          </a:stretch>
        </p:blipFill>
        <p:spPr>
          <a:xfrm>
            <a:off x="827584" y="5085184"/>
            <a:ext cx="2619375" cy="15990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prstTxWarp prst="textStop">
              <a:avLst/>
            </a:prstTxWarp>
            <a:normAutofit fontScale="90000"/>
          </a:bodyPr>
          <a:lstStyle/>
          <a:p>
            <a:r>
              <a:rPr lang="en-US"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Gather basic facts about the movie</a:t>
            </a:r>
            <a:endParaRPr lang="el-GR"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p:txBody>
          <a:bodyPr>
            <a:prstTxWarp prst="textPlain">
              <a:avLst/>
            </a:prstTxWarp>
          </a:bodyPr>
          <a:lstStyle/>
          <a:p>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title of the film, and the year it came out.</a:t>
            </a:r>
          </a:p>
          <a:p>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director's name.</a:t>
            </a:r>
          </a:p>
          <a:p>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names of the lead actors.</a:t>
            </a:r>
          </a:p>
          <a:p>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genre</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4" name="3 - Εικόνα" descr="american_pie_beta_house.jpg"/>
          <p:cNvPicPr>
            <a:picLocks noChangeAspect="1"/>
          </p:cNvPicPr>
          <p:nvPr/>
        </p:nvPicPr>
        <p:blipFill>
          <a:blip r:embed="rId2" cstate="print"/>
          <a:stretch>
            <a:fillRect/>
          </a:stretch>
        </p:blipFill>
        <p:spPr>
          <a:xfrm>
            <a:off x="7236296" y="2348880"/>
            <a:ext cx="1728192" cy="2204864"/>
          </a:xfrm>
          <a:prstGeom prst="rect">
            <a:avLst/>
          </a:prstGeom>
        </p:spPr>
      </p:pic>
      <p:pic>
        <p:nvPicPr>
          <p:cNvPr id="5" name="4 - Εικόνα" descr="images (1).jpg"/>
          <p:cNvPicPr>
            <a:picLocks noChangeAspect="1"/>
          </p:cNvPicPr>
          <p:nvPr/>
        </p:nvPicPr>
        <p:blipFill>
          <a:blip r:embed="rId3" cstate="print"/>
          <a:stretch>
            <a:fillRect/>
          </a:stretch>
        </p:blipFill>
        <p:spPr>
          <a:xfrm>
            <a:off x="7092280" y="4725144"/>
            <a:ext cx="1656184" cy="18722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prstTxWarp prst="textChevron">
              <a:avLst/>
            </a:prstTxWarp>
            <a:normAutofit fontScale="90000"/>
          </a:bodyPr>
          <a:lstStyle/>
          <a:p>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Analyze the mechanics of the </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movie</a:t>
            </a:r>
            <a:endParaRPr lang="el-G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a:xfrm>
            <a:off x="457200" y="1600200"/>
            <a:ext cx="6347048" cy="4525963"/>
          </a:xfrm>
        </p:spPr>
        <p:txBody>
          <a:bodyPr>
            <a:normAutofit fontScale="85000" lnSpcReduction="20000"/>
          </a:bodyPr>
          <a:lstStyle/>
          <a:p>
            <a:r>
              <a:rPr lang="en-US" dirty="0"/>
              <a:t>Analyze the different components that came together in the movie as you </a:t>
            </a:r>
            <a:r>
              <a:rPr lang="en-US" dirty="0" smtClean="0"/>
              <a:t>watch:</a:t>
            </a:r>
          </a:p>
          <a:p>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Direction-Cinematography</a:t>
            </a:r>
            <a:r>
              <a:rPr lang="en-US" dirty="0" smtClean="0"/>
              <a:t>(</a:t>
            </a:r>
            <a:r>
              <a:rPr lang="en-US" dirty="0"/>
              <a:t>What techniques were used to film the movie? What setting and background elements helped to create a certain tone</a:t>
            </a:r>
            <a:r>
              <a:rPr lang="en-US" dirty="0" smtClean="0"/>
              <a:t>?)</a:t>
            </a:r>
          </a:p>
          <a:p>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Writing.</a:t>
            </a:r>
            <a:r>
              <a:rPr lang="en-US" dirty="0"/>
              <a:t> Evaluate the script, including dialogue and characterization. Did you feel like the plot was inventive and unpredictable or boring and weak? Did the characters' words seem credible to you?</a:t>
            </a:r>
          </a:p>
        </p:txBody>
      </p:sp>
      <p:pic>
        <p:nvPicPr>
          <p:cNvPr id="4" name="3 - Εικόνα" descr="1.jpg"/>
          <p:cNvPicPr>
            <a:picLocks noChangeAspect="1"/>
          </p:cNvPicPr>
          <p:nvPr/>
        </p:nvPicPr>
        <p:blipFill>
          <a:blip r:embed="rId2" cstate="print"/>
          <a:stretch>
            <a:fillRect/>
          </a:stretch>
        </p:blipFill>
        <p:spPr>
          <a:xfrm>
            <a:off x="6948264" y="1772816"/>
            <a:ext cx="1788790" cy="2004814"/>
          </a:xfrm>
          <a:prstGeom prst="rect">
            <a:avLst/>
          </a:prstGeom>
        </p:spPr>
      </p:pic>
      <p:pic>
        <p:nvPicPr>
          <p:cNvPr id="5" name="4 - Εικόνα" descr="αρχείο λήψης (4).jpg"/>
          <p:cNvPicPr>
            <a:picLocks noChangeAspect="1"/>
          </p:cNvPicPr>
          <p:nvPr/>
        </p:nvPicPr>
        <p:blipFill>
          <a:blip r:embed="rId3" cstate="print"/>
          <a:stretch>
            <a:fillRect/>
          </a:stretch>
        </p:blipFill>
        <p:spPr>
          <a:xfrm>
            <a:off x="6876256" y="3933056"/>
            <a:ext cx="1752600" cy="26098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prstTxWarp prst="textChevronInverted">
              <a:avLst/>
            </a:prstTxWarp>
          </a:bodyPr>
          <a:lstStyle/>
          <a:p>
            <a:r>
              <a:rPr lang="en-US"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Editing</a:t>
            </a:r>
            <a:endParaRPr lang="el-GR"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a:xfrm>
            <a:off x="457200" y="1600200"/>
            <a:ext cx="6563072" cy="4525963"/>
          </a:xfrm>
          <a:solidFill>
            <a:srgbClr val="FFFF00"/>
          </a:solidFill>
        </p:spPr>
        <p:txBody>
          <a:bodyPr>
            <a:prstTxWarp prst="textPlain">
              <a:avLst/>
            </a:prstTxWarp>
          </a:bodyPr>
          <a:lstStyle/>
          <a:p>
            <a:r>
              <a:rPr lang="en-US" dirty="0" smtClean="0"/>
              <a:t>Was </a:t>
            </a:r>
            <a:r>
              <a:rPr lang="en-US" dirty="0"/>
              <a:t>the movie </a:t>
            </a:r>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choppy </a:t>
            </a:r>
            <a:r>
              <a:rPr lang="en-US" dirty="0"/>
              <a:t>or did it </a:t>
            </a:r>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flow smoothly </a:t>
            </a:r>
            <a:r>
              <a:rPr lang="en-US" dirty="0"/>
              <a:t>from scene to </a:t>
            </a:r>
            <a:r>
              <a:rPr lang="en-US" dirty="0" smtClean="0"/>
              <a:t>scene? What about the </a:t>
            </a:r>
            <a:r>
              <a:rPr lang="en-US" dirty="0"/>
              <a:t>use of </a:t>
            </a:r>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lighting</a:t>
            </a:r>
            <a:r>
              <a:rPr lang="en-US" dirty="0"/>
              <a:t> and other </a:t>
            </a:r>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ambient </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effects</a:t>
            </a:r>
            <a:r>
              <a:rPr lang="en-US" dirty="0" smtClean="0"/>
              <a:t>? </a:t>
            </a:r>
            <a:r>
              <a:rPr lang="en-US" dirty="0"/>
              <a:t>If the </a:t>
            </a:r>
            <a:r>
              <a:rPr lang="en-US" dirty="0" smtClean="0"/>
              <a:t>movie </a:t>
            </a:r>
            <a:r>
              <a:rPr lang="en-US" dirty="0"/>
              <a:t>has </a:t>
            </a:r>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computer-generated graphics</a:t>
            </a:r>
            <a:r>
              <a:rPr lang="en-US" dirty="0"/>
              <a:t>, think about whether or not they looked </a:t>
            </a:r>
            <a:r>
              <a:rPr lang="en-US" dirty="0" smtClean="0"/>
              <a:t>realistic or fit </a:t>
            </a:r>
            <a:r>
              <a:rPr lang="en-US" dirty="0"/>
              <a:t>in with the rest of the film.</a:t>
            </a:r>
          </a:p>
          <a:p>
            <a:endParaRPr lang="el-GR" dirty="0"/>
          </a:p>
        </p:txBody>
      </p:sp>
      <p:pic>
        <p:nvPicPr>
          <p:cNvPr id="5" name="4 - Εικόνα" descr="300review1.jpg"/>
          <p:cNvPicPr>
            <a:picLocks noChangeAspect="1"/>
          </p:cNvPicPr>
          <p:nvPr/>
        </p:nvPicPr>
        <p:blipFill>
          <a:blip r:embed="rId2" cstate="print"/>
          <a:stretch>
            <a:fillRect/>
          </a:stretch>
        </p:blipFill>
        <p:spPr>
          <a:xfrm>
            <a:off x="7092280" y="1484784"/>
            <a:ext cx="1907704" cy="2016224"/>
          </a:xfrm>
          <a:prstGeom prst="rect">
            <a:avLst/>
          </a:prstGeom>
        </p:spPr>
      </p:pic>
      <p:pic>
        <p:nvPicPr>
          <p:cNvPr id="6" name="5 - Εικόνα" descr="αρχείο λήψης (2).jpg"/>
          <p:cNvPicPr>
            <a:picLocks noChangeAspect="1"/>
          </p:cNvPicPr>
          <p:nvPr/>
        </p:nvPicPr>
        <p:blipFill>
          <a:blip r:embed="rId3" cstate="print"/>
          <a:stretch>
            <a:fillRect/>
          </a:stretch>
        </p:blipFill>
        <p:spPr>
          <a:xfrm>
            <a:off x="5940152" y="5085184"/>
            <a:ext cx="2857500" cy="1600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prstTxWarp prst="textStop">
              <a:avLst/>
            </a:prstTxWarp>
          </a:bodyPr>
          <a:lstStyle/>
          <a:p>
            <a:r>
              <a:rPr lang="en-US"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Costume design</a:t>
            </a:r>
            <a:endParaRPr lang="el-GR"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
        <p:nvSpPr>
          <p:cNvPr id="3" name="2 - Θέση περιεχομένου"/>
          <p:cNvSpPr>
            <a:spLocks noGrp="1"/>
          </p:cNvSpPr>
          <p:nvPr>
            <p:ph idx="1"/>
          </p:nvPr>
        </p:nvSpPr>
        <p:spPr/>
        <p:txBody>
          <a:bodyPr/>
          <a:lstStyle/>
          <a:p>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Did the clothing choices fit the style of the movie? Did they contribute to the overall tone, rather than </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digress from </a:t>
            </a:r>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it</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a:t>
            </a:r>
          </a:p>
          <a:p>
            <a:endParaRPr lang="el-GR"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pic>
        <p:nvPicPr>
          <p:cNvPr id="4" name="3 - Εικόνα" descr="Costume Designer-Colleen Atwood-Sketch-Illustration-Snow White-fabulous doodles.jpg"/>
          <p:cNvPicPr>
            <a:picLocks noChangeAspect="1"/>
          </p:cNvPicPr>
          <p:nvPr/>
        </p:nvPicPr>
        <p:blipFill>
          <a:blip r:embed="rId2" cstate="print"/>
          <a:stretch>
            <a:fillRect/>
          </a:stretch>
        </p:blipFill>
        <p:spPr>
          <a:xfrm>
            <a:off x="467544" y="3356992"/>
            <a:ext cx="3048000" cy="3048000"/>
          </a:xfrm>
          <a:prstGeom prst="rect">
            <a:avLst/>
          </a:prstGeom>
        </p:spPr>
      </p:pic>
      <p:pic>
        <p:nvPicPr>
          <p:cNvPr id="5" name="4 - Εικόνα" descr="superman_costume_design_by_8comicbookman8-d4pbm8x.jpg"/>
          <p:cNvPicPr>
            <a:picLocks noChangeAspect="1"/>
          </p:cNvPicPr>
          <p:nvPr/>
        </p:nvPicPr>
        <p:blipFill>
          <a:blip r:embed="rId3" cstate="print"/>
          <a:stretch>
            <a:fillRect/>
          </a:stretch>
        </p:blipFill>
        <p:spPr>
          <a:xfrm>
            <a:off x="7596336" y="2636912"/>
            <a:ext cx="1280170" cy="2492896"/>
          </a:xfrm>
          <a:prstGeom prst="rect">
            <a:avLst/>
          </a:prstGeom>
        </p:spPr>
      </p:pic>
      <p:pic>
        <p:nvPicPr>
          <p:cNvPr id="6" name="5 - Εικόνα" descr="images (1).jpg"/>
          <p:cNvPicPr>
            <a:picLocks noChangeAspect="1"/>
          </p:cNvPicPr>
          <p:nvPr/>
        </p:nvPicPr>
        <p:blipFill>
          <a:blip r:embed="rId4" cstate="print"/>
          <a:stretch>
            <a:fillRect/>
          </a:stretch>
        </p:blipFill>
        <p:spPr>
          <a:xfrm>
            <a:off x="3275856" y="4293096"/>
            <a:ext cx="2571750" cy="1781175"/>
          </a:xfrm>
          <a:prstGeom prst="rect">
            <a:avLst/>
          </a:prstGeom>
        </p:spPr>
      </p:pic>
      <p:pic>
        <p:nvPicPr>
          <p:cNvPr id="7" name="6 - Εικόνα" descr="Black-Swan_Lily-black-sketch_Image-credit-Amy-Westcott-358x494.png"/>
          <p:cNvPicPr>
            <a:picLocks noChangeAspect="1"/>
          </p:cNvPicPr>
          <p:nvPr/>
        </p:nvPicPr>
        <p:blipFill>
          <a:blip r:embed="rId5" cstate="print"/>
          <a:stretch>
            <a:fillRect/>
          </a:stretch>
        </p:blipFill>
        <p:spPr>
          <a:xfrm>
            <a:off x="5724128" y="3573016"/>
            <a:ext cx="1632967" cy="25686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prstTxWarp prst="textStop">
              <a:avLst/>
            </a:prstTxWarp>
          </a:bodyPr>
          <a:lstStyle/>
          <a:p>
            <a:r>
              <a:rPr lang="en-US" b="1" dirty="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rPr>
              <a:t>Set design</a:t>
            </a:r>
            <a:endParaRPr lang="el-GR" b="1" dirty="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p:txBody>
          <a:bodyPr/>
          <a:lstStyle/>
          <a:p>
            <a:r>
              <a:rPr lang="en-US" dirty="0"/>
              <a:t> </a:t>
            </a:r>
            <a:r>
              <a:rPr lang="en-US" b="1" dirty="0">
                <a:latin typeface="Calibri" pitchFamily="34" charset="0"/>
              </a:rPr>
              <a:t>Consider how the setting of the film influenced its other elements. Did it add or subtract from the experience for you? If the movie was filmed in a real place, was this location well-chosen?</a:t>
            </a:r>
            <a:endParaRPr lang="el-GR" b="1" dirty="0">
              <a:latin typeface="Calibri" pitchFamily="34" charset="0"/>
            </a:endParaRPr>
          </a:p>
        </p:txBody>
      </p:sp>
      <p:pic>
        <p:nvPicPr>
          <p:cNvPr id="4" name="3 - Εικόνα" descr="images (1).jpg"/>
          <p:cNvPicPr>
            <a:picLocks noChangeAspect="1"/>
          </p:cNvPicPr>
          <p:nvPr/>
        </p:nvPicPr>
        <p:blipFill>
          <a:blip r:embed="rId2" cstate="print"/>
          <a:stretch>
            <a:fillRect/>
          </a:stretch>
        </p:blipFill>
        <p:spPr>
          <a:xfrm>
            <a:off x="395536" y="4797152"/>
            <a:ext cx="2619375" cy="1743075"/>
          </a:xfrm>
          <a:prstGeom prst="rect">
            <a:avLst/>
          </a:prstGeom>
        </p:spPr>
      </p:pic>
      <p:pic>
        <p:nvPicPr>
          <p:cNvPr id="5" name="4 - Εικόνα" descr="tv-film-location-medics.jpeg"/>
          <p:cNvPicPr>
            <a:picLocks noChangeAspect="1"/>
          </p:cNvPicPr>
          <p:nvPr/>
        </p:nvPicPr>
        <p:blipFill>
          <a:blip r:embed="rId3" cstate="print"/>
          <a:stretch>
            <a:fillRect/>
          </a:stretch>
        </p:blipFill>
        <p:spPr>
          <a:xfrm>
            <a:off x="3203848" y="4149080"/>
            <a:ext cx="4052689" cy="2292846"/>
          </a:xfrm>
          <a:prstGeom prst="rect">
            <a:avLst/>
          </a:prstGeom>
        </p:spPr>
      </p:pic>
      <p:pic>
        <p:nvPicPr>
          <p:cNvPr id="7" name="6 - Εικόνα" descr="Koh-Phi-Phi-Leh-The-Beach.jpg"/>
          <p:cNvPicPr>
            <a:picLocks noChangeAspect="1"/>
          </p:cNvPicPr>
          <p:nvPr/>
        </p:nvPicPr>
        <p:blipFill>
          <a:blip r:embed="rId4" cstate="print"/>
          <a:stretch>
            <a:fillRect/>
          </a:stretch>
        </p:blipFill>
        <p:spPr>
          <a:xfrm>
            <a:off x="6300192" y="3645024"/>
            <a:ext cx="2575560" cy="16062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prstTxWarp prst="textTriangle">
              <a:avLst/>
            </a:prstTxWarp>
          </a:bodyPr>
          <a:lstStyle/>
          <a:p>
            <a:r>
              <a:rPr lang="en-US"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Score or soundtrack</a:t>
            </a:r>
            <a:endParaRPr lang="el-GR"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a:xfrm>
            <a:off x="457200" y="1600201"/>
            <a:ext cx="5338936" cy="1900807"/>
          </a:xfrm>
        </p:spPr>
        <p:txBody>
          <a:bodyPr>
            <a:normAutofit fontScale="70000" lnSpcReduction="20000"/>
          </a:bodyPr>
          <a:lstStyle/>
          <a:p>
            <a:r>
              <a:rPr lang="en-US" b="1" dirty="0">
                <a:solidFill>
                  <a:schemeClr val="bg1"/>
                </a:solidFill>
              </a:rPr>
              <a:t>Did it work with the scenes? Was it over/under-used? Was it suspenseful? Amusing? Irritating? A soundtrack can make or break a movie, especially if the songs have a particular message or meaning to them.</a:t>
            </a:r>
            <a:endParaRPr lang="el-GR" b="1" dirty="0">
              <a:solidFill>
                <a:schemeClr val="bg1"/>
              </a:solidFill>
            </a:endParaRPr>
          </a:p>
        </p:txBody>
      </p:sp>
      <p:pic>
        <p:nvPicPr>
          <p:cNvPr id="4" name="3 - Εικόνα" descr="Casablanca+1942+Film+Score.jpg"/>
          <p:cNvPicPr>
            <a:picLocks noChangeAspect="1"/>
          </p:cNvPicPr>
          <p:nvPr/>
        </p:nvPicPr>
        <p:blipFill>
          <a:blip r:embed="rId2" cstate="print"/>
          <a:stretch>
            <a:fillRect/>
          </a:stretch>
        </p:blipFill>
        <p:spPr>
          <a:xfrm>
            <a:off x="251520" y="3356992"/>
            <a:ext cx="2160240" cy="3230612"/>
          </a:xfrm>
          <a:prstGeom prst="rect">
            <a:avLst/>
          </a:prstGeom>
        </p:spPr>
      </p:pic>
      <p:pic>
        <p:nvPicPr>
          <p:cNvPr id="5" name="4 - Εικόνα" descr="images (3).jpg"/>
          <p:cNvPicPr>
            <a:picLocks noChangeAspect="1"/>
          </p:cNvPicPr>
          <p:nvPr/>
        </p:nvPicPr>
        <p:blipFill>
          <a:blip r:embed="rId3" cstate="print"/>
          <a:stretch>
            <a:fillRect/>
          </a:stretch>
        </p:blipFill>
        <p:spPr>
          <a:xfrm>
            <a:off x="7236296" y="3933056"/>
            <a:ext cx="1728192" cy="2143125"/>
          </a:xfrm>
          <a:prstGeom prst="rect">
            <a:avLst/>
          </a:prstGeom>
        </p:spPr>
      </p:pic>
      <p:pic>
        <p:nvPicPr>
          <p:cNvPr id="6" name="5 - Εικόνα" descr="Quadrophenia_movie.jpg"/>
          <p:cNvPicPr>
            <a:picLocks noChangeAspect="1"/>
          </p:cNvPicPr>
          <p:nvPr/>
        </p:nvPicPr>
        <p:blipFill>
          <a:blip r:embed="rId4" cstate="print"/>
          <a:stretch>
            <a:fillRect/>
          </a:stretch>
        </p:blipFill>
        <p:spPr>
          <a:xfrm>
            <a:off x="2555776" y="4797152"/>
            <a:ext cx="1955924" cy="1872208"/>
          </a:xfrm>
          <a:prstGeom prst="rect">
            <a:avLst/>
          </a:prstGeom>
        </p:spPr>
      </p:pic>
      <p:pic>
        <p:nvPicPr>
          <p:cNvPr id="7" name="6 - Εικόνα" descr="αρχείο λήψης (4).jpg"/>
          <p:cNvPicPr>
            <a:picLocks noChangeAspect="1"/>
          </p:cNvPicPr>
          <p:nvPr/>
        </p:nvPicPr>
        <p:blipFill>
          <a:blip r:embed="rId5" cstate="print"/>
          <a:stretch>
            <a:fillRect/>
          </a:stretch>
        </p:blipFill>
        <p:spPr>
          <a:xfrm>
            <a:off x="5436096" y="4077072"/>
            <a:ext cx="1743075" cy="2619375"/>
          </a:xfrm>
          <a:prstGeom prst="rect">
            <a:avLst/>
          </a:prstGeom>
        </p:spPr>
      </p:pic>
      <p:pic>
        <p:nvPicPr>
          <p:cNvPr id="8" name="7 - Εικόνα" descr="αρχείο λήψης (2).jpg"/>
          <p:cNvPicPr>
            <a:picLocks noChangeAspect="1"/>
          </p:cNvPicPr>
          <p:nvPr/>
        </p:nvPicPr>
        <p:blipFill>
          <a:blip r:embed="rId6" cstate="print"/>
          <a:stretch>
            <a:fillRect/>
          </a:stretch>
        </p:blipFill>
        <p:spPr>
          <a:xfrm>
            <a:off x="6372200" y="1700808"/>
            <a:ext cx="2143125" cy="2143125"/>
          </a:xfrm>
          <a:prstGeom prst="rect">
            <a:avLst/>
          </a:prstGeom>
        </p:spPr>
      </p:pic>
      <p:pic>
        <p:nvPicPr>
          <p:cNvPr id="9" name="8 - Εικόνα" descr="αρχείο λήψης (3).jpg"/>
          <p:cNvPicPr>
            <a:picLocks noChangeAspect="1"/>
          </p:cNvPicPr>
          <p:nvPr/>
        </p:nvPicPr>
        <p:blipFill>
          <a:blip r:embed="rId7" cstate="print"/>
          <a:stretch>
            <a:fillRect/>
          </a:stretch>
        </p:blipFill>
        <p:spPr>
          <a:xfrm>
            <a:off x="3203848" y="3068960"/>
            <a:ext cx="2143125" cy="213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2348880"/>
            <a:ext cx="8229600" cy="3777283"/>
          </a:xfrm>
        </p:spPr>
        <p:txBody>
          <a:bodyPr>
            <a:normAutofit/>
          </a:bodyPr>
          <a:lstStyle/>
          <a:p>
            <a:r>
              <a:rPr lang="en-US" dirty="0"/>
              <a:t>Does the film reflect on a current event or contemporary issue</a:t>
            </a:r>
            <a:r>
              <a:rPr lang="en-US" dirty="0" smtClean="0"/>
              <a:t>?</a:t>
            </a:r>
          </a:p>
          <a:p>
            <a:r>
              <a:rPr lang="en-US" dirty="0"/>
              <a:t>Does the film seem to have a message, or does it attempt to elicit a specific response or emotion from the audience? </a:t>
            </a:r>
            <a:endParaRPr lang="en-US" dirty="0" smtClean="0"/>
          </a:p>
          <a:p>
            <a:r>
              <a:rPr lang="en-US" dirty="0"/>
              <a:t>Does the film connect with you on a personal level? </a:t>
            </a:r>
            <a:endParaRPr lang="el-GR" dirty="0"/>
          </a:p>
        </p:txBody>
      </p:sp>
      <p:pic>
        <p:nvPicPr>
          <p:cNvPr id="4" name="3 - Εικόνα" descr="αρχείο λήψης (2).jpg"/>
          <p:cNvPicPr>
            <a:picLocks noChangeAspect="1"/>
          </p:cNvPicPr>
          <p:nvPr/>
        </p:nvPicPr>
        <p:blipFill>
          <a:blip r:embed="rId2" cstate="print"/>
          <a:stretch>
            <a:fillRect/>
          </a:stretch>
        </p:blipFill>
        <p:spPr>
          <a:xfrm>
            <a:off x="2339752" y="404664"/>
            <a:ext cx="4608512" cy="17281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bg1"/>
                </a:solidFill>
              </a:rPr>
              <a:t>Don’t Be A Spoiler!</a:t>
            </a:r>
            <a:endParaRPr lang="el-GR" dirty="0">
              <a:solidFill>
                <a:schemeClr val="bg1"/>
              </a:solidFill>
            </a:endParaRPr>
          </a:p>
        </p:txBody>
      </p:sp>
      <p:sp>
        <p:nvSpPr>
          <p:cNvPr id="3" name="2 - Θέση περιεχομένου"/>
          <p:cNvSpPr>
            <a:spLocks noGrp="1"/>
          </p:cNvSpPr>
          <p:nvPr>
            <p:ph idx="1"/>
          </p:nvPr>
        </p:nvSpPr>
        <p:spPr>
          <a:xfrm>
            <a:off x="457200" y="1196752"/>
            <a:ext cx="4546848" cy="4929411"/>
          </a:xfrm>
        </p:spPr>
        <p:txBody>
          <a:bodyPr>
            <a:normAutofit fontScale="85000" lnSpcReduction="10000"/>
          </a:bodyPr>
          <a:lstStyle/>
          <a:p>
            <a:r>
              <a:rPr lang="en-US" dirty="0">
                <a:solidFill>
                  <a:schemeClr val="bg1"/>
                </a:solidFill>
              </a:rPr>
              <a:t>Allude to the climax of the movie within </a:t>
            </a:r>
            <a:r>
              <a:rPr lang="en-US" dirty="0" smtClean="0">
                <a:solidFill>
                  <a:schemeClr val="bg1"/>
                </a:solidFill>
              </a:rPr>
              <a:t>the middle </a:t>
            </a:r>
            <a:r>
              <a:rPr lang="en-US" dirty="0">
                <a:solidFill>
                  <a:schemeClr val="bg1"/>
                </a:solidFill>
              </a:rPr>
              <a:t>paragraphs. You will not want to give away what it is, of course, but giving hints builds interest. Many readers become angry at a "spoiler," or a critique that gives away the best moment of the movie, so do not forget to cleverly conceal this with your writing.</a:t>
            </a:r>
            <a:br>
              <a:rPr lang="en-US" dirty="0">
                <a:solidFill>
                  <a:schemeClr val="bg1"/>
                </a:solidFill>
              </a:rPr>
            </a:br>
            <a:endParaRPr lang="el-GR" dirty="0">
              <a:solidFill>
                <a:schemeClr val="bg1"/>
              </a:solidFill>
            </a:endParaRPr>
          </a:p>
        </p:txBody>
      </p:sp>
      <p:pic>
        <p:nvPicPr>
          <p:cNvPr id="4" name="3 - Εικόνα" descr="images (3).jpg"/>
          <p:cNvPicPr>
            <a:picLocks noChangeAspect="1"/>
          </p:cNvPicPr>
          <p:nvPr/>
        </p:nvPicPr>
        <p:blipFill>
          <a:blip r:embed="rId2" cstate="print"/>
          <a:stretch>
            <a:fillRect/>
          </a:stretch>
        </p:blipFill>
        <p:spPr>
          <a:xfrm>
            <a:off x="4932040" y="1412776"/>
            <a:ext cx="3888432" cy="3744416"/>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383</Words>
  <Application>Microsoft Office PowerPoint</Application>
  <PresentationFormat>Προβολή στην οθόνη (4:3)</PresentationFormat>
  <Paragraphs>25</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How to Write a Film Review</vt:lpstr>
      <vt:lpstr>Gather basic facts about the movie</vt:lpstr>
      <vt:lpstr>Analyze the mechanics of the movie</vt:lpstr>
      <vt:lpstr>Editing</vt:lpstr>
      <vt:lpstr>Costume design</vt:lpstr>
      <vt:lpstr>Set design</vt:lpstr>
      <vt:lpstr>Score or soundtrack</vt:lpstr>
      <vt:lpstr>Διαφάνεια 8</vt:lpstr>
      <vt:lpstr>Don’t Be A Spoiler!</vt:lpstr>
      <vt:lpstr>Finally……</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Film Review</dc:title>
  <dc:creator>Windows User</dc:creator>
  <cp:lastModifiedBy>Windows User</cp:lastModifiedBy>
  <cp:revision>16</cp:revision>
  <dcterms:created xsi:type="dcterms:W3CDTF">2014-02-18T15:52:44Z</dcterms:created>
  <dcterms:modified xsi:type="dcterms:W3CDTF">2014-02-18T18:17:20Z</dcterms:modified>
</cp:coreProperties>
</file>